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4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69" r:id="rId6"/>
    <p:sldId id="270" r:id="rId7"/>
    <p:sldId id="259" r:id="rId8"/>
    <p:sldId id="271" r:id="rId9"/>
    <p:sldId id="260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444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26005-0395-4D0E-9653-7BA27BF40DD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0ECC-6B4B-41C2-8885-7ACAF071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/>
              <a:t>Gestionarea cărților se realizează prin plasarea acestora în 4 categorii: </a:t>
            </a:r>
            <a:r>
              <a:rPr lang="ro-RO" i="1"/>
              <a:t>Plan to read, Reading, Read </a:t>
            </a:r>
            <a:r>
              <a:rPr lang="ro-RO" i="0"/>
              <a:t>și </a:t>
            </a:r>
            <a:r>
              <a:rPr lang="ro-RO" i="1"/>
              <a:t>Favorites</a:t>
            </a:r>
            <a:endParaRPr lang="ro-RO" i="0"/>
          </a:p>
          <a:p>
            <a:r>
              <a:rPr lang="ro-RO" i="0"/>
              <a:t>Citirea cărților: deschiderea unui modal ce permite vizualizarea acestora direct din aplicație</a:t>
            </a:r>
          </a:p>
          <a:p>
            <a:r>
              <a:rPr lang="ro-RO" i="0"/>
              <a:t>Exprimarea opiniei: prin lăsarea de comentarii aferente cărții respective, marcarea capitolelor favorite, dar și prin nota acordată acesteia</a:t>
            </a:r>
            <a:endParaRPr lang="ro-RO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6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/>
              <a:t>Sistem creat astfel încât fiecare utilizator poate să contribuie prin diverse tipuri de recomandări: </a:t>
            </a:r>
          </a:p>
          <a:p>
            <a:r>
              <a:rPr lang="ro-RO"/>
              <a:t>	-recomandarea unei cărți similare cărții citite/vizitate</a:t>
            </a:r>
          </a:p>
          <a:p>
            <a:r>
              <a:rPr lang="ro-RO"/>
              <a:t>	-recomandarile din secțiunea </a:t>
            </a:r>
            <a:r>
              <a:rPr lang="ro-RO" i="1"/>
              <a:t>List of books</a:t>
            </a:r>
            <a:r>
              <a:rPr lang="ro-RO" i="0"/>
              <a:t> – crearea unor liste de cărți, pe diverse criterii alese de utilizator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64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&gt;</a:t>
            </a:r>
            <a:r>
              <a:rPr lang="ro-RO"/>
              <a:t>Sistemul de recomandări bazat pe aplicație va genera utilizatorului recomandări de cărți pe baza istoricului acestuia</a:t>
            </a:r>
          </a:p>
          <a:p>
            <a:r>
              <a:rPr lang="en-US"/>
              <a:t>&gt;Dac</a:t>
            </a:r>
            <a:r>
              <a:rPr lang="ro-RO"/>
              <a:t>ă este un utilizator nou, va genera cartea cu cea mai mare medie a notelor din aplicație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45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64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/>
              <a:t>GoodReads: site pentru tracking a cărților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77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&gt;ASP.NET:</a:t>
            </a:r>
            <a:endParaRPr lang="ro-RO"/>
          </a:p>
          <a:p>
            <a:r>
              <a:rPr lang="ro-RO"/>
              <a:t>	</a:t>
            </a:r>
            <a:r>
              <a:rPr lang="en-US"/>
              <a:t>&gt;ASP.NET Core 2.0 MVC</a:t>
            </a:r>
            <a:endParaRPr lang="ro-RO"/>
          </a:p>
          <a:p>
            <a:r>
              <a:rPr lang="ro-RO"/>
              <a:t>	</a:t>
            </a:r>
            <a:r>
              <a:rPr lang="en-US"/>
              <a:t>&gt;.NET framework</a:t>
            </a:r>
          </a:p>
          <a:p>
            <a:r>
              <a:rPr lang="en-US"/>
              <a:t>	&gt;Entity Framework</a:t>
            </a:r>
          </a:p>
          <a:p>
            <a:r>
              <a:rPr lang="en-US"/>
              <a:t>	&gt;Identity</a:t>
            </a:r>
          </a:p>
          <a:p>
            <a:r>
              <a:rPr lang="en-US"/>
              <a:t>&gt;JavaScript:</a:t>
            </a:r>
          </a:p>
          <a:p>
            <a:r>
              <a:rPr lang="en-US"/>
              <a:t>	&gt;jQuery</a:t>
            </a:r>
          </a:p>
          <a:p>
            <a:r>
              <a:rPr lang="en-US"/>
              <a:t>	&gt;AJAX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04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&gt;Autentificarea unui utilizator</a:t>
            </a:r>
          </a:p>
          <a:p>
            <a:r>
              <a:rPr lang="en-US"/>
              <a:t>&gt;Navigarea prin paginile aplicatiei: Profile, Settings, Explore, List of 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&gt;Concepte legate de diverse pattern-uri arhitecturale (Onion, MVC) sau repository pattern</a:t>
            </a:r>
          </a:p>
          <a:p>
            <a:r>
              <a:rPr lang="en-US"/>
              <a:t>&gt;</a:t>
            </a:r>
            <a:r>
              <a:rPr lang="ro-RO"/>
              <a:t>Tehnologiile aprofundate: </a:t>
            </a:r>
          </a:p>
          <a:p>
            <a:r>
              <a:rPr lang="ro-RO"/>
              <a:t>	</a:t>
            </a:r>
            <a:r>
              <a:rPr lang="en-US"/>
              <a:t>&gt;</a:t>
            </a:r>
            <a:r>
              <a:rPr lang="ro-RO"/>
              <a:t>ușurința folosirii funcționalităților oferite de .NET framework</a:t>
            </a:r>
            <a:endParaRPr lang="en-US"/>
          </a:p>
          <a:p>
            <a:r>
              <a:rPr lang="en-US"/>
              <a:t>	&gt;</a:t>
            </a:r>
            <a:r>
              <a:rPr lang="ro-RO"/>
              <a:t>o mai bună înțelegere a elementelor de pe front, dar și a limbajului JavaScript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1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35EB83-58DA-4F12-BC5C-B8CA458719B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64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3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81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16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10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79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95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877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35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0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2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965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8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4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607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2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35EB83-58DA-4F12-BC5C-B8CA458719B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8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  <p:sldLayoutId id="2147484097" r:id="rId13"/>
    <p:sldLayoutId id="2147484098" r:id="rId14"/>
    <p:sldLayoutId id="2147484099" r:id="rId15"/>
    <p:sldLayoutId id="2147484100" r:id="rId16"/>
    <p:sldLayoutId id="21474841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0D1C449-1CDC-48D5-AD57-1B442F5D6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0025"/>
            <a:ext cx="9144000" cy="2387600"/>
          </a:xfrm>
        </p:spPr>
        <p:txBody>
          <a:bodyPr/>
          <a:lstStyle/>
          <a:p>
            <a:r>
              <a:rPr lang="en-US" sz="6600" b="1" err="1">
                <a:latin typeface="Harrington" panose="04040505050A02020702" pitchFamily="82" charset="0"/>
              </a:rPr>
              <a:t>ExploreBooks</a:t>
            </a:r>
            <a:endParaRPr lang="en-US" sz="6600" b="1">
              <a:latin typeface="Harrington" panose="04040505050A02020702" pitchFamily="82" charset="0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5DCD8C6-4A30-400E-924F-7F57F28B1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665" y="3591319"/>
            <a:ext cx="7720669" cy="1588650"/>
          </a:xfrm>
        </p:spPr>
        <p:txBody>
          <a:bodyPr numCol="1"/>
          <a:lstStyle/>
          <a:p>
            <a:pPr algn="l"/>
            <a:r>
              <a:rPr lang="en-US" sz="2800">
                <a:latin typeface="Gabriola" panose="04040605051002020D02" pitchFamily="82" charset="0"/>
              </a:rPr>
              <a:t>       Absolvent:			</a:t>
            </a:r>
            <a:r>
              <a:rPr lang="ro-RO" sz="2800">
                <a:latin typeface="Gabriola" panose="04040605051002020D02" pitchFamily="82" charset="0"/>
              </a:rPr>
              <a:t>		       </a:t>
            </a:r>
            <a:r>
              <a:rPr lang="en-US" sz="2800">
                <a:latin typeface="Gabriola" panose="04040605051002020D02" pitchFamily="82" charset="0"/>
              </a:rPr>
              <a:t>	     Coordonator </a:t>
            </a:r>
            <a:r>
              <a:rPr lang="ro-RO" sz="2800">
                <a:latin typeface="Gabriola" panose="04040605051002020D02" pitchFamily="82" charset="0"/>
              </a:rPr>
              <a:t>științific:</a:t>
            </a:r>
            <a:endParaRPr lang="en-US" sz="2800">
              <a:latin typeface="Gabriola" panose="04040605051002020D02" pitchFamily="82" charset="0"/>
            </a:endParaRPr>
          </a:p>
          <a:p>
            <a:pPr algn="l"/>
            <a:r>
              <a:rPr lang="en-US" sz="2800">
                <a:latin typeface="Gabriola" panose="04040605051002020D02" pitchFamily="82" charset="0"/>
              </a:rPr>
              <a:t>       Corfu Alexandru</a:t>
            </a:r>
            <a:r>
              <a:rPr lang="ro-RO" sz="2800">
                <a:latin typeface="Gabriola" panose="04040605051002020D02" pitchFamily="82" charset="0"/>
              </a:rPr>
              <a:t>				     Drd. Colab. Olariu Florin</a:t>
            </a:r>
            <a:endParaRPr lang="en-US" sz="280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87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95EE26D-EA47-4C0F-859C-6211E9F9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Palatino Linotype" panose="02040502050505030304" pitchFamily="18" charset="0"/>
              </a:rPr>
              <a:t>Demo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78D1FB-0A4C-45BA-BDCB-350F71ABB9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95403" y="3697958"/>
            <a:ext cx="2690671" cy="223569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C7C4F9-28D0-4AD8-89D8-3992A1E737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8205928" y="3784459"/>
            <a:ext cx="2747045" cy="2272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CEDAB6-3CEF-432D-8B83-C18D0A1F6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477" y="2711203"/>
            <a:ext cx="2747045" cy="19735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7156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787117F-C480-4CA6-B7C7-0CE94FDD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err="1">
                <a:latin typeface="Palatino Linotype" panose="02040502050505030304" pitchFamily="18" charset="0"/>
              </a:rPr>
              <a:t>Concluzii</a:t>
            </a:r>
            <a:endParaRPr lang="en-US" b="1">
              <a:latin typeface="Palatino Linotype" panose="0204050205050503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DF5B156-9D7C-49EC-8FC2-13520FC94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 b="1">
                <a:latin typeface="Gabriola" panose="04040605051002020D02" pitchFamily="82" charset="0"/>
              </a:rPr>
              <a:t>Scopul aplica</a:t>
            </a:r>
            <a:r>
              <a:rPr lang="ro-RO" sz="2800" b="1">
                <a:latin typeface="Gabriola" panose="04040605051002020D02" pitchFamily="82" charset="0"/>
              </a:rPr>
              <a:t>ției </a:t>
            </a:r>
            <a:r>
              <a:rPr lang="ro-RO" sz="2800">
                <a:latin typeface="Gabriola" panose="04040605051002020D02" pitchFamily="82" charset="0"/>
              </a:rPr>
              <a:t>– inovatoare când vine vorba de funcționalități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 b="1">
                <a:latin typeface="Gabriola" panose="04040605051002020D02" pitchFamily="82" charset="0"/>
              </a:rPr>
              <a:t>Evolu</a:t>
            </a:r>
            <a:r>
              <a:rPr lang="ro-RO" sz="2800" b="1">
                <a:latin typeface="Gabriola" panose="04040605051002020D02" pitchFamily="82" charset="0"/>
              </a:rPr>
              <a:t>ția ideilor </a:t>
            </a:r>
            <a:r>
              <a:rPr lang="ro-RO" sz="2800">
                <a:latin typeface="Gabriola" panose="04040605051002020D02" pitchFamily="82" charset="0"/>
              </a:rPr>
              <a:t>– dezvoltarea sau apariția unor funcționalități pe parcursul realizării aplicației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 b="1">
                <a:latin typeface="Gabriola" panose="04040605051002020D02" pitchFamily="82" charset="0"/>
              </a:rPr>
              <a:t>Experiența dobândită </a:t>
            </a:r>
            <a:r>
              <a:rPr lang="ro-RO" sz="2800">
                <a:latin typeface="Gabriola" panose="04040605051002020D02" pitchFamily="82" charset="0"/>
              </a:rPr>
              <a:t>– pe plan tehnic, prin înțelegerea unor concepte sau tehnologii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0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>
            <a:extLst>
              <a:ext uri="{FF2B5EF4-FFF2-40B4-BE49-F238E27FC236}">
                <a16:creationId xmlns:a16="http://schemas.microsoft.com/office/drawing/2014/main" id="{BAAF27E7-85F6-4CF1-9E36-17BE1F8F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166" y="2343847"/>
            <a:ext cx="9609668" cy="1468800"/>
          </a:xfrm>
        </p:spPr>
        <p:txBody>
          <a:bodyPr>
            <a:normAutofit/>
          </a:bodyPr>
          <a:lstStyle/>
          <a:p>
            <a:pPr algn="ctr"/>
            <a:r>
              <a:rPr lang="ro-RO" sz="4400" b="1">
                <a:latin typeface="Palatino Linotype" panose="02040502050505030304" pitchFamily="18" charset="0"/>
              </a:rPr>
              <a:t>Vă mulțumesc!</a:t>
            </a:r>
            <a:endParaRPr lang="en-US" sz="4400" b="1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23ED8CD-210D-40C9-813E-69EACE9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>
                <a:latin typeface="Palatino Linotype" panose="02040502050505030304" pitchFamily="18" charset="0"/>
              </a:rPr>
              <a:t>Agendă</a:t>
            </a:r>
            <a:endParaRPr lang="en-US" b="1">
              <a:latin typeface="Palatino Linotype" panose="0204050205050503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3F3A8D4-CEFE-4019-AA00-491ECA5B8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069" y="2556932"/>
            <a:ext cx="9601196" cy="3318936"/>
          </a:xfrm>
        </p:spPr>
        <p:txBody>
          <a:bodyPr>
            <a:normAutofit/>
          </a:bodyPr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Tema și motivația lucrării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Aplica</a:t>
            </a:r>
            <a:r>
              <a:rPr lang="ro-RO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ții similare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Tehnologiile utilizate</a:t>
            </a:r>
            <a:endParaRPr lang="en-US" sz="2800">
              <a:solidFill>
                <a:schemeClr val="accent6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Demo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Concluzii</a:t>
            </a:r>
            <a:endParaRPr lang="en-US" sz="2800">
              <a:solidFill>
                <a:schemeClr val="accent6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176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26B12FB-A50C-4C3C-AD0C-D886A9E7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>
                <a:latin typeface="Palatino Linotype" panose="02040502050505030304" pitchFamily="18" charset="0"/>
              </a:rPr>
              <a:t>Tema și motivația lucrării</a:t>
            </a:r>
            <a:endParaRPr lang="en-US" b="1">
              <a:latin typeface="Palatino Linotype" panose="0204050205050503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6591A51-8401-444E-A16D-8D5134A9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A</a:t>
            </a:r>
            <a:r>
              <a:rPr lang="en-US" sz="2800">
                <a:latin typeface="Gabriola" panose="04040605051002020D02" pitchFamily="82" charset="0"/>
              </a:rPr>
              <a:t>plica</a:t>
            </a:r>
            <a:r>
              <a:rPr lang="ro-RO" sz="2800">
                <a:latin typeface="Gabriola" panose="04040605051002020D02" pitchFamily="82" charset="0"/>
              </a:rPr>
              <a:t>ție dedicată gestionării, citirii și exprimării opiniei în legătură cu cărțile citite</a:t>
            </a:r>
          </a:p>
          <a:p>
            <a:endParaRPr lang="ro-RO" i="1"/>
          </a:p>
        </p:txBody>
      </p:sp>
    </p:spTree>
    <p:extLst>
      <p:ext uri="{BB962C8B-B14F-4D97-AF65-F5344CB8AC3E}">
        <p14:creationId xmlns:p14="http://schemas.microsoft.com/office/powerpoint/2010/main" val="208781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2DFE-2CCF-4423-BDC0-3280AA23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>
                <a:latin typeface="Palatino Linotype" panose="02040502050505030304" pitchFamily="18" charset="0"/>
              </a:rPr>
              <a:t>Tema și motivația lucrării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5ABE-E93C-445F-9D24-C6751466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A</a:t>
            </a:r>
            <a:r>
              <a:rPr lang="en-US" sz="2800">
                <a:latin typeface="Gabriola" panose="04040605051002020D02" pitchFamily="82" charset="0"/>
              </a:rPr>
              <a:t>plica</a:t>
            </a:r>
            <a:r>
              <a:rPr lang="ro-RO" sz="2800">
                <a:latin typeface="Gabriola" panose="04040605051002020D02" pitchFamily="82" charset="0"/>
              </a:rPr>
              <a:t>ție dedicată gestionării, citirii și exprimării opiniei în legătură cu cărțile citite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Sistem de recomandări – în mod direct, prin comunitate</a:t>
            </a:r>
            <a:endParaRPr lang="en-US" sz="280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7723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76C4-CE4D-4276-A9BC-2B235FA3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>
                <a:latin typeface="Palatino Linotype" panose="02040502050505030304" pitchFamily="18" charset="0"/>
              </a:rPr>
              <a:t>Tema și motivația lucrării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F117-ED56-44B7-9102-B2122522F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A</a:t>
            </a:r>
            <a:r>
              <a:rPr lang="en-US" sz="2800">
                <a:latin typeface="Gabriola" panose="04040605051002020D02" pitchFamily="82" charset="0"/>
              </a:rPr>
              <a:t>plica</a:t>
            </a:r>
            <a:r>
              <a:rPr lang="ro-RO" sz="2800">
                <a:latin typeface="Gabriola" panose="04040605051002020D02" pitchFamily="82" charset="0"/>
              </a:rPr>
              <a:t>ție dedicată gestionării, citirii și exprimării opiniei în legătură cu cărțile citite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Sistem de recomandări – în mod direct, prin comunitate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Sistem de recomandări – în mod indirect, prin aplicație</a:t>
            </a:r>
            <a:endParaRPr lang="en-US" sz="280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8752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6B52-EA57-47E5-AE46-FD1DF6E1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>
                <a:latin typeface="Palatino Linotype" panose="02040502050505030304" pitchFamily="18" charset="0"/>
              </a:rPr>
              <a:t>Tema și motivația lucrării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C4973-41DF-42AC-92EB-571CFAC9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A</a:t>
            </a:r>
            <a:r>
              <a:rPr lang="en-US" sz="2800">
                <a:latin typeface="Gabriola" panose="04040605051002020D02" pitchFamily="82" charset="0"/>
              </a:rPr>
              <a:t>plica</a:t>
            </a:r>
            <a:r>
              <a:rPr lang="ro-RO" sz="2800">
                <a:latin typeface="Gabriola" panose="04040605051002020D02" pitchFamily="82" charset="0"/>
              </a:rPr>
              <a:t>ție dedicată gestionării, citirii și exprimării opiniei în legătură cu cărțile citite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Sistem de recomandări – în mod direct, prin comunitate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Sistem de recomandări – în mod indirect, prin aplicație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 b="1">
                <a:latin typeface="Gabriola" panose="04040605051002020D02" pitchFamily="82" charset="0"/>
              </a:rPr>
              <a:t>Motivație: </a:t>
            </a:r>
            <a:r>
              <a:rPr lang="ro-RO" sz="2800">
                <a:latin typeface="Gabriola" panose="04040605051002020D02" pitchFamily="82" charset="0"/>
              </a:rPr>
              <a:t>ușurarea procesului de citire și urmărire a progresului realizat, lipsa unui mecanism similar când vine vorba de gestionarea și citirea acestora</a:t>
            </a:r>
            <a:endParaRPr lang="en-US" sz="280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553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44F6A4-E61E-4D26-8946-1F1D3881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>
                <a:latin typeface="Palatino Linotype" panose="02040502050505030304" pitchFamily="18" charset="0"/>
              </a:rPr>
              <a:t>Aplicații similare</a:t>
            </a:r>
            <a:endParaRPr lang="en-US" b="1">
              <a:latin typeface="Palatino Linotype" panose="02040502050505030304" pitchFamily="18" charset="0"/>
            </a:endParaRPr>
          </a:p>
        </p:txBody>
      </p:sp>
      <p:pic>
        <p:nvPicPr>
          <p:cNvPr id="1030" name="Picture 6" descr="No automatic alt text available.">
            <a:extLst>
              <a:ext uri="{FF2B5EF4-FFF2-40B4-BE49-F238E27FC236}">
                <a16:creationId xmlns:a16="http://schemas.microsoft.com/office/drawing/2014/main" id="{2363C2FC-983B-4055-AD80-088521AB8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335" y="3429000"/>
            <a:ext cx="4300343" cy="1591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40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BD9D-4B13-415E-9467-088EC221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>
                <a:latin typeface="Palatino Linotype" panose="02040502050505030304" pitchFamily="18" charset="0"/>
              </a:rPr>
              <a:t>Aplicații similare</a:t>
            </a:r>
            <a:endParaRPr lang="en-US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AC4AB528-C58B-4826-9E19-0F1A10C9F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5901" y="2560638"/>
            <a:ext cx="4369697" cy="3309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6" descr="No automatic alt text available.">
            <a:extLst>
              <a:ext uri="{FF2B5EF4-FFF2-40B4-BE49-F238E27FC236}">
                <a16:creationId xmlns:a16="http://schemas.microsoft.com/office/drawing/2014/main" id="{5FF7F44F-C3AE-4B19-AD4C-5F77D262F7A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02" y="3429000"/>
            <a:ext cx="4309932" cy="1595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5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E430F7C-367C-4232-9B3F-237E35CF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>
                <a:latin typeface="Palatino Linotype" panose="02040502050505030304" pitchFamily="18" charset="0"/>
              </a:rPr>
              <a:t>Tehnologiile </a:t>
            </a:r>
            <a:r>
              <a:rPr lang="en-US" b="1" err="1">
                <a:latin typeface="Palatino Linotype" panose="02040502050505030304" pitchFamily="18" charset="0"/>
              </a:rPr>
              <a:t>utilizate</a:t>
            </a:r>
            <a:endParaRPr lang="en-US" b="1">
              <a:latin typeface="Palatino Linotype" panose="0204050205050503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5A99387-AE5F-45F5-8C9A-F0DB4C91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>
                <a:latin typeface="Gabriola" panose="04040605051002020D02" pitchFamily="82" charset="0"/>
              </a:rPr>
              <a:t>ASP.NET Core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>
                <a:latin typeface="Gabriola" panose="04040605051002020D02" pitchFamily="82" charset="0"/>
              </a:rPr>
              <a:t>SQL Server Express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>
                <a:latin typeface="Gabriola" panose="04040605051002020D02" pitchFamily="82" charset="0"/>
              </a:rPr>
              <a:t>HTML, CSS &amp; JavaScript</a:t>
            </a:r>
            <a:endParaRPr lang="ro-RO" sz="2800">
              <a:latin typeface="Gabriola" panose="04040605051002020D02" pitchFamily="82" charset="0"/>
            </a:endParaRP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>
                <a:latin typeface="Gabriola" panose="04040605051002020D02" pitchFamily="82" charset="0"/>
              </a:rPr>
              <a:t>Bootstrap 4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>
                <a:latin typeface="Gabriola" panose="04040605051002020D02" pitchFamily="82" charset="0"/>
              </a:rPr>
              <a:t>Version control: Github (GUI: SourceTree)</a:t>
            </a:r>
          </a:p>
        </p:txBody>
      </p:sp>
    </p:spTree>
    <p:extLst>
      <p:ext uri="{BB962C8B-B14F-4D97-AF65-F5344CB8AC3E}">
        <p14:creationId xmlns:p14="http://schemas.microsoft.com/office/powerpoint/2010/main" val="2594655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Portocaliu galbe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333</TotalTime>
  <Words>400</Words>
  <Application>Microsoft Office PowerPoint</Application>
  <PresentationFormat>Widescreen</PresentationFormat>
  <Paragraphs>68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Gabriola</vt:lpstr>
      <vt:lpstr>Garamond</vt:lpstr>
      <vt:lpstr>Harrington</vt:lpstr>
      <vt:lpstr>Palatino Linotype</vt:lpstr>
      <vt:lpstr>Organic</vt:lpstr>
      <vt:lpstr>ExploreBooks</vt:lpstr>
      <vt:lpstr>Agendă</vt:lpstr>
      <vt:lpstr>Tema și motivația lucrării</vt:lpstr>
      <vt:lpstr>Tema și motivația lucrării</vt:lpstr>
      <vt:lpstr>Tema și motivația lucrării</vt:lpstr>
      <vt:lpstr>Tema și motivația lucrării</vt:lpstr>
      <vt:lpstr>Aplicații similare</vt:lpstr>
      <vt:lpstr>Aplicații similare</vt:lpstr>
      <vt:lpstr>Tehnologiile utilizate</vt:lpstr>
      <vt:lpstr>Demo</vt:lpstr>
      <vt:lpstr>Concluzii</vt:lpstr>
      <vt:lpstr>Vă 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ExploreBooks</dc:title>
  <dc:creator>Corfu Alexandru</dc:creator>
  <cp:lastModifiedBy>Corfu Alexandru</cp:lastModifiedBy>
  <cp:revision>30</cp:revision>
  <dcterms:created xsi:type="dcterms:W3CDTF">2018-06-28T13:45:15Z</dcterms:created>
  <dcterms:modified xsi:type="dcterms:W3CDTF">2018-06-29T14:01:23Z</dcterms:modified>
</cp:coreProperties>
</file>