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56" r:id="rId3"/>
    <p:sldId id="266" r:id="rId4"/>
    <p:sldId id="257" r:id="rId5"/>
    <p:sldId id="267" r:id="rId6"/>
    <p:sldId id="260" r:id="rId7"/>
    <p:sldId id="258" r:id="rId8"/>
    <p:sldId id="262" r:id="rId9"/>
    <p:sldId id="259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EE9"/>
    <a:srgbClr val="3B4252"/>
    <a:srgbClr val="99A2B5"/>
    <a:srgbClr val="81A1C1"/>
    <a:srgbClr val="A3BE8C"/>
    <a:srgbClr val="4C566A"/>
    <a:srgbClr val="EC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5" autoAdjust="0"/>
    <p:restoredTop sz="94660"/>
  </p:normalViewPr>
  <p:slideViewPr>
    <p:cSldViewPr snapToGrid="0">
      <p:cViewPr>
        <p:scale>
          <a:sx n="92" d="100"/>
          <a:sy n="92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DEEF5-CA33-45E7-8D2B-53AA17C9A30D}" type="datetimeFigureOut">
              <a:rPr lang="en-FI" smtClean="0"/>
              <a:t>23/05/2025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9CCFF-DF55-45EF-88B7-9A9036D2C2F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93632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Functionalities: Search for similar profiles</a:t>
            </a:r>
            <a:br>
              <a:rPr lang="en-GB" dirty="0"/>
            </a:br>
            <a:r>
              <a:rPr lang="en-GB" dirty="0"/>
              <a:t>Minimize button for the search stuff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9CCFF-DF55-45EF-88B7-9A9036D2C2F2}" type="slidenum">
              <a:rPr lang="en-FI" smtClean="0"/>
              <a:t>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7711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AEE99-CF21-2631-92A8-4E2D325D2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06C0C6-3745-7272-C7AA-E694822875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AFBDEA-81B2-DDC4-F070-12DFA6CC5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Functionalities: Search for similar profiles</a:t>
            </a:r>
            <a:br>
              <a:rPr lang="en-GB" dirty="0"/>
            </a:br>
            <a:r>
              <a:rPr lang="en-GB" dirty="0"/>
              <a:t>Minimize button for the search stuff</a:t>
            </a:r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6CB01-2399-679D-F514-7C7DACE86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9CCFF-DF55-45EF-88B7-9A9036D2C2F2}" type="slidenum">
              <a:rPr lang="en-FI" smtClean="0"/>
              <a:t>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3208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3C51A-D899-F120-AAE8-4B74E079F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EF7900-7BAA-A3B7-28FD-638121495B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334567-8B73-5128-ED5C-7FA5CB0DD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views – Module or term by term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Dragging functionality between ideal and your own study plan</a:t>
            </a:r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52F0B-5B02-4056-2034-7F8D83C23B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9CCFF-DF55-45EF-88B7-9A9036D2C2F2}" type="slidenum">
              <a:rPr lang="en-FI" smtClean="0"/>
              <a:t>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36087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views – Module or term by term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Dragging functionality between ideal and your own study plan</a:t>
            </a:r>
            <a:br>
              <a:rPr lang="en-GB" dirty="0"/>
            </a:br>
            <a:r>
              <a:rPr lang="en-GB" dirty="0"/>
              <a:t>Students can add in their own schedule to the database if they are at least 2.5year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9CCFF-DF55-45EF-88B7-9A9036D2C2F2}" type="slidenum">
              <a:rPr lang="en-FI" smtClean="0"/>
              <a:t>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9194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ADBE3-0108-18FD-FC3F-47EEA315D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610740-7D40-5BAE-4A86-513C473AEC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8BCF52-73D0-0216-70FF-631453B80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views – Module or term by term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Dragging functionality between ideal and your own study plan</a:t>
            </a:r>
            <a:br>
              <a:rPr lang="en-GB" dirty="0"/>
            </a:br>
            <a:r>
              <a:rPr lang="en-GB" dirty="0"/>
              <a:t>Students can add in their own schedule to the database if they are at least 2.5year</a:t>
            </a:r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58831-0F9F-1669-1562-057671FF6F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9CCFF-DF55-45EF-88B7-9A9036D2C2F2}" type="slidenum">
              <a:rPr lang="en-FI" smtClean="0"/>
              <a:t>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27099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Title, disc., teacher, reviews, grading, books, </a:t>
            </a:r>
            <a:r>
              <a:rPr lang="en-GB" dirty="0" err="1"/>
              <a:t>prereq</a:t>
            </a:r>
            <a:r>
              <a:rPr lang="en-GB" dirty="0"/>
              <a:t>, completion methods, substitutions, </a:t>
            </a:r>
            <a:r>
              <a:rPr lang="en-GB" dirty="0" err="1"/>
              <a:t>flamma</a:t>
            </a:r>
            <a:r>
              <a:rPr lang="en-GB" dirty="0"/>
              <a:t> reviews and link, recommended by </a:t>
            </a:r>
            <a:r>
              <a:rPr lang="en-GB" dirty="0" err="1"/>
              <a:t>Integralis</a:t>
            </a:r>
            <a:r>
              <a:rPr lang="en-GB" dirty="0"/>
              <a:t> for … programme, who has taken the course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9CCFF-DF55-45EF-88B7-9A9036D2C2F2}" type="slidenum">
              <a:rPr lang="en-FI" smtClean="0"/>
              <a:t>10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22264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D6EB3-250D-65BF-1EE6-13B59D769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F17511-D3DC-1671-ADD2-F200E3D0BB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0AF3F1-120F-3AE5-8845-E31C897928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Title, disc., teacher, reviews, grading, books, </a:t>
            </a:r>
            <a:r>
              <a:rPr lang="en-GB" dirty="0" err="1"/>
              <a:t>prereq</a:t>
            </a:r>
            <a:r>
              <a:rPr lang="en-GB" dirty="0"/>
              <a:t>, completion methods, substitutions, </a:t>
            </a:r>
            <a:r>
              <a:rPr lang="en-GB" dirty="0" err="1"/>
              <a:t>flamma</a:t>
            </a:r>
            <a:r>
              <a:rPr lang="en-GB" dirty="0"/>
              <a:t> reviews and link, recommended by </a:t>
            </a:r>
            <a:r>
              <a:rPr lang="en-GB" dirty="0" err="1"/>
              <a:t>Integralis</a:t>
            </a:r>
            <a:r>
              <a:rPr lang="en-GB" dirty="0"/>
              <a:t> for … programme, who has taken the course</a:t>
            </a:r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B087C-BF9E-AC0C-9092-AEEF3DC57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9CCFF-DF55-45EF-88B7-9A9036D2C2F2}" type="slidenum">
              <a:rPr lang="en-FI" smtClean="0"/>
              <a:t>11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55800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873D6-F800-6314-93FA-05AD62FD6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B877D0-6D96-DD8A-61E5-D723B8BE4E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6A3FDB-EEBB-2079-63FA-00C8E3194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Title, disc., teacher, reviews, grading, books, </a:t>
            </a:r>
            <a:r>
              <a:rPr lang="en-GB" dirty="0" err="1"/>
              <a:t>prereq</a:t>
            </a:r>
            <a:r>
              <a:rPr lang="en-GB" dirty="0"/>
              <a:t>, completion methods, substitutions, </a:t>
            </a:r>
            <a:r>
              <a:rPr lang="en-GB" dirty="0" err="1"/>
              <a:t>flamma</a:t>
            </a:r>
            <a:r>
              <a:rPr lang="en-GB" dirty="0"/>
              <a:t> reviews and link, recommended by </a:t>
            </a:r>
            <a:r>
              <a:rPr lang="en-GB" dirty="0" err="1"/>
              <a:t>Integralis</a:t>
            </a:r>
            <a:r>
              <a:rPr lang="en-GB" dirty="0"/>
              <a:t> for … programme, who has taken the course</a:t>
            </a:r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4ED92-C742-5F1A-39B3-1A46D668D8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9CCFF-DF55-45EF-88B7-9A9036D2C2F2}" type="slidenum">
              <a:rPr lang="en-FI" smtClean="0"/>
              <a:t>12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3510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9D3C-CAC8-CD62-2E94-7273176F7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857ED-67DA-997A-7A4F-83B67D80E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7A97B-5FDE-8A3A-6AD3-10D543DC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33A6-529C-4922-9885-32511C0E0211}" type="datetimeFigureOut">
              <a:rPr lang="en-FI" smtClean="0"/>
              <a:t>23/05/2025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15CD3-2C64-D495-1A0F-34E74B84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AA7F3-D247-CF79-6835-D35CA96A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E476-ECE2-4465-A0A2-36CD0F94507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8680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36BE-95AE-983F-9B8D-83CD4A8A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FEA53-6B78-565E-AEFD-CE19E284C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A54C7-5D76-063C-26CD-8CB7ED62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33A6-529C-4922-9885-32511C0E0211}" type="datetimeFigureOut">
              <a:rPr lang="en-FI" smtClean="0"/>
              <a:t>23/05/2025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2C090-9BC6-5634-FC80-C2E60C5E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BB9BE-00E1-F38C-8FB1-23FDBFFC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E476-ECE2-4465-A0A2-36CD0F94507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0207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0172C-BFEE-814A-2FE2-F3F6841A8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5F38B-63C5-4157-5D8D-0325FBD8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B5F1D-C21B-22D0-0603-13245FC6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33A6-529C-4922-9885-32511C0E0211}" type="datetimeFigureOut">
              <a:rPr lang="en-FI" smtClean="0"/>
              <a:t>23/05/2025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AE4B4-04DF-19C8-085F-499CDC1A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749CD-8622-C2D0-E255-9945D70B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E476-ECE2-4465-A0A2-36CD0F94507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9420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F377-C2A3-D5F2-37DD-EC398368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3990-06B7-2E63-63DF-9935515BB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B2F4D-09C8-F2DE-C19E-7E03F246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33A6-529C-4922-9885-32511C0E0211}" type="datetimeFigureOut">
              <a:rPr lang="en-FI" smtClean="0"/>
              <a:t>23/05/2025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C578E-1DA0-8415-DD34-EEE13946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AD57-280F-F6F4-8815-0E06D1EA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E476-ECE2-4465-A0A2-36CD0F94507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262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7779-B34F-1E73-0B78-9E07AB6A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0DAEA-F9BF-C0C6-2ADF-C5CA7B06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2F076-EB73-D533-64C0-6CAD6137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33A6-529C-4922-9885-32511C0E0211}" type="datetimeFigureOut">
              <a:rPr lang="en-FI" smtClean="0"/>
              <a:t>23/05/2025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A77AF-D0ED-CD43-E33F-03249C50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0C29F-0BAD-D081-9A5D-66A06978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E476-ECE2-4465-A0A2-36CD0F94507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5721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83CF-B3CF-FA76-6B83-7C070691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380E4-EFC7-E4DD-F8E5-5ABB9151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D1D67-3E1B-3BB4-9849-7CFB95D30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94A2D-39EC-C209-951C-C9E966CE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33A6-529C-4922-9885-32511C0E0211}" type="datetimeFigureOut">
              <a:rPr lang="en-FI" smtClean="0"/>
              <a:t>23/05/2025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37AFF-751F-4AA9-CC1C-8D9379C6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9EAB4-890F-43AD-ABFD-A48AF5E4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E476-ECE2-4465-A0A2-36CD0F94507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686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52D8-17C3-B007-7A23-B7718241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DC40D-B24D-69A4-EE22-22FAE9609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621E3-A726-6048-12BB-83EC496D4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9D156-CD32-FD80-5D43-68F00C872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68C51-C18F-41FA-4241-808F317B4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D3336-6730-4F13-7983-A8B0F2B9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33A6-529C-4922-9885-32511C0E0211}" type="datetimeFigureOut">
              <a:rPr lang="en-FI" smtClean="0"/>
              <a:t>23/05/2025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2EC8B-918B-5917-D750-11ADDF08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6CF97-BD5C-5F9D-8BDF-E23652FF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E476-ECE2-4465-A0A2-36CD0F94507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0587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8F11-88E4-A77B-F40B-DF64513C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1480D-B2E0-8D6D-35B2-6DEDF8F2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33A6-529C-4922-9885-32511C0E0211}" type="datetimeFigureOut">
              <a:rPr lang="en-FI" smtClean="0"/>
              <a:t>23/05/2025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5FF3F-5171-A497-FDAB-F3892773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04E17-5EB4-1129-1D93-B3E31797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E476-ECE2-4465-A0A2-36CD0F94507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6129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494B8-B83B-8241-EA6C-1022E2F5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33A6-529C-4922-9885-32511C0E0211}" type="datetimeFigureOut">
              <a:rPr lang="en-FI" smtClean="0"/>
              <a:t>23/05/2025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B5955-9E94-B047-E194-86006106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588B-0CE2-CA39-D11B-F551AE6E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E476-ECE2-4465-A0A2-36CD0F94507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4697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49FD-7904-8B39-FF35-F4CEA1DA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56C3-B70B-53C6-3E1A-144B49670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08746-4E2E-D483-2D76-AA79A8484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E5150-FDA5-B43A-28DC-5B3896AB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33A6-529C-4922-9885-32511C0E0211}" type="datetimeFigureOut">
              <a:rPr lang="en-FI" smtClean="0"/>
              <a:t>23/05/2025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D7280-1144-FF19-4535-698BF6BD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43311-640D-F8FD-40C5-89913074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E476-ECE2-4465-A0A2-36CD0F94507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960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1D69-E6E5-EC90-F0F1-EAFF6CE4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6F3E9-5E6C-D89A-4628-78B6A7ACE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ECFDA-01FE-8691-6323-3F3FCD41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6A45B-C625-E996-B1FF-D08BCF26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33A6-529C-4922-9885-32511C0E0211}" type="datetimeFigureOut">
              <a:rPr lang="en-FI" smtClean="0"/>
              <a:t>23/05/2025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4777C-A650-D887-64F3-AEC1F378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54E2A-BBDA-4792-5CD2-D8A6A196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E476-ECE2-4465-A0A2-36CD0F94507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7140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73E6B-5CF4-3ADD-B71A-11F5A289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D08FE-9F89-DFE6-9000-EA2A7950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B5B77-0665-D214-03D0-F5BE9FAAD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7C33A6-529C-4922-9885-32511C0E0211}" type="datetimeFigureOut">
              <a:rPr lang="en-FI" smtClean="0"/>
              <a:t>23/05/2025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896BC-5135-59EF-ED8B-4CFAF8EEE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42C27-4D7A-7AC1-DA7A-0D36633FE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D8E476-ECE2-4465-A0A2-36CD0F94507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1827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BD572ED-30FF-C0D6-4788-B593E4067389}"/>
              </a:ext>
            </a:extLst>
          </p:cNvPr>
          <p:cNvSpPr/>
          <p:nvPr/>
        </p:nvSpPr>
        <p:spPr>
          <a:xfrm>
            <a:off x="3595255" y="2540579"/>
            <a:ext cx="5001490" cy="17768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dirty="0" err="1">
                <a:solidFill>
                  <a:schemeClr val="tx1"/>
                </a:solidFill>
                <a:latin typeface="Brush Script MT" panose="03060802040406070304" pitchFamily="66" charset="0"/>
              </a:rPr>
              <a:t>Syllabuss</a:t>
            </a:r>
            <a:endParaRPr lang="en-FI" sz="7200" dirty="0">
              <a:solidFill>
                <a:schemeClr val="tx1"/>
              </a:solidFill>
              <a:latin typeface="Brush Script MT" panose="03060802040406070304" pitchFamily="66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E6C1C7-2C51-A735-D90D-E62D8BB9E9EE}"/>
              </a:ext>
            </a:extLst>
          </p:cNvPr>
          <p:cNvSpPr/>
          <p:nvPr/>
        </p:nvSpPr>
        <p:spPr>
          <a:xfrm>
            <a:off x="193964" y="313460"/>
            <a:ext cx="1447800" cy="881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dirty="0">
                <a:solidFill>
                  <a:schemeClr val="tx1"/>
                </a:solidFill>
                <a:latin typeface="Brush Script MT" panose="03060802040406070304" pitchFamily="66" charset="0"/>
              </a:rPr>
              <a:t>🔥</a:t>
            </a:r>
            <a:endParaRPr lang="en-FI" sz="7200" dirty="0">
              <a:solidFill>
                <a:schemeClr val="tx1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C700E-8504-2750-F456-7DEBCCF6F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933" y="208684"/>
            <a:ext cx="1057256" cy="1251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DDB022-8CFF-B231-7E7D-8C52AEF2E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489" y="4803467"/>
            <a:ext cx="1057256" cy="1389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7B5362-6003-4E4D-5BC3-F5CB7171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323" y="4356821"/>
            <a:ext cx="1057256" cy="1251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152081-219D-9BD6-D9E5-258749E69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661" y="701814"/>
            <a:ext cx="1057256" cy="1251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A6522B-EF83-5D07-09F7-6AE041AC6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10" y="3065859"/>
            <a:ext cx="1057256" cy="1251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44C04C-B27F-1CC2-7F06-7DB6AEB88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127" y="1953376"/>
            <a:ext cx="1057256" cy="12515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8FB58C-5725-F33F-7385-5CF797FFA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373" y="5292978"/>
            <a:ext cx="1057256" cy="12515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E14BB4-C28F-8983-E86E-AC941DE81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518" y="5166880"/>
            <a:ext cx="1057256" cy="12515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E5496A-D04E-AE0E-5AEF-AEC11BDBF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568" y="4396221"/>
            <a:ext cx="1057256" cy="1251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3A7EB6-45EE-5A57-80A0-D47F3C01D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795" y="5397754"/>
            <a:ext cx="1057256" cy="12515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EFFB29-8623-0F17-4B58-AB80DD49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89" y="4041416"/>
            <a:ext cx="1057256" cy="12515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63A8CC-13D7-23A6-1814-25AEFD10F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708" y="1536988"/>
            <a:ext cx="1057256" cy="12515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DDC61A-09C5-4593-7907-A2EA5AC33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62" y="5292978"/>
            <a:ext cx="1057256" cy="12515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197B09-322A-AA35-A927-72AE3866B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873" y="2934347"/>
            <a:ext cx="1057256" cy="12515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366F3B-CDD8-1DE9-64F8-1BA43A576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27" y="357621"/>
            <a:ext cx="1057256" cy="12515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D35232-1DF5-9541-B0E3-C2FD8C64D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780" y="596017"/>
            <a:ext cx="1057256" cy="125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2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A0F88-FEF5-72B9-F58A-7C4204263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753907-00FC-E60E-EC63-66E9723FA415}"/>
              </a:ext>
            </a:extLst>
          </p:cNvPr>
          <p:cNvSpPr/>
          <p:nvPr/>
        </p:nvSpPr>
        <p:spPr>
          <a:xfrm>
            <a:off x="348095" y="2635827"/>
            <a:ext cx="7247660" cy="3390899"/>
          </a:xfrm>
          <a:prstGeom prst="roundRect">
            <a:avLst>
              <a:gd name="adj" fmla="val 6135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3B4252"/>
                </a:solidFill>
              </a:rPr>
              <a:t>Course description</a:t>
            </a:r>
            <a:endParaRPr lang="en-FI" dirty="0">
              <a:solidFill>
                <a:srgbClr val="3B4252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21DCCE-D454-2939-D434-D4A8FCB1DF3B}"/>
              </a:ext>
            </a:extLst>
          </p:cNvPr>
          <p:cNvSpPr/>
          <p:nvPr/>
        </p:nvSpPr>
        <p:spPr>
          <a:xfrm>
            <a:off x="348094" y="1513609"/>
            <a:ext cx="2530187" cy="673677"/>
          </a:xfrm>
          <a:prstGeom prst="roundRect">
            <a:avLst>
              <a:gd name="adj" fmla="val 6135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3B4252"/>
                </a:solidFill>
              </a:rPr>
              <a:t>Course name</a:t>
            </a:r>
            <a:endParaRPr lang="en-FI" dirty="0">
              <a:solidFill>
                <a:srgbClr val="3B425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82EB67-4DAE-1847-9F8A-8A7BA2EFDD28}"/>
              </a:ext>
            </a:extLst>
          </p:cNvPr>
          <p:cNvSpPr/>
          <p:nvPr/>
        </p:nvSpPr>
        <p:spPr>
          <a:xfrm>
            <a:off x="3303878" y="1513608"/>
            <a:ext cx="2530187" cy="673677"/>
          </a:xfrm>
          <a:prstGeom prst="roundRect">
            <a:avLst>
              <a:gd name="adj" fmla="val 6135"/>
            </a:avLst>
          </a:prstGeom>
          <a:solidFill>
            <a:srgbClr val="81A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3B4252"/>
                </a:solidFill>
              </a:rPr>
              <a:t>Recommended </a:t>
            </a:r>
            <a:r>
              <a:rPr lang="en-GB">
                <a:solidFill>
                  <a:srgbClr val="3B4252"/>
                </a:solidFill>
              </a:rPr>
              <a:t>by Integralis</a:t>
            </a:r>
            <a:r>
              <a:rPr lang="en-GB" dirty="0">
                <a:solidFill>
                  <a:srgbClr val="3B4252"/>
                </a:solidFill>
              </a:rPr>
              <a:t> for</a:t>
            </a:r>
            <a:endParaRPr lang="en-FI" dirty="0">
              <a:solidFill>
                <a:srgbClr val="3B425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A3CCF4-D450-8B41-1F94-EE288A208283}"/>
              </a:ext>
            </a:extLst>
          </p:cNvPr>
          <p:cNvSpPr/>
          <p:nvPr/>
        </p:nvSpPr>
        <p:spPr>
          <a:xfrm>
            <a:off x="9616786" y="1513605"/>
            <a:ext cx="1131318" cy="673677"/>
          </a:xfrm>
          <a:prstGeom prst="roundRect">
            <a:avLst>
              <a:gd name="adj" fmla="val 6135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3B4252"/>
                </a:solidFill>
              </a:rPr>
              <a:t>Add to my plan</a:t>
            </a:r>
            <a:endParaRPr lang="en-FI" dirty="0">
              <a:solidFill>
                <a:srgbClr val="3B4252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CEC105-CF50-CFD2-1F8C-788D57AFD1BB}"/>
              </a:ext>
            </a:extLst>
          </p:cNvPr>
          <p:cNvSpPr/>
          <p:nvPr/>
        </p:nvSpPr>
        <p:spPr>
          <a:xfrm>
            <a:off x="10957213" y="1513606"/>
            <a:ext cx="1000561" cy="673677"/>
          </a:xfrm>
          <a:prstGeom prst="roundRect">
            <a:avLst>
              <a:gd name="adj" fmla="val 6135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3B4252"/>
                </a:solidFill>
              </a:rPr>
              <a:t>Rating</a:t>
            </a:r>
            <a:endParaRPr lang="en-FI" dirty="0">
              <a:solidFill>
                <a:srgbClr val="3B4252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556A45-4A2B-AF14-F84B-7CBD9B96C930}"/>
              </a:ext>
            </a:extLst>
          </p:cNvPr>
          <p:cNvSpPr/>
          <p:nvPr/>
        </p:nvSpPr>
        <p:spPr>
          <a:xfrm>
            <a:off x="8338705" y="2635827"/>
            <a:ext cx="3461905" cy="1182831"/>
          </a:xfrm>
          <a:prstGeom prst="roundRect">
            <a:avLst>
              <a:gd name="adj" fmla="val 6135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3B4252"/>
                </a:solidFill>
              </a:rPr>
              <a:t>Prerequisites</a:t>
            </a:r>
            <a:endParaRPr lang="en-FI" dirty="0">
              <a:solidFill>
                <a:srgbClr val="3B4252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C18CD41-78D6-3323-DB9A-1079A671CC79}"/>
              </a:ext>
            </a:extLst>
          </p:cNvPr>
          <p:cNvSpPr/>
          <p:nvPr/>
        </p:nvSpPr>
        <p:spPr>
          <a:xfrm>
            <a:off x="8338703" y="3958937"/>
            <a:ext cx="3461905" cy="2033154"/>
          </a:xfrm>
          <a:prstGeom prst="roundRect">
            <a:avLst>
              <a:gd name="adj" fmla="val 6135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3B4252"/>
                </a:solidFill>
              </a:rPr>
              <a:t>Completion methods </a:t>
            </a:r>
            <a:br>
              <a:rPr lang="en-GB" dirty="0">
                <a:solidFill>
                  <a:srgbClr val="3B4252"/>
                </a:solidFill>
              </a:rPr>
            </a:br>
            <a:r>
              <a:rPr lang="en-GB" dirty="0">
                <a:solidFill>
                  <a:srgbClr val="3B4252"/>
                </a:solidFill>
              </a:rPr>
              <a:t>(can be a toggle switch between different methods)</a:t>
            </a:r>
            <a:br>
              <a:rPr lang="en-GB" dirty="0">
                <a:solidFill>
                  <a:srgbClr val="3B4252"/>
                </a:solidFill>
              </a:rPr>
            </a:br>
            <a:br>
              <a:rPr lang="en-GB" dirty="0">
                <a:solidFill>
                  <a:srgbClr val="3B4252"/>
                </a:solidFill>
              </a:rPr>
            </a:br>
            <a:r>
              <a:rPr lang="en-GB" dirty="0">
                <a:solidFill>
                  <a:srgbClr val="3B4252"/>
                </a:solidFill>
              </a:rPr>
              <a:t>includes things such as grading method</a:t>
            </a:r>
            <a:endParaRPr lang="en-FI" dirty="0">
              <a:solidFill>
                <a:srgbClr val="3B425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AE5E49-2689-5B85-0A55-294CFAEE5010}"/>
              </a:ext>
            </a:extLst>
          </p:cNvPr>
          <p:cNvGrpSpPr/>
          <p:nvPr/>
        </p:nvGrpSpPr>
        <p:grpSpPr>
          <a:xfrm>
            <a:off x="4553145" y="166258"/>
            <a:ext cx="3085710" cy="628647"/>
            <a:chOff x="4553145" y="166258"/>
            <a:chExt cx="3085710" cy="628647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9BFF7B8-8F19-0210-EF55-E8E48B6F08AD}"/>
                </a:ext>
              </a:extLst>
            </p:cNvPr>
            <p:cNvSpPr/>
            <p:nvPr/>
          </p:nvSpPr>
          <p:spPr>
            <a:xfrm>
              <a:off x="4553145" y="166258"/>
              <a:ext cx="3085710" cy="628647"/>
            </a:xfrm>
            <a:prstGeom prst="roundRect">
              <a:avLst/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>
                <a:solidFill>
                  <a:srgbClr val="3B4252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82330AB-6754-4339-587B-3ABFDE89E1A5}"/>
                </a:ext>
              </a:extLst>
            </p:cNvPr>
            <p:cNvSpPr/>
            <p:nvPr/>
          </p:nvSpPr>
          <p:spPr>
            <a:xfrm>
              <a:off x="6712527" y="218646"/>
              <a:ext cx="766134" cy="523872"/>
            </a:xfrm>
            <a:prstGeom prst="roundRect">
              <a:avLst/>
            </a:prstGeom>
            <a:solidFill>
              <a:srgbClr val="99A2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B00EE64-492D-65CC-B993-42573EEB0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4296" y="271032"/>
              <a:ext cx="419097" cy="41909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867B947-3531-1B07-0D5A-68CCAFB32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4065" y="218646"/>
              <a:ext cx="523872" cy="52387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EF5EF7E-269F-D6BC-3380-6A8BB1B22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8607" y="183721"/>
              <a:ext cx="593721" cy="593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259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4CCF2-2167-029B-283F-175CCD138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5CD9CB-7A09-4F46-863B-F9FDB559C1FF}"/>
              </a:ext>
            </a:extLst>
          </p:cNvPr>
          <p:cNvSpPr/>
          <p:nvPr/>
        </p:nvSpPr>
        <p:spPr>
          <a:xfrm>
            <a:off x="348095" y="1056408"/>
            <a:ext cx="7247660" cy="3390899"/>
          </a:xfrm>
          <a:prstGeom prst="roundRect">
            <a:avLst>
              <a:gd name="adj" fmla="val 6135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3B4252"/>
                </a:solidFill>
              </a:rPr>
              <a:t>Course description</a:t>
            </a:r>
            <a:endParaRPr lang="en-FI" dirty="0">
              <a:solidFill>
                <a:srgbClr val="3B4252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004E21-2504-A01B-7ECE-84AF64A4E381}"/>
              </a:ext>
            </a:extLst>
          </p:cNvPr>
          <p:cNvSpPr/>
          <p:nvPr/>
        </p:nvSpPr>
        <p:spPr>
          <a:xfrm>
            <a:off x="8338705" y="1056408"/>
            <a:ext cx="3461905" cy="1182831"/>
          </a:xfrm>
          <a:prstGeom prst="roundRect">
            <a:avLst>
              <a:gd name="adj" fmla="val 6135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3B4252"/>
                </a:solidFill>
              </a:rPr>
              <a:t>Prerequisites</a:t>
            </a:r>
            <a:endParaRPr lang="en-FI" dirty="0">
              <a:solidFill>
                <a:srgbClr val="3B4252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17D3A9-9C6F-0503-6A81-77158D59D3C7}"/>
              </a:ext>
            </a:extLst>
          </p:cNvPr>
          <p:cNvSpPr/>
          <p:nvPr/>
        </p:nvSpPr>
        <p:spPr>
          <a:xfrm>
            <a:off x="8338703" y="2379518"/>
            <a:ext cx="3461905" cy="2033154"/>
          </a:xfrm>
          <a:prstGeom prst="roundRect">
            <a:avLst>
              <a:gd name="adj" fmla="val 6135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3B4252"/>
                </a:solidFill>
              </a:rPr>
              <a:t>Completion methods </a:t>
            </a:r>
            <a:br>
              <a:rPr lang="en-GB">
                <a:solidFill>
                  <a:srgbClr val="3B4252"/>
                </a:solidFill>
              </a:rPr>
            </a:br>
            <a:r>
              <a:rPr lang="en-GB" dirty="0">
                <a:solidFill>
                  <a:srgbClr val="3B4252"/>
                </a:solidFill>
              </a:rPr>
              <a:t>(can be a toggle switch between different methods)</a:t>
            </a:r>
            <a:br>
              <a:rPr lang="en-GB" dirty="0">
                <a:solidFill>
                  <a:srgbClr val="3B4252"/>
                </a:solidFill>
              </a:rPr>
            </a:br>
            <a:br>
              <a:rPr lang="en-GB" dirty="0">
                <a:solidFill>
                  <a:srgbClr val="3B4252"/>
                </a:solidFill>
              </a:rPr>
            </a:br>
            <a:r>
              <a:rPr lang="en-GB" dirty="0">
                <a:solidFill>
                  <a:srgbClr val="3B4252"/>
                </a:solidFill>
              </a:rPr>
              <a:t>includes things such as grading method</a:t>
            </a:r>
            <a:endParaRPr lang="en-FI" dirty="0">
              <a:solidFill>
                <a:srgbClr val="3B425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5296B1-4C0F-84EB-8CF7-12481654D0C6}"/>
              </a:ext>
            </a:extLst>
          </p:cNvPr>
          <p:cNvSpPr/>
          <p:nvPr/>
        </p:nvSpPr>
        <p:spPr>
          <a:xfrm>
            <a:off x="187036" y="914400"/>
            <a:ext cx="11933959" cy="1013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C904C0E-F174-0687-B121-781842D28340}"/>
              </a:ext>
            </a:extLst>
          </p:cNvPr>
          <p:cNvSpPr/>
          <p:nvPr/>
        </p:nvSpPr>
        <p:spPr>
          <a:xfrm>
            <a:off x="8338703" y="4556414"/>
            <a:ext cx="3461905" cy="1989859"/>
          </a:xfrm>
          <a:prstGeom prst="roundRect">
            <a:avLst/>
          </a:prstGeom>
          <a:solidFill>
            <a:srgbClr val="81A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3B4252"/>
                </a:solidFill>
              </a:rPr>
              <a:t>Link to past papers,</a:t>
            </a:r>
            <a:br>
              <a:rPr lang="en-GB" dirty="0">
                <a:solidFill>
                  <a:srgbClr val="3B4252"/>
                </a:solidFill>
              </a:rPr>
            </a:br>
            <a:r>
              <a:rPr lang="en-GB" dirty="0">
                <a:solidFill>
                  <a:srgbClr val="3B4252"/>
                </a:solidFill>
              </a:rPr>
              <a:t>recommended reading </a:t>
            </a:r>
            <a:r>
              <a:rPr lang="en-GB">
                <a:solidFill>
                  <a:srgbClr val="3B4252"/>
                </a:solidFill>
              </a:rPr>
              <a:t>by </a:t>
            </a:r>
            <a:r>
              <a:rPr lang="en-GB" dirty="0" err="1">
                <a:solidFill>
                  <a:srgbClr val="3B4252"/>
                </a:solidFill>
              </a:rPr>
              <a:t>Integralis</a:t>
            </a:r>
            <a:endParaRPr lang="en-FI" dirty="0">
              <a:solidFill>
                <a:srgbClr val="3B4252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9A98506-E98F-C4E5-7CFC-C1BC51B5AC49}"/>
              </a:ext>
            </a:extLst>
          </p:cNvPr>
          <p:cNvSpPr/>
          <p:nvPr/>
        </p:nvSpPr>
        <p:spPr>
          <a:xfrm>
            <a:off x="348095" y="4691495"/>
            <a:ext cx="7247660" cy="1854778"/>
          </a:xfrm>
          <a:prstGeom prst="roundRect">
            <a:avLst>
              <a:gd name="adj" fmla="val 6135"/>
            </a:avLst>
          </a:prstGeom>
          <a:solidFill>
            <a:srgbClr val="81A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3B4252"/>
                </a:solidFill>
              </a:rPr>
              <a:t>Additional comments, </a:t>
            </a:r>
            <a:r>
              <a:rPr lang="en-GB">
                <a:solidFill>
                  <a:srgbClr val="3B4252"/>
                </a:solidFill>
              </a:rPr>
              <a:t>by </a:t>
            </a:r>
            <a:r>
              <a:rPr lang="en-GB" dirty="0" err="1">
                <a:solidFill>
                  <a:srgbClr val="3B4252"/>
                </a:solidFill>
              </a:rPr>
              <a:t>Integralis</a:t>
            </a:r>
            <a:endParaRPr lang="en-FI" dirty="0">
              <a:solidFill>
                <a:srgbClr val="3B425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615457-F184-A6A1-8505-CB0149710C4E}"/>
              </a:ext>
            </a:extLst>
          </p:cNvPr>
          <p:cNvGrpSpPr/>
          <p:nvPr/>
        </p:nvGrpSpPr>
        <p:grpSpPr>
          <a:xfrm>
            <a:off x="4553145" y="166258"/>
            <a:ext cx="3085710" cy="628647"/>
            <a:chOff x="4553145" y="166258"/>
            <a:chExt cx="3085710" cy="628647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4A97D31-5EB4-5D66-8FF4-DE9FD7B5C5EA}"/>
                </a:ext>
              </a:extLst>
            </p:cNvPr>
            <p:cNvSpPr/>
            <p:nvPr/>
          </p:nvSpPr>
          <p:spPr>
            <a:xfrm>
              <a:off x="4553145" y="166258"/>
              <a:ext cx="3085710" cy="628647"/>
            </a:xfrm>
            <a:prstGeom prst="roundRect">
              <a:avLst/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>
                <a:solidFill>
                  <a:srgbClr val="3B4252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0295D07-5B81-EC8E-F4AC-9D7E318C1CD6}"/>
                </a:ext>
              </a:extLst>
            </p:cNvPr>
            <p:cNvSpPr/>
            <p:nvPr/>
          </p:nvSpPr>
          <p:spPr>
            <a:xfrm>
              <a:off x="6712527" y="218646"/>
              <a:ext cx="766134" cy="523872"/>
            </a:xfrm>
            <a:prstGeom prst="roundRect">
              <a:avLst/>
            </a:prstGeom>
            <a:solidFill>
              <a:srgbClr val="99A2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3F700F9-2FD2-53E5-259F-F238BABEB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4296" y="271032"/>
              <a:ext cx="419097" cy="41909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3C434F-DAD2-ABF4-7759-262AD7B38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4065" y="218646"/>
              <a:ext cx="523872" cy="523872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0ACF614-DD20-7884-73D4-BFDC43E8B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8607" y="183721"/>
              <a:ext cx="593721" cy="593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934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D6CA8-B32D-0078-83B8-5D6C4BDFA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2E77C96-C849-51F9-3724-3C86F09C99BB}"/>
              </a:ext>
            </a:extLst>
          </p:cNvPr>
          <p:cNvSpPr/>
          <p:nvPr/>
        </p:nvSpPr>
        <p:spPr>
          <a:xfrm>
            <a:off x="8354289" y="1189759"/>
            <a:ext cx="3461905" cy="1854778"/>
          </a:xfrm>
          <a:prstGeom prst="roundRect">
            <a:avLst>
              <a:gd name="adj" fmla="val 8824"/>
            </a:avLst>
          </a:prstGeom>
          <a:solidFill>
            <a:srgbClr val="81A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3B4252"/>
                </a:solidFill>
              </a:rPr>
              <a:t>Link to past papers,</a:t>
            </a:r>
            <a:br>
              <a:rPr lang="en-GB" dirty="0">
                <a:solidFill>
                  <a:srgbClr val="3B4252"/>
                </a:solidFill>
              </a:rPr>
            </a:br>
            <a:r>
              <a:rPr lang="en-GB" dirty="0">
                <a:solidFill>
                  <a:srgbClr val="3B4252"/>
                </a:solidFill>
              </a:rPr>
              <a:t>recommended </a:t>
            </a:r>
            <a:r>
              <a:rPr lang="en-GB">
                <a:solidFill>
                  <a:srgbClr val="3B4252"/>
                </a:solidFill>
              </a:rPr>
              <a:t>reading by </a:t>
            </a:r>
            <a:r>
              <a:rPr lang="en-GB" dirty="0" err="1">
                <a:solidFill>
                  <a:srgbClr val="3B4252"/>
                </a:solidFill>
              </a:rPr>
              <a:t>Integralis</a:t>
            </a:r>
            <a:endParaRPr lang="en-FI" dirty="0">
              <a:solidFill>
                <a:srgbClr val="3B4252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C56A33-1FC2-CE56-CD21-9095A9404E34}"/>
              </a:ext>
            </a:extLst>
          </p:cNvPr>
          <p:cNvSpPr/>
          <p:nvPr/>
        </p:nvSpPr>
        <p:spPr>
          <a:xfrm>
            <a:off x="363681" y="1189759"/>
            <a:ext cx="7247660" cy="1854778"/>
          </a:xfrm>
          <a:prstGeom prst="roundRect">
            <a:avLst>
              <a:gd name="adj" fmla="val 6135"/>
            </a:avLst>
          </a:prstGeom>
          <a:solidFill>
            <a:srgbClr val="81A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3B4252"/>
                </a:solidFill>
              </a:rPr>
              <a:t>Additional comments, </a:t>
            </a:r>
            <a:r>
              <a:rPr lang="en-GB">
                <a:solidFill>
                  <a:srgbClr val="3B4252"/>
                </a:solidFill>
              </a:rPr>
              <a:t>by </a:t>
            </a:r>
            <a:r>
              <a:rPr lang="en-GB" dirty="0" err="1">
                <a:solidFill>
                  <a:srgbClr val="3B4252"/>
                </a:solidFill>
              </a:rPr>
              <a:t>Integralis</a:t>
            </a:r>
            <a:endParaRPr lang="en-FI" dirty="0">
              <a:solidFill>
                <a:srgbClr val="3B4252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A8539E5-45AE-A6BE-2AD9-08FDFD67E808}"/>
              </a:ext>
            </a:extLst>
          </p:cNvPr>
          <p:cNvSpPr/>
          <p:nvPr/>
        </p:nvSpPr>
        <p:spPr>
          <a:xfrm>
            <a:off x="363680" y="3595255"/>
            <a:ext cx="1969079" cy="2888672"/>
          </a:xfrm>
          <a:prstGeom prst="roundRect">
            <a:avLst>
              <a:gd name="adj" fmla="val 6135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3B4252"/>
                </a:solidFill>
              </a:rPr>
              <a:t>Course taken by</a:t>
            </a:r>
            <a:endParaRPr lang="en-FI" dirty="0">
              <a:solidFill>
                <a:srgbClr val="3B425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141223-71C5-E087-ED10-F8F504D8853C}"/>
              </a:ext>
            </a:extLst>
          </p:cNvPr>
          <p:cNvSpPr/>
          <p:nvPr/>
        </p:nvSpPr>
        <p:spPr>
          <a:xfrm>
            <a:off x="2584066" y="3595255"/>
            <a:ext cx="9232128" cy="2888672"/>
          </a:xfrm>
          <a:prstGeom prst="roundRect">
            <a:avLst>
              <a:gd name="adj" fmla="val 6135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3B4252"/>
                </a:solidFill>
              </a:rPr>
              <a:t>Reviews</a:t>
            </a:r>
          </a:p>
          <a:p>
            <a:pPr algn="ctr"/>
            <a:endParaRPr lang="en-GB" dirty="0">
              <a:solidFill>
                <a:srgbClr val="3B4252"/>
              </a:solidFill>
            </a:endParaRPr>
          </a:p>
          <a:p>
            <a:pPr algn="ctr"/>
            <a:r>
              <a:rPr lang="en-GB" dirty="0">
                <a:solidFill>
                  <a:srgbClr val="3B4252"/>
                </a:solidFill>
              </a:rPr>
              <a:t>(might need </a:t>
            </a:r>
            <a:r>
              <a:rPr lang="en-GB">
                <a:solidFill>
                  <a:srgbClr val="3B4252"/>
                </a:solidFill>
              </a:rPr>
              <a:t>to </a:t>
            </a:r>
            <a:r>
              <a:rPr lang="en-GB" dirty="0">
                <a:solidFill>
                  <a:srgbClr val="3B4252"/>
                </a:solidFill>
              </a:rPr>
              <a:t>come </a:t>
            </a:r>
            <a:r>
              <a:rPr lang="en-GB">
                <a:solidFill>
                  <a:srgbClr val="3B4252"/>
                </a:solidFill>
              </a:rPr>
              <a:t>up with</a:t>
            </a:r>
            <a:r>
              <a:rPr lang="en-GB" dirty="0">
                <a:solidFill>
                  <a:srgbClr val="3B4252"/>
                </a:solidFill>
              </a:rPr>
              <a:t> a reward system for this/make it done </a:t>
            </a:r>
            <a:r>
              <a:rPr lang="en-GB">
                <a:solidFill>
                  <a:srgbClr val="3B4252"/>
                </a:solidFill>
              </a:rPr>
              <a:t>by Integralis</a:t>
            </a:r>
            <a:r>
              <a:rPr lang="en-GB" dirty="0">
                <a:solidFill>
                  <a:srgbClr val="3B4252"/>
                </a:solidFill>
              </a:rPr>
              <a:t> themselves/take something automatically from Flamma/don’t have reviews as an option</a:t>
            </a:r>
            <a:endParaRPr lang="en-FI" dirty="0">
              <a:solidFill>
                <a:srgbClr val="3B425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D7311F-0B10-A013-31B8-EF78BC48766F}"/>
              </a:ext>
            </a:extLst>
          </p:cNvPr>
          <p:cNvGrpSpPr/>
          <p:nvPr/>
        </p:nvGrpSpPr>
        <p:grpSpPr>
          <a:xfrm>
            <a:off x="4553145" y="166258"/>
            <a:ext cx="3085710" cy="628647"/>
            <a:chOff x="4553145" y="166258"/>
            <a:chExt cx="3085710" cy="62864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E8E4FFA-4720-72DF-E711-D54CD1534FC6}"/>
                </a:ext>
              </a:extLst>
            </p:cNvPr>
            <p:cNvSpPr/>
            <p:nvPr/>
          </p:nvSpPr>
          <p:spPr>
            <a:xfrm>
              <a:off x="4553145" y="166258"/>
              <a:ext cx="3085710" cy="628647"/>
            </a:xfrm>
            <a:prstGeom prst="roundRect">
              <a:avLst/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>
                <a:solidFill>
                  <a:srgbClr val="3B4252"/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5435FA2-3851-2769-3306-F6A2F4492426}"/>
                </a:ext>
              </a:extLst>
            </p:cNvPr>
            <p:cNvSpPr/>
            <p:nvPr/>
          </p:nvSpPr>
          <p:spPr>
            <a:xfrm>
              <a:off x="6712527" y="218646"/>
              <a:ext cx="766134" cy="523872"/>
            </a:xfrm>
            <a:prstGeom prst="roundRect">
              <a:avLst/>
            </a:prstGeom>
            <a:solidFill>
              <a:srgbClr val="99A2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EEAD4DE-1CAF-2E9D-67A4-146A29D77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4296" y="271032"/>
              <a:ext cx="419097" cy="41909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9438CAE-D69B-D1B8-E077-237ABBE84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4065" y="218646"/>
              <a:ext cx="523872" cy="52387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EEB6E4A-A8A3-6C95-A159-2E89C9DAB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8607" y="183721"/>
              <a:ext cx="593721" cy="593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81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959CA47-304D-25EB-8EE9-0D13A431CF26}"/>
              </a:ext>
            </a:extLst>
          </p:cNvPr>
          <p:cNvGrpSpPr/>
          <p:nvPr/>
        </p:nvGrpSpPr>
        <p:grpSpPr>
          <a:xfrm>
            <a:off x="715242" y="1387190"/>
            <a:ext cx="10761516" cy="5070757"/>
            <a:chOff x="715242" y="1387190"/>
            <a:chExt cx="10761516" cy="507075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36F9CFF-B197-FB47-254B-8FA45A0CDC0D}"/>
                </a:ext>
              </a:extLst>
            </p:cNvPr>
            <p:cNvSpPr/>
            <p:nvPr/>
          </p:nvSpPr>
          <p:spPr>
            <a:xfrm>
              <a:off x="727363" y="1387190"/>
              <a:ext cx="10749395" cy="794905"/>
            </a:xfrm>
            <a:prstGeom prst="roundRect">
              <a:avLst/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rgbClr val="3B4252"/>
                  </a:solidFill>
                </a:rPr>
                <a:t>Personal </a:t>
              </a:r>
              <a:r>
                <a:rPr lang="en-GB" dirty="0">
                  <a:solidFill>
                    <a:srgbClr val="3B4252"/>
                  </a:solidFill>
                </a:rPr>
                <a:t>details</a:t>
              </a:r>
              <a:endParaRPr lang="en-FI" dirty="0">
                <a:solidFill>
                  <a:srgbClr val="3B4252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33FE543-5991-3144-2F22-2739D3AE0578}"/>
                </a:ext>
              </a:extLst>
            </p:cNvPr>
            <p:cNvSpPr/>
            <p:nvPr/>
          </p:nvSpPr>
          <p:spPr>
            <a:xfrm>
              <a:off x="8156863" y="2376925"/>
              <a:ext cx="3319895" cy="1909326"/>
            </a:xfrm>
            <a:prstGeom prst="roundRect">
              <a:avLst>
                <a:gd name="adj" fmla="val 8519"/>
              </a:avLst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3B4252"/>
                  </a:solidFill>
                </a:rPr>
                <a:t>Module 4</a:t>
              </a:r>
              <a:endParaRPr lang="en-FI" dirty="0">
                <a:solidFill>
                  <a:srgbClr val="3B4252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7636697-F279-08FD-3A44-2211BA8E95E7}"/>
                </a:ext>
              </a:extLst>
            </p:cNvPr>
            <p:cNvSpPr/>
            <p:nvPr/>
          </p:nvSpPr>
          <p:spPr>
            <a:xfrm>
              <a:off x="4478739" y="2376924"/>
              <a:ext cx="3319895" cy="2605517"/>
            </a:xfrm>
            <a:prstGeom prst="roundRect">
              <a:avLst>
                <a:gd name="adj" fmla="val 8519"/>
              </a:avLst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3B4252"/>
                  </a:solidFill>
                </a:rPr>
                <a:t>Module 2</a:t>
              </a:r>
              <a:endParaRPr lang="en-FI" dirty="0">
                <a:solidFill>
                  <a:srgbClr val="3B4252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53071F8-88E4-ED0A-8195-30A655339692}"/>
                </a:ext>
              </a:extLst>
            </p:cNvPr>
            <p:cNvSpPr/>
            <p:nvPr/>
          </p:nvSpPr>
          <p:spPr>
            <a:xfrm>
              <a:off x="715242" y="5216236"/>
              <a:ext cx="7083391" cy="1241711"/>
            </a:xfrm>
            <a:prstGeom prst="roundRect">
              <a:avLst>
                <a:gd name="adj" fmla="val 20653"/>
              </a:avLst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3B4252"/>
                  </a:solidFill>
                </a:rPr>
                <a:t>Module 3</a:t>
              </a:r>
              <a:endParaRPr lang="en-FI" dirty="0">
                <a:solidFill>
                  <a:srgbClr val="3B4252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552F8A9-F0FC-146D-391A-AA361CBBAF62}"/>
                </a:ext>
              </a:extLst>
            </p:cNvPr>
            <p:cNvSpPr/>
            <p:nvPr/>
          </p:nvSpPr>
          <p:spPr>
            <a:xfrm>
              <a:off x="8154617" y="4571999"/>
              <a:ext cx="3319895" cy="1853473"/>
            </a:xfrm>
            <a:prstGeom prst="roundRect">
              <a:avLst>
                <a:gd name="adj" fmla="val 8519"/>
              </a:avLst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3B4252"/>
                  </a:solidFill>
                </a:rPr>
                <a:t>Module 5</a:t>
              </a:r>
              <a:endParaRPr lang="en-FI" dirty="0">
                <a:solidFill>
                  <a:srgbClr val="3B4252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3EB624-2CB3-4689-B21B-3E1073CBD5FA}"/>
              </a:ext>
            </a:extLst>
          </p:cNvPr>
          <p:cNvGrpSpPr/>
          <p:nvPr/>
        </p:nvGrpSpPr>
        <p:grpSpPr>
          <a:xfrm>
            <a:off x="4553145" y="166258"/>
            <a:ext cx="3085710" cy="628647"/>
            <a:chOff x="4553145" y="166258"/>
            <a:chExt cx="3085710" cy="62864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0C9A9ED-825B-3287-6FD9-F395FC3B088E}"/>
                </a:ext>
              </a:extLst>
            </p:cNvPr>
            <p:cNvSpPr/>
            <p:nvPr/>
          </p:nvSpPr>
          <p:spPr>
            <a:xfrm>
              <a:off x="4553145" y="166258"/>
              <a:ext cx="3085710" cy="628647"/>
            </a:xfrm>
            <a:prstGeom prst="roundRect">
              <a:avLst/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>
                <a:solidFill>
                  <a:srgbClr val="3B4252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9505AA1-3778-4C60-7A54-B73B87B29336}"/>
                </a:ext>
              </a:extLst>
            </p:cNvPr>
            <p:cNvSpPr/>
            <p:nvPr/>
          </p:nvSpPr>
          <p:spPr>
            <a:xfrm>
              <a:off x="4842158" y="218646"/>
              <a:ext cx="693420" cy="523872"/>
            </a:xfrm>
            <a:prstGeom prst="roundRect">
              <a:avLst/>
            </a:prstGeom>
            <a:solidFill>
              <a:srgbClr val="99A2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7F3A704-5E4C-26FC-973F-FF98B895F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4296" y="271032"/>
              <a:ext cx="419097" cy="41909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32C7CB0-7AA6-87A6-CFB5-6120E911A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4065" y="218646"/>
              <a:ext cx="523872" cy="52387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D9EA948-3679-5312-83A3-063C837C6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8607" y="183721"/>
              <a:ext cx="593721" cy="593721"/>
            </a:xfrm>
            <a:prstGeom prst="rect">
              <a:avLst/>
            </a:prstGeom>
          </p:spPr>
        </p:pic>
      </p:grp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F70BC59C-92D9-7C24-0DC6-2F37F183EC47}"/>
              </a:ext>
            </a:extLst>
          </p:cNvPr>
          <p:cNvSpPr/>
          <p:nvPr/>
        </p:nvSpPr>
        <p:spPr>
          <a:xfrm>
            <a:off x="715242" y="2376924"/>
            <a:ext cx="3322141" cy="46499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3B4252"/>
                </a:solidFill>
              </a:rPr>
              <a:t>BSCS1001 Introduction to programming</a:t>
            </a:r>
            <a:endParaRPr lang="en-FI" sz="1200" dirty="0">
              <a:solidFill>
                <a:srgbClr val="3B4252"/>
              </a:solidFill>
            </a:endParaRP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E6AD8BE4-3FE7-4BE3-524D-4FD686888530}"/>
              </a:ext>
            </a:extLst>
          </p:cNvPr>
          <p:cNvSpPr/>
          <p:nvPr/>
        </p:nvSpPr>
        <p:spPr>
          <a:xfrm>
            <a:off x="715241" y="2891274"/>
            <a:ext cx="3322141" cy="46499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3B4252"/>
                </a:solidFill>
              </a:rPr>
              <a:t>BSCS1001 Introduction to programming</a:t>
            </a:r>
            <a:endParaRPr lang="en-FI" sz="1200" dirty="0">
              <a:solidFill>
                <a:srgbClr val="3B4252"/>
              </a:solidFill>
            </a:endParaRP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80D5D1C1-0519-DF68-9481-DB422635EDB5}"/>
              </a:ext>
            </a:extLst>
          </p:cNvPr>
          <p:cNvSpPr/>
          <p:nvPr/>
        </p:nvSpPr>
        <p:spPr>
          <a:xfrm>
            <a:off x="715240" y="4517451"/>
            <a:ext cx="3322141" cy="46499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3B4252"/>
                </a:solidFill>
              </a:rPr>
              <a:t>BSCS1001 Introduction to programming</a:t>
            </a:r>
            <a:endParaRPr lang="en-FI" sz="1200" dirty="0">
              <a:solidFill>
                <a:srgbClr val="3B4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76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8D610-8EB3-E49C-98E6-9334DAC9A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C3E6AF-D698-987B-2528-AC8A903AF62F}"/>
              </a:ext>
            </a:extLst>
          </p:cNvPr>
          <p:cNvSpPr/>
          <p:nvPr/>
        </p:nvSpPr>
        <p:spPr>
          <a:xfrm>
            <a:off x="727363" y="1387190"/>
            <a:ext cx="10749395" cy="794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Personal details</a:t>
            </a:r>
            <a:endParaRPr lang="en-FI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D4A480-3D63-554A-8BC1-4EE12958E08C}"/>
              </a:ext>
            </a:extLst>
          </p:cNvPr>
          <p:cNvSpPr/>
          <p:nvPr/>
        </p:nvSpPr>
        <p:spPr>
          <a:xfrm>
            <a:off x="4442113" y="2376924"/>
            <a:ext cx="3319895" cy="4081023"/>
          </a:xfrm>
          <a:prstGeom prst="roundRect">
            <a:avLst>
              <a:gd name="adj" fmla="val 85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Year 2</a:t>
            </a:r>
            <a:endParaRPr lang="en-FI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04EEE0-97C6-5A47-4BAB-7A457450C7BC}"/>
              </a:ext>
            </a:extLst>
          </p:cNvPr>
          <p:cNvSpPr/>
          <p:nvPr/>
        </p:nvSpPr>
        <p:spPr>
          <a:xfrm>
            <a:off x="8156863" y="2376924"/>
            <a:ext cx="3319895" cy="4081023"/>
          </a:xfrm>
          <a:prstGeom prst="roundRect">
            <a:avLst>
              <a:gd name="adj" fmla="val 85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Year 3</a:t>
            </a:r>
            <a:endParaRPr lang="en-FI" dirty="0"/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95A2D806-43F1-A4F2-4A2D-22378190EAF2}"/>
              </a:ext>
            </a:extLst>
          </p:cNvPr>
          <p:cNvSpPr/>
          <p:nvPr/>
        </p:nvSpPr>
        <p:spPr>
          <a:xfrm>
            <a:off x="727363" y="2376924"/>
            <a:ext cx="3366653" cy="1966476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Year 1 - Autumn</a:t>
            </a:r>
            <a:endParaRPr lang="en-FI" dirty="0"/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441ACCCF-4845-6AF6-3328-D18752048C95}"/>
              </a:ext>
            </a:extLst>
          </p:cNvPr>
          <p:cNvSpPr/>
          <p:nvPr/>
        </p:nvSpPr>
        <p:spPr>
          <a:xfrm>
            <a:off x="727363" y="4390159"/>
            <a:ext cx="3366653" cy="2091169"/>
          </a:xfrm>
          <a:prstGeom prst="round2SameRect">
            <a:avLst>
              <a:gd name="adj1" fmla="val 0"/>
              <a:gd name="adj2" fmla="val 203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Year 1 - Spring</a:t>
            </a:r>
            <a:endParaRPr lang="en-FI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D99C0-1A86-30A4-7B25-8F7BB2676F51}"/>
              </a:ext>
            </a:extLst>
          </p:cNvPr>
          <p:cNvGrpSpPr/>
          <p:nvPr/>
        </p:nvGrpSpPr>
        <p:grpSpPr>
          <a:xfrm>
            <a:off x="4553145" y="166258"/>
            <a:ext cx="3085710" cy="628647"/>
            <a:chOff x="4553145" y="166258"/>
            <a:chExt cx="3085710" cy="628647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3AEEC8B-67E8-6B2E-243C-729F5784363A}"/>
                </a:ext>
              </a:extLst>
            </p:cNvPr>
            <p:cNvSpPr/>
            <p:nvPr/>
          </p:nvSpPr>
          <p:spPr>
            <a:xfrm>
              <a:off x="4553145" y="166258"/>
              <a:ext cx="3085710" cy="628647"/>
            </a:xfrm>
            <a:prstGeom prst="roundRect">
              <a:avLst/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>
                <a:solidFill>
                  <a:srgbClr val="3B4252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755E581-8159-3E33-B077-67650E0F6CC0}"/>
                </a:ext>
              </a:extLst>
            </p:cNvPr>
            <p:cNvSpPr/>
            <p:nvPr/>
          </p:nvSpPr>
          <p:spPr>
            <a:xfrm>
              <a:off x="4831770" y="218646"/>
              <a:ext cx="693420" cy="523872"/>
            </a:xfrm>
            <a:prstGeom prst="roundRect">
              <a:avLst/>
            </a:prstGeom>
            <a:solidFill>
              <a:srgbClr val="99A2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A0E655E-172A-E7B7-1611-E8BD8117B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4296" y="271032"/>
              <a:ext cx="419097" cy="41909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AADB439-33F0-66AC-CC1E-E66E10B5B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4065" y="218646"/>
              <a:ext cx="523872" cy="52387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77FCA78-D718-B905-EE6C-B5AB3C261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8607" y="183721"/>
              <a:ext cx="593721" cy="593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30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FA2EC-7D48-7620-60E0-572EA7DEC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B0F156-7D58-8EE5-0575-EA36F0857144}"/>
              </a:ext>
            </a:extLst>
          </p:cNvPr>
          <p:cNvSpPr/>
          <p:nvPr/>
        </p:nvSpPr>
        <p:spPr>
          <a:xfrm>
            <a:off x="460862" y="1482438"/>
            <a:ext cx="2822670" cy="4881993"/>
          </a:xfrm>
          <a:prstGeom prst="roundRect">
            <a:avLst>
              <a:gd name="adj" fmla="val 1353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stuff</a:t>
            </a:r>
            <a:endParaRPr lang="en-FI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0382456-D4A0-D15D-66BB-67C715246CEC}"/>
              </a:ext>
            </a:extLst>
          </p:cNvPr>
          <p:cNvSpPr/>
          <p:nvPr/>
        </p:nvSpPr>
        <p:spPr>
          <a:xfrm>
            <a:off x="3953741" y="1482438"/>
            <a:ext cx="7725639" cy="523007"/>
          </a:xfrm>
          <a:prstGeom prst="roundRect">
            <a:avLst>
              <a:gd name="adj" fmla="val 6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Profiles</a:t>
            </a:r>
            <a:endParaRPr lang="en-FI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0E7E91-F6B3-E110-E345-01CE49E488A4}"/>
              </a:ext>
            </a:extLst>
          </p:cNvPr>
          <p:cNvSpPr/>
          <p:nvPr/>
        </p:nvSpPr>
        <p:spPr>
          <a:xfrm>
            <a:off x="3953740" y="2102429"/>
            <a:ext cx="7725639" cy="523007"/>
          </a:xfrm>
          <a:prstGeom prst="roundRect">
            <a:avLst>
              <a:gd name="adj" fmla="val 65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A2258E-403F-0878-DDC5-9EE1005E097C}"/>
              </a:ext>
            </a:extLst>
          </p:cNvPr>
          <p:cNvSpPr/>
          <p:nvPr/>
        </p:nvSpPr>
        <p:spPr>
          <a:xfrm>
            <a:off x="3953740" y="2722420"/>
            <a:ext cx="7725639" cy="523007"/>
          </a:xfrm>
          <a:prstGeom prst="roundRect">
            <a:avLst>
              <a:gd name="adj" fmla="val 6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Profiles</a:t>
            </a:r>
            <a:endParaRPr lang="en-FI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995A0D-96F7-ADB3-D95D-486706888922}"/>
              </a:ext>
            </a:extLst>
          </p:cNvPr>
          <p:cNvSpPr/>
          <p:nvPr/>
        </p:nvSpPr>
        <p:spPr>
          <a:xfrm>
            <a:off x="3953739" y="3342411"/>
            <a:ext cx="7725639" cy="523007"/>
          </a:xfrm>
          <a:prstGeom prst="roundRect">
            <a:avLst>
              <a:gd name="adj" fmla="val 6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Profiles</a:t>
            </a:r>
            <a:endParaRPr lang="en-FI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200DE1-4557-1E97-09A0-533D785B6677}"/>
              </a:ext>
            </a:extLst>
          </p:cNvPr>
          <p:cNvSpPr/>
          <p:nvPr/>
        </p:nvSpPr>
        <p:spPr>
          <a:xfrm>
            <a:off x="3953739" y="3952012"/>
            <a:ext cx="7725639" cy="523007"/>
          </a:xfrm>
          <a:prstGeom prst="roundRect">
            <a:avLst>
              <a:gd name="adj" fmla="val 6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Profiles</a:t>
            </a:r>
            <a:endParaRPr lang="en-FI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9CE083-2226-13D2-68C4-62C45F10A245}"/>
              </a:ext>
            </a:extLst>
          </p:cNvPr>
          <p:cNvSpPr/>
          <p:nvPr/>
        </p:nvSpPr>
        <p:spPr>
          <a:xfrm>
            <a:off x="3953738" y="4561613"/>
            <a:ext cx="7725639" cy="523007"/>
          </a:xfrm>
          <a:prstGeom prst="roundRect">
            <a:avLst>
              <a:gd name="adj" fmla="val 6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Profiles</a:t>
            </a:r>
            <a:endParaRPr lang="en-FI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C84D86-0C2E-D50D-8C01-518D2A267BCF}"/>
              </a:ext>
            </a:extLst>
          </p:cNvPr>
          <p:cNvSpPr/>
          <p:nvPr/>
        </p:nvSpPr>
        <p:spPr>
          <a:xfrm>
            <a:off x="3953738" y="5181604"/>
            <a:ext cx="7725639" cy="523007"/>
          </a:xfrm>
          <a:prstGeom prst="roundRect">
            <a:avLst>
              <a:gd name="adj" fmla="val 6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Profiles</a:t>
            </a:r>
            <a:endParaRPr lang="en-FI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FC07BB-1740-70AD-5286-BD2F37000CE7}"/>
              </a:ext>
            </a:extLst>
          </p:cNvPr>
          <p:cNvSpPr/>
          <p:nvPr/>
        </p:nvSpPr>
        <p:spPr>
          <a:xfrm>
            <a:off x="4151163" y="2163907"/>
            <a:ext cx="407843" cy="4078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55FC13-7CA5-3D04-1085-0B51985D1BAB}"/>
              </a:ext>
            </a:extLst>
          </p:cNvPr>
          <p:cNvSpPr/>
          <p:nvPr/>
        </p:nvSpPr>
        <p:spPr>
          <a:xfrm>
            <a:off x="3953737" y="5801595"/>
            <a:ext cx="7725639" cy="523007"/>
          </a:xfrm>
          <a:prstGeom prst="roundRect">
            <a:avLst>
              <a:gd name="adj" fmla="val 6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Profiles</a:t>
            </a:r>
            <a:endParaRPr lang="en-FI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38617C-030E-FBBC-EA1F-2552B42BB7A7}"/>
              </a:ext>
            </a:extLst>
          </p:cNvPr>
          <p:cNvSpPr/>
          <p:nvPr/>
        </p:nvSpPr>
        <p:spPr>
          <a:xfrm>
            <a:off x="4810985" y="2185988"/>
            <a:ext cx="2421082" cy="3558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Jane John Doe Smith</a:t>
            </a:r>
            <a:endParaRPr lang="en-FI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7C60DA-B815-87B8-D8F0-98B0154CB48D}"/>
              </a:ext>
            </a:extLst>
          </p:cNvPr>
          <p:cNvSpPr/>
          <p:nvPr/>
        </p:nvSpPr>
        <p:spPr>
          <a:xfrm>
            <a:off x="7664830" y="2185988"/>
            <a:ext cx="1390845" cy="3558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Statistics</a:t>
            </a:r>
            <a:endParaRPr lang="en-FI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883CEDA-2725-78BA-1DBE-860196581B67}"/>
              </a:ext>
            </a:extLst>
          </p:cNvPr>
          <p:cNvSpPr/>
          <p:nvPr/>
        </p:nvSpPr>
        <p:spPr>
          <a:xfrm>
            <a:off x="9502481" y="2180793"/>
            <a:ext cx="1675002" cy="3558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science</a:t>
            </a:r>
            <a:endParaRPr lang="en-FI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B0B6CCA-3C4C-68A9-0D7F-094DEDA7E9A2}"/>
              </a:ext>
            </a:extLst>
          </p:cNvPr>
          <p:cNvSpPr/>
          <p:nvPr/>
        </p:nvSpPr>
        <p:spPr>
          <a:xfrm>
            <a:off x="554383" y="1775763"/>
            <a:ext cx="2635628" cy="4593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  <a:endParaRPr lang="en-FI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2096D4D-8D1F-0BEB-30C3-2BEB0FEEDE78}"/>
              </a:ext>
            </a:extLst>
          </p:cNvPr>
          <p:cNvSpPr/>
          <p:nvPr/>
        </p:nvSpPr>
        <p:spPr>
          <a:xfrm>
            <a:off x="566306" y="2473036"/>
            <a:ext cx="2623704" cy="3813464"/>
          </a:xfrm>
          <a:prstGeom prst="roundRect">
            <a:avLst>
              <a:gd name="adj" fmla="val 130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Filters</a:t>
            </a:r>
            <a:endParaRPr lang="en-FI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8A7554-1D5F-65A0-7A6A-DFC0B0D2497C}"/>
              </a:ext>
            </a:extLst>
          </p:cNvPr>
          <p:cNvGrpSpPr/>
          <p:nvPr/>
        </p:nvGrpSpPr>
        <p:grpSpPr>
          <a:xfrm>
            <a:off x="4553145" y="166258"/>
            <a:ext cx="3085710" cy="628647"/>
            <a:chOff x="4553145" y="166258"/>
            <a:chExt cx="3085710" cy="628647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4F297F6-2935-C3A7-0FE3-6A27D9BA2709}"/>
                </a:ext>
              </a:extLst>
            </p:cNvPr>
            <p:cNvSpPr/>
            <p:nvPr/>
          </p:nvSpPr>
          <p:spPr>
            <a:xfrm>
              <a:off x="4553145" y="166258"/>
              <a:ext cx="3085710" cy="628647"/>
            </a:xfrm>
            <a:prstGeom prst="roundRect">
              <a:avLst/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>
                <a:solidFill>
                  <a:srgbClr val="3B4252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A11ADE5-095F-7576-AC1B-1076BB42BD0B}"/>
                </a:ext>
              </a:extLst>
            </p:cNvPr>
            <p:cNvSpPr/>
            <p:nvPr/>
          </p:nvSpPr>
          <p:spPr>
            <a:xfrm>
              <a:off x="5746164" y="218646"/>
              <a:ext cx="693420" cy="523872"/>
            </a:xfrm>
            <a:prstGeom prst="roundRect">
              <a:avLst/>
            </a:prstGeom>
            <a:solidFill>
              <a:srgbClr val="99A2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8B05B50-634A-3801-B497-D5A45C2DF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4296" y="271032"/>
              <a:ext cx="419097" cy="419097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EF81935-27B6-6530-B3EA-FED5D0628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4065" y="218646"/>
              <a:ext cx="523872" cy="52387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ABA321B-F47C-0FB3-F3AB-59BEC13F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8607" y="183721"/>
              <a:ext cx="593721" cy="593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08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FD2FB-B95B-F544-7192-EBBFB133D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0E8A694-BF7E-CA18-7146-F38A1786D8FC}"/>
              </a:ext>
            </a:extLst>
          </p:cNvPr>
          <p:cNvGrpSpPr/>
          <p:nvPr/>
        </p:nvGrpSpPr>
        <p:grpSpPr>
          <a:xfrm>
            <a:off x="4553145" y="166258"/>
            <a:ext cx="3085710" cy="628647"/>
            <a:chOff x="4553145" y="166258"/>
            <a:chExt cx="3085710" cy="62864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FD2E509-CE91-8976-867A-4EFBECAD40B6}"/>
                </a:ext>
              </a:extLst>
            </p:cNvPr>
            <p:cNvSpPr/>
            <p:nvPr/>
          </p:nvSpPr>
          <p:spPr>
            <a:xfrm>
              <a:off x="4553145" y="166258"/>
              <a:ext cx="3085710" cy="628647"/>
            </a:xfrm>
            <a:prstGeom prst="roundRect">
              <a:avLst/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>
                <a:solidFill>
                  <a:srgbClr val="3B4252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A2A4F5F-F1C1-BBB8-244C-05673EFFCAED}"/>
                </a:ext>
              </a:extLst>
            </p:cNvPr>
            <p:cNvSpPr/>
            <p:nvPr/>
          </p:nvSpPr>
          <p:spPr>
            <a:xfrm>
              <a:off x="5746164" y="218646"/>
              <a:ext cx="693420" cy="523872"/>
            </a:xfrm>
            <a:prstGeom prst="roundRect">
              <a:avLst/>
            </a:prstGeom>
            <a:solidFill>
              <a:srgbClr val="99A2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AD99CD-6732-B89F-91D1-D31A8CF56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4296" y="271032"/>
              <a:ext cx="419097" cy="41909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01A6D0C-BD8C-AD18-1A21-CAFDD7EC6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4065" y="218646"/>
              <a:ext cx="523872" cy="52387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2E4CD3-F24A-CEC3-42F9-C46C9A016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8607" y="183721"/>
              <a:ext cx="593721" cy="593721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6375CF-9D27-7A23-D4C9-881ABE14CDC3}"/>
              </a:ext>
            </a:extLst>
          </p:cNvPr>
          <p:cNvSpPr/>
          <p:nvPr/>
        </p:nvSpPr>
        <p:spPr>
          <a:xfrm>
            <a:off x="3953741" y="1482438"/>
            <a:ext cx="7725639" cy="523007"/>
          </a:xfrm>
          <a:prstGeom prst="roundRect">
            <a:avLst>
              <a:gd name="adj" fmla="val 6557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3B4252"/>
                </a:solidFill>
              </a:rPr>
              <a:t>Profile</a:t>
            </a:r>
            <a:endParaRPr lang="en-FI" dirty="0">
              <a:solidFill>
                <a:srgbClr val="3B4252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9634BE-1B15-540F-0D3F-6CC2BA1BF246}"/>
              </a:ext>
            </a:extLst>
          </p:cNvPr>
          <p:cNvGrpSpPr/>
          <p:nvPr/>
        </p:nvGrpSpPr>
        <p:grpSpPr>
          <a:xfrm>
            <a:off x="3953737" y="2722420"/>
            <a:ext cx="7725642" cy="3602182"/>
            <a:chOff x="3953737" y="2722420"/>
            <a:chExt cx="7725642" cy="360218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FE768B-4B0F-8BBF-6B0C-E3158C4B438E}"/>
                </a:ext>
              </a:extLst>
            </p:cNvPr>
            <p:cNvSpPr/>
            <p:nvPr/>
          </p:nvSpPr>
          <p:spPr>
            <a:xfrm>
              <a:off x="3953740" y="2722420"/>
              <a:ext cx="7725639" cy="523007"/>
            </a:xfrm>
            <a:prstGeom prst="roundRect">
              <a:avLst>
                <a:gd name="adj" fmla="val 6557"/>
              </a:avLst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3B4252"/>
                  </a:solidFill>
                </a:rPr>
                <a:t>Profile</a:t>
              </a:r>
              <a:endParaRPr lang="en-FI" dirty="0">
                <a:solidFill>
                  <a:srgbClr val="3B4252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BA8B350-20F6-2351-3DE9-E9CF0F983E0F}"/>
                </a:ext>
              </a:extLst>
            </p:cNvPr>
            <p:cNvSpPr/>
            <p:nvPr/>
          </p:nvSpPr>
          <p:spPr>
            <a:xfrm>
              <a:off x="3953739" y="3342411"/>
              <a:ext cx="7725639" cy="523007"/>
            </a:xfrm>
            <a:prstGeom prst="roundRect">
              <a:avLst>
                <a:gd name="adj" fmla="val 6557"/>
              </a:avLst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3B4252"/>
                  </a:solidFill>
                </a:rPr>
                <a:t>Profile</a:t>
              </a:r>
              <a:endParaRPr lang="en-FI" dirty="0">
                <a:solidFill>
                  <a:srgbClr val="3B4252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0987665-FA61-4103-D8BC-EDA3B0F5D3FC}"/>
                </a:ext>
              </a:extLst>
            </p:cNvPr>
            <p:cNvSpPr/>
            <p:nvPr/>
          </p:nvSpPr>
          <p:spPr>
            <a:xfrm>
              <a:off x="3953738" y="4561613"/>
              <a:ext cx="7725639" cy="523007"/>
            </a:xfrm>
            <a:prstGeom prst="roundRect">
              <a:avLst>
                <a:gd name="adj" fmla="val 6557"/>
              </a:avLst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3B4252"/>
                  </a:solidFill>
                </a:rPr>
                <a:t>Profile</a:t>
              </a:r>
              <a:endParaRPr lang="en-FI" dirty="0">
                <a:solidFill>
                  <a:srgbClr val="3B4252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F958DBC-1AB1-AF70-7DB7-993C63838900}"/>
                </a:ext>
              </a:extLst>
            </p:cNvPr>
            <p:cNvSpPr/>
            <p:nvPr/>
          </p:nvSpPr>
          <p:spPr>
            <a:xfrm>
              <a:off x="3953738" y="5181604"/>
              <a:ext cx="7725639" cy="523007"/>
            </a:xfrm>
            <a:prstGeom prst="roundRect">
              <a:avLst>
                <a:gd name="adj" fmla="val 6557"/>
              </a:avLst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3B4252"/>
                  </a:solidFill>
                </a:rPr>
                <a:t>Profile</a:t>
              </a:r>
              <a:endParaRPr lang="en-FI" dirty="0">
                <a:solidFill>
                  <a:srgbClr val="3B4252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215FFD0-14BB-04AA-A50C-AD8D459E64EF}"/>
                </a:ext>
              </a:extLst>
            </p:cNvPr>
            <p:cNvSpPr/>
            <p:nvPr/>
          </p:nvSpPr>
          <p:spPr>
            <a:xfrm>
              <a:off x="3953737" y="5801595"/>
              <a:ext cx="7725639" cy="523007"/>
            </a:xfrm>
            <a:prstGeom prst="roundRect">
              <a:avLst>
                <a:gd name="adj" fmla="val 6557"/>
              </a:avLst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3B4252"/>
                  </a:solidFill>
                </a:rPr>
                <a:t>Profile</a:t>
              </a:r>
              <a:endParaRPr lang="en-FI" dirty="0">
                <a:solidFill>
                  <a:srgbClr val="3B4252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66A06C-EEBC-11AE-D083-E1E3B46D0FC6}"/>
              </a:ext>
            </a:extLst>
          </p:cNvPr>
          <p:cNvGrpSpPr/>
          <p:nvPr/>
        </p:nvGrpSpPr>
        <p:grpSpPr>
          <a:xfrm>
            <a:off x="3953740" y="2102429"/>
            <a:ext cx="7725639" cy="523007"/>
            <a:chOff x="3953740" y="2102429"/>
            <a:chExt cx="7725639" cy="52300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F9140D2-4AC7-A747-FCFA-CFB9C8BADCD2}"/>
                </a:ext>
              </a:extLst>
            </p:cNvPr>
            <p:cNvSpPr/>
            <p:nvPr/>
          </p:nvSpPr>
          <p:spPr>
            <a:xfrm>
              <a:off x="3953740" y="2102429"/>
              <a:ext cx="7725639" cy="523007"/>
            </a:xfrm>
            <a:prstGeom prst="roundRect">
              <a:avLst>
                <a:gd name="adj" fmla="val 6557"/>
              </a:avLst>
            </a:prstGeom>
            <a:solidFill>
              <a:srgbClr val="ECEF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C04464C-A028-0484-5E0C-DE84170C78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31246" y="2150485"/>
              <a:ext cx="447676" cy="4476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1374921-DF7D-8960-8921-148A19F41E5D}"/>
                </a:ext>
              </a:extLst>
            </p:cNvPr>
            <p:cNvSpPr/>
            <p:nvPr/>
          </p:nvSpPr>
          <p:spPr>
            <a:xfrm>
              <a:off x="4810985" y="2185988"/>
              <a:ext cx="2421082" cy="355888"/>
            </a:xfrm>
            <a:prstGeom prst="roundRect">
              <a:avLst/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3B4252"/>
                  </a:solidFill>
                </a:rPr>
                <a:t>Filip Raso</a:t>
              </a:r>
              <a:endParaRPr lang="en-FI" dirty="0">
                <a:solidFill>
                  <a:srgbClr val="3B4252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8E0D20D-BAA9-2A78-FDD4-E999B82465EF}"/>
                </a:ext>
              </a:extLst>
            </p:cNvPr>
            <p:cNvSpPr/>
            <p:nvPr/>
          </p:nvSpPr>
          <p:spPr>
            <a:xfrm>
              <a:off x="7664830" y="2185988"/>
              <a:ext cx="1390845" cy="355888"/>
            </a:xfrm>
            <a:prstGeom prst="roundRect">
              <a:avLst/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3B4252"/>
                  </a:solidFill>
                </a:rPr>
                <a:t>Physics</a:t>
              </a:r>
              <a:endParaRPr lang="en-FI" dirty="0">
                <a:solidFill>
                  <a:srgbClr val="3B4252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F191A07-7737-503F-C767-235537BE06E8}"/>
                </a:ext>
              </a:extLst>
            </p:cNvPr>
            <p:cNvSpPr/>
            <p:nvPr/>
          </p:nvSpPr>
          <p:spPr>
            <a:xfrm>
              <a:off x="9502481" y="2180793"/>
              <a:ext cx="1675002" cy="355888"/>
            </a:xfrm>
            <a:prstGeom prst="roundRect">
              <a:avLst/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rgbClr val="3B4252"/>
                  </a:solidFill>
                </a:rPr>
                <a:t>Gooning</a:t>
              </a:r>
              <a:endParaRPr lang="en-FI" dirty="0">
                <a:solidFill>
                  <a:srgbClr val="3B4252"/>
                </a:solidFill>
              </a:endParaRP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BDF2838-59F5-11C3-27B7-F1B5C1800A16}"/>
              </a:ext>
            </a:extLst>
          </p:cNvPr>
          <p:cNvSpPr/>
          <p:nvPr/>
        </p:nvSpPr>
        <p:spPr>
          <a:xfrm>
            <a:off x="554383" y="1775763"/>
            <a:ext cx="2635628" cy="459364"/>
          </a:xfrm>
          <a:prstGeom prst="roundRect">
            <a:avLst>
              <a:gd name="adj" fmla="val 10415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D8DEE9"/>
                </a:solidFill>
              </a:rPr>
              <a:t>F</a:t>
            </a:r>
            <a:r>
              <a:rPr lang="en-GB" dirty="0">
                <a:solidFill>
                  <a:srgbClr val="3B4252"/>
                </a:solidFill>
              </a:rPr>
              <a:t> Search   </a:t>
            </a:r>
            <a:r>
              <a:rPr lang="en-GB" dirty="0">
                <a:solidFill>
                  <a:srgbClr val="D8DEE9"/>
                </a:solidFill>
              </a:rPr>
              <a:t>f</a:t>
            </a:r>
            <a:endParaRPr lang="en-FI" dirty="0">
              <a:solidFill>
                <a:srgbClr val="D8DEE9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EEBE72-5C7A-34FC-244F-EE72531733EC}"/>
              </a:ext>
            </a:extLst>
          </p:cNvPr>
          <p:cNvGrpSpPr/>
          <p:nvPr/>
        </p:nvGrpSpPr>
        <p:grpSpPr>
          <a:xfrm>
            <a:off x="3953736" y="3934262"/>
            <a:ext cx="7725639" cy="523007"/>
            <a:chOff x="3953740" y="2102429"/>
            <a:chExt cx="7725639" cy="523007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B077858-6508-72FD-B1EB-A77FCA5CF129}"/>
                </a:ext>
              </a:extLst>
            </p:cNvPr>
            <p:cNvSpPr/>
            <p:nvPr/>
          </p:nvSpPr>
          <p:spPr>
            <a:xfrm>
              <a:off x="3953740" y="2102429"/>
              <a:ext cx="7725639" cy="523007"/>
            </a:xfrm>
            <a:prstGeom prst="roundRect">
              <a:avLst>
                <a:gd name="adj" fmla="val 6557"/>
              </a:avLst>
            </a:prstGeom>
            <a:solidFill>
              <a:srgbClr val="ECEF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 dirty="0"/>
            </a:p>
          </p:txBody>
        </p:sp>
        <p:pic>
          <p:nvPicPr>
            <p:cNvPr id="27" name="Picture 2" descr="Joel Sam Johnson">
              <a:extLst>
                <a:ext uri="{FF2B5EF4-FFF2-40B4-BE49-F238E27FC236}">
                  <a16:creationId xmlns:a16="http://schemas.microsoft.com/office/drawing/2014/main" id="{644F21AC-287D-63EF-F14D-D154F0E60E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6" t="-302" r="12290" b="16188"/>
            <a:stretch/>
          </p:blipFill>
          <p:spPr bwMode="auto">
            <a:xfrm>
              <a:off x="4131246" y="2150485"/>
              <a:ext cx="447676" cy="44767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D5A2038-EE12-561C-DBA6-805476F19529}"/>
                </a:ext>
              </a:extLst>
            </p:cNvPr>
            <p:cNvSpPr/>
            <p:nvPr/>
          </p:nvSpPr>
          <p:spPr>
            <a:xfrm>
              <a:off x="4810985" y="2185988"/>
              <a:ext cx="2421082" cy="355888"/>
            </a:xfrm>
            <a:prstGeom prst="roundRect">
              <a:avLst/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3B4252"/>
                  </a:solidFill>
                </a:rPr>
                <a:t>Joel Sam Johnson</a:t>
              </a:r>
              <a:endParaRPr lang="en-FI" dirty="0">
                <a:solidFill>
                  <a:srgbClr val="3B4252"/>
                </a:solidFill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65D2B8D-880B-E289-025D-73FD9CF2C601}"/>
                </a:ext>
              </a:extLst>
            </p:cNvPr>
            <p:cNvSpPr/>
            <p:nvPr/>
          </p:nvSpPr>
          <p:spPr>
            <a:xfrm>
              <a:off x="7664830" y="2185988"/>
              <a:ext cx="1390845" cy="355888"/>
            </a:xfrm>
            <a:prstGeom prst="roundRect">
              <a:avLst/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3B4252"/>
                  </a:solidFill>
                </a:rPr>
                <a:t>Statistics</a:t>
              </a:r>
              <a:endParaRPr lang="en-FI" dirty="0">
                <a:solidFill>
                  <a:srgbClr val="3B4252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2E2A1EB-D478-0EFC-18E7-8ECBC0C18B26}"/>
                </a:ext>
              </a:extLst>
            </p:cNvPr>
            <p:cNvSpPr/>
            <p:nvPr/>
          </p:nvSpPr>
          <p:spPr>
            <a:xfrm>
              <a:off x="9502481" y="2180793"/>
              <a:ext cx="1675002" cy="355888"/>
            </a:xfrm>
            <a:prstGeom prst="roundRect">
              <a:avLst/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3B4252"/>
                  </a:solidFill>
                </a:rPr>
                <a:t>Data science</a:t>
              </a:r>
              <a:endParaRPr lang="en-FI" dirty="0">
                <a:solidFill>
                  <a:srgbClr val="3B4252"/>
                </a:solidFill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4F4E4C78-2A2D-43AF-0390-A709003305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7738" y="1880754"/>
            <a:ext cx="249382" cy="249382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E376BBB-A0AB-EB59-9C4B-B79F81ECE3ED}"/>
              </a:ext>
            </a:extLst>
          </p:cNvPr>
          <p:cNvSpPr/>
          <p:nvPr/>
        </p:nvSpPr>
        <p:spPr>
          <a:xfrm>
            <a:off x="521133" y="2673052"/>
            <a:ext cx="1257987" cy="341169"/>
          </a:xfrm>
          <a:prstGeom prst="roundRect">
            <a:avLst>
              <a:gd name="adj" fmla="val 13060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3B4252"/>
                </a:solidFill>
              </a:rPr>
              <a:t>Study track</a:t>
            </a:r>
            <a:endParaRPr lang="en-FI" dirty="0">
              <a:solidFill>
                <a:srgbClr val="3B4252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F2098C1-5E2C-B956-79F5-02F7009AAAB7}"/>
              </a:ext>
            </a:extLst>
          </p:cNvPr>
          <p:cNvSpPr/>
          <p:nvPr/>
        </p:nvSpPr>
        <p:spPr>
          <a:xfrm>
            <a:off x="1925434" y="2673052"/>
            <a:ext cx="1257987" cy="341169"/>
          </a:xfrm>
          <a:prstGeom prst="roundRect">
            <a:avLst>
              <a:gd name="adj" fmla="val 13060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sz="1400" dirty="0">
              <a:solidFill>
                <a:srgbClr val="3B4252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8E23D29-151D-21A0-6B41-9C13D7DB03ED}"/>
              </a:ext>
            </a:extLst>
          </p:cNvPr>
          <p:cNvSpPr/>
          <p:nvPr/>
        </p:nvSpPr>
        <p:spPr>
          <a:xfrm>
            <a:off x="512621" y="3191735"/>
            <a:ext cx="1865898" cy="341169"/>
          </a:xfrm>
          <a:prstGeom prst="roundRect">
            <a:avLst>
              <a:gd name="adj" fmla="val 13060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sz="1400" dirty="0">
              <a:solidFill>
                <a:srgbClr val="3B4252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4AC0497-0A7B-F425-4461-AE68DD8B8E1D}"/>
              </a:ext>
            </a:extLst>
          </p:cNvPr>
          <p:cNvSpPr/>
          <p:nvPr/>
        </p:nvSpPr>
        <p:spPr>
          <a:xfrm>
            <a:off x="2603621" y="3191735"/>
            <a:ext cx="579800" cy="341169"/>
          </a:xfrm>
          <a:prstGeom prst="roundRect">
            <a:avLst>
              <a:gd name="adj" fmla="val 13060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solidFill>
                <a:srgbClr val="3B4252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0577C3A-E4F5-B25C-DE64-B1D8F3CE5145}"/>
              </a:ext>
            </a:extLst>
          </p:cNvPr>
          <p:cNvSpPr/>
          <p:nvPr/>
        </p:nvSpPr>
        <p:spPr>
          <a:xfrm>
            <a:off x="524173" y="3710417"/>
            <a:ext cx="832802" cy="341169"/>
          </a:xfrm>
          <a:prstGeom prst="roundRect">
            <a:avLst>
              <a:gd name="adj" fmla="val 13060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solidFill>
                <a:srgbClr val="3B4252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46C75B1-8A3C-A922-67BF-BF6922CD483A}"/>
              </a:ext>
            </a:extLst>
          </p:cNvPr>
          <p:cNvSpPr/>
          <p:nvPr/>
        </p:nvSpPr>
        <p:spPr>
          <a:xfrm>
            <a:off x="1507538" y="3717772"/>
            <a:ext cx="1679863" cy="341169"/>
          </a:xfrm>
          <a:prstGeom prst="roundRect">
            <a:avLst>
              <a:gd name="adj" fmla="val 13060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3B4252"/>
                </a:solidFill>
              </a:rPr>
              <a:t>Recommended for</a:t>
            </a:r>
            <a:endParaRPr lang="en-FI" sz="1400" dirty="0">
              <a:solidFill>
                <a:srgbClr val="3B4252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1954C-8EAC-B85E-023F-F38EB512947B}"/>
              </a:ext>
            </a:extLst>
          </p:cNvPr>
          <p:cNvSpPr/>
          <p:nvPr/>
        </p:nvSpPr>
        <p:spPr>
          <a:xfrm>
            <a:off x="524173" y="4265468"/>
            <a:ext cx="1154327" cy="341169"/>
          </a:xfrm>
          <a:prstGeom prst="roundRect">
            <a:avLst>
              <a:gd name="adj" fmla="val 13060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solidFill>
                <a:srgbClr val="3B4252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AD03CCF-E8FE-E6E8-7B0C-F52676E11351}"/>
              </a:ext>
            </a:extLst>
          </p:cNvPr>
          <p:cNvSpPr/>
          <p:nvPr/>
        </p:nvSpPr>
        <p:spPr>
          <a:xfrm>
            <a:off x="1832302" y="4263726"/>
            <a:ext cx="1351119" cy="341169"/>
          </a:xfrm>
          <a:prstGeom prst="roundRect">
            <a:avLst>
              <a:gd name="adj" fmla="val 13060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solidFill>
                <a:srgbClr val="3B4252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AE22512-1BE2-364C-7A45-F2443088376A}"/>
              </a:ext>
            </a:extLst>
          </p:cNvPr>
          <p:cNvSpPr/>
          <p:nvPr/>
        </p:nvSpPr>
        <p:spPr>
          <a:xfrm>
            <a:off x="530393" y="4753839"/>
            <a:ext cx="785365" cy="341169"/>
          </a:xfrm>
          <a:prstGeom prst="roundRect">
            <a:avLst>
              <a:gd name="adj" fmla="val 13060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solidFill>
                <a:srgbClr val="3B4252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F2C170C-779D-A4AA-7D52-F463E2DFB59F}"/>
              </a:ext>
            </a:extLst>
          </p:cNvPr>
          <p:cNvSpPr/>
          <p:nvPr/>
        </p:nvSpPr>
        <p:spPr>
          <a:xfrm>
            <a:off x="1438769" y="4765097"/>
            <a:ext cx="843346" cy="341169"/>
          </a:xfrm>
          <a:prstGeom prst="roundRect">
            <a:avLst>
              <a:gd name="adj" fmla="val 13060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solidFill>
                <a:srgbClr val="3B4252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C248114-B8B3-8AF8-24A9-DACE2384AE66}"/>
              </a:ext>
            </a:extLst>
          </p:cNvPr>
          <p:cNvSpPr/>
          <p:nvPr/>
        </p:nvSpPr>
        <p:spPr>
          <a:xfrm>
            <a:off x="2405126" y="4765097"/>
            <a:ext cx="778234" cy="341169"/>
          </a:xfrm>
          <a:prstGeom prst="roundRect">
            <a:avLst>
              <a:gd name="adj" fmla="val 13060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solidFill>
                <a:srgbClr val="3B4252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641F495-2997-5253-74E2-12CF195766DB}"/>
              </a:ext>
            </a:extLst>
          </p:cNvPr>
          <p:cNvSpPr/>
          <p:nvPr/>
        </p:nvSpPr>
        <p:spPr>
          <a:xfrm>
            <a:off x="530393" y="5254342"/>
            <a:ext cx="732655" cy="341169"/>
          </a:xfrm>
          <a:prstGeom prst="roundRect">
            <a:avLst>
              <a:gd name="adj" fmla="val 13060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solidFill>
                <a:srgbClr val="3B4252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DE762DE-7B4C-9FDF-D8F5-E2C04B958808}"/>
              </a:ext>
            </a:extLst>
          </p:cNvPr>
          <p:cNvSpPr/>
          <p:nvPr/>
        </p:nvSpPr>
        <p:spPr>
          <a:xfrm>
            <a:off x="1503497" y="5254342"/>
            <a:ext cx="1679863" cy="341169"/>
          </a:xfrm>
          <a:prstGeom prst="roundRect">
            <a:avLst>
              <a:gd name="adj" fmla="val 13060"/>
            </a:avLst>
          </a:prstGeom>
          <a:solidFill>
            <a:srgbClr val="D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solidFill>
                <a:srgbClr val="3B4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66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C6C22-F916-CBD9-4DFE-70D0D881D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C83314-5C46-2F54-D68E-646231996D8A}"/>
              </a:ext>
            </a:extLst>
          </p:cNvPr>
          <p:cNvSpPr/>
          <p:nvPr/>
        </p:nvSpPr>
        <p:spPr>
          <a:xfrm>
            <a:off x="727363" y="1387190"/>
            <a:ext cx="10749395" cy="794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Picture, LinkedIn, contact info, who liked the person’s track, edit &amp; personalise, etc</a:t>
            </a:r>
            <a:endParaRPr lang="en-FI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42C78F-5921-8D1C-4BC4-16D0CF2985AF}"/>
              </a:ext>
            </a:extLst>
          </p:cNvPr>
          <p:cNvSpPr/>
          <p:nvPr/>
        </p:nvSpPr>
        <p:spPr>
          <a:xfrm>
            <a:off x="717488" y="2376924"/>
            <a:ext cx="3319895" cy="2605517"/>
          </a:xfrm>
          <a:prstGeom prst="roundRect">
            <a:avLst>
              <a:gd name="adj" fmla="val 85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Module 1</a:t>
            </a:r>
            <a:endParaRPr lang="en-FI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FC6C04-0469-A0BD-FCC1-EFD32919D019}"/>
              </a:ext>
            </a:extLst>
          </p:cNvPr>
          <p:cNvSpPr/>
          <p:nvPr/>
        </p:nvSpPr>
        <p:spPr>
          <a:xfrm>
            <a:off x="8156863" y="2376925"/>
            <a:ext cx="3319895" cy="1909326"/>
          </a:xfrm>
          <a:prstGeom prst="roundRect">
            <a:avLst>
              <a:gd name="adj" fmla="val 85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Module 4</a:t>
            </a:r>
            <a:endParaRPr lang="en-FI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F9192C-5297-DA78-6B46-B52177E427D6}"/>
              </a:ext>
            </a:extLst>
          </p:cNvPr>
          <p:cNvSpPr/>
          <p:nvPr/>
        </p:nvSpPr>
        <p:spPr>
          <a:xfrm>
            <a:off x="4478739" y="2376924"/>
            <a:ext cx="3319895" cy="2605517"/>
          </a:xfrm>
          <a:prstGeom prst="roundRect">
            <a:avLst>
              <a:gd name="adj" fmla="val 85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Module 2</a:t>
            </a:r>
            <a:endParaRPr lang="en-FI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9678A0-6155-629C-91C1-89D05DEAE5DE}"/>
              </a:ext>
            </a:extLst>
          </p:cNvPr>
          <p:cNvSpPr/>
          <p:nvPr/>
        </p:nvSpPr>
        <p:spPr>
          <a:xfrm>
            <a:off x="715242" y="5216236"/>
            <a:ext cx="7083391" cy="1241711"/>
          </a:xfrm>
          <a:prstGeom prst="roundRect">
            <a:avLst>
              <a:gd name="adj" fmla="val 206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Module 3</a:t>
            </a:r>
            <a:endParaRPr lang="en-FI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9B5307-5F88-2976-1475-18F08A97A324}"/>
              </a:ext>
            </a:extLst>
          </p:cNvPr>
          <p:cNvSpPr/>
          <p:nvPr/>
        </p:nvSpPr>
        <p:spPr>
          <a:xfrm>
            <a:off x="8154617" y="4571999"/>
            <a:ext cx="3319895" cy="1853473"/>
          </a:xfrm>
          <a:prstGeom prst="roundRect">
            <a:avLst>
              <a:gd name="adj" fmla="val 85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Module 5</a:t>
            </a:r>
            <a:endParaRPr lang="en-FI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6AE5FD-C7E5-0260-7B81-1427E7DE2CE2}"/>
              </a:ext>
            </a:extLst>
          </p:cNvPr>
          <p:cNvGrpSpPr/>
          <p:nvPr/>
        </p:nvGrpSpPr>
        <p:grpSpPr>
          <a:xfrm>
            <a:off x="4553145" y="166258"/>
            <a:ext cx="3085710" cy="628647"/>
            <a:chOff x="4553145" y="166258"/>
            <a:chExt cx="3085710" cy="62864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F44F431-F03F-0257-C760-AA750C527E54}"/>
                </a:ext>
              </a:extLst>
            </p:cNvPr>
            <p:cNvSpPr/>
            <p:nvPr/>
          </p:nvSpPr>
          <p:spPr>
            <a:xfrm>
              <a:off x="4553145" y="166258"/>
              <a:ext cx="3085710" cy="628647"/>
            </a:xfrm>
            <a:prstGeom prst="roundRect">
              <a:avLst/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>
                <a:solidFill>
                  <a:srgbClr val="3B4252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BAF02B6-3CBB-B244-8D9C-1CDBD7640A62}"/>
                </a:ext>
              </a:extLst>
            </p:cNvPr>
            <p:cNvSpPr/>
            <p:nvPr/>
          </p:nvSpPr>
          <p:spPr>
            <a:xfrm>
              <a:off x="5746164" y="218646"/>
              <a:ext cx="693420" cy="523872"/>
            </a:xfrm>
            <a:prstGeom prst="roundRect">
              <a:avLst/>
            </a:prstGeom>
            <a:solidFill>
              <a:srgbClr val="99A2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D7AA53C-7C35-AAF9-5F19-7EB117A70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4296" y="271032"/>
              <a:ext cx="419097" cy="41909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021AFC4-2BC8-9303-A0E9-7E734A069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4065" y="218646"/>
              <a:ext cx="523872" cy="52387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B0561BF-30F6-1C22-9D4D-47924729C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8607" y="183721"/>
              <a:ext cx="593721" cy="593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016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866BD-3F3C-BFC0-EDD0-06FC20288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F722B9-3E24-8B79-D175-A4B3EBC0C869}"/>
              </a:ext>
            </a:extLst>
          </p:cNvPr>
          <p:cNvSpPr/>
          <p:nvPr/>
        </p:nvSpPr>
        <p:spPr>
          <a:xfrm>
            <a:off x="727363" y="1387190"/>
            <a:ext cx="10749395" cy="794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Picture, LinkedIn, contact info, who liked the person’s track, edit &amp; personalise, etc</a:t>
            </a:r>
            <a:endParaRPr lang="en-FI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8AB0D9-5818-1A91-1424-1BF3F7260C5C}"/>
              </a:ext>
            </a:extLst>
          </p:cNvPr>
          <p:cNvSpPr/>
          <p:nvPr/>
        </p:nvSpPr>
        <p:spPr>
          <a:xfrm>
            <a:off x="4442113" y="2376924"/>
            <a:ext cx="3319895" cy="4081023"/>
          </a:xfrm>
          <a:prstGeom prst="roundRect">
            <a:avLst>
              <a:gd name="adj" fmla="val 85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Year 2</a:t>
            </a:r>
            <a:endParaRPr lang="en-FI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E55E66-A0C4-ABA4-C03D-FBDF7E92537B}"/>
              </a:ext>
            </a:extLst>
          </p:cNvPr>
          <p:cNvSpPr/>
          <p:nvPr/>
        </p:nvSpPr>
        <p:spPr>
          <a:xfrm>
            <a:off x="8156863" y="2376924"/>
            <a:ext cx="3319895" cy="4081023"/>
          </a:xfrm>
          <a:prstGeom prst="roundRect">
            <a:avLst>
              <a:gd name="adj" fmla="val 85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Year 3</a:t>
            </a:r>
            <a:endParaRPr lang="en-FI" dirty="0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489E8E4B-D860-8A82-80D3-22AD50792FC5}"/>
              </a:ext>
            </a:extLst>
          </p:cNvPr>
          <p:cNvSpPr/>
          <p:nvPr/>
        </p:nvSpPr>
        <p:spPr>
          <a:xfrm>
            <a:off x="727363" y="2376924"/>
            <a:ext cx="3366653" cy="1966476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Year 1 - Autumn</a:t>
            </a:r>
            <a:endParaRPr lang="en-FI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7804FD1B-2BE3-05EB-B0D4-E4EB0C2FB858}"/>
              </a:ext>
            </a:extLst>
          </p:cNvPr>
          <p:cNvSpPr/>
          <p:nvPr/>
        </p:nvSpPr>
        <p:spPr>
          <a:xfrm>
            <a:off x="727363" y="4390159"/>
            <a:ext cx="3366653" cy="2091169"/>
          </a:xfrm>
          <a:prstGeom prst="round2SameRect">
            <a:avLst>
              <a:gd name="adj1" fmla="val 0"/>
              <a:gd name="adj2" fmla="val 203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Year 1 - Spring</a:t>
            </a:r>
            <a:endParaRPr lang="en-FI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AE12B1-FFF1-3646-7215-237415660048}"/>
              </a:ext>
            </a:extLst>
          </p:cNvPr>
          <p:cNvGrpSpPr/>
          <p:nvPr/>
        </p:nvGrpSpPr>
        <p:grpSpPr>
          <a:xfrm>
            <a:off x="4553145" y="166258"/>
            <a:ext cx="3085710" cy="628647"/>
            <a:chOff x="4553145" y="166258"/>
            <a:chExt cx="3085710" cy="62864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35596D2-0330-12A7-4564-F721FFA75AEA}"/>
                </a:ext>
              </a:extLst>
            </p:cNvPr>
            <p:cNvSpPr/>
            <p:nvPr/>
          </p:nvSpPr>
          <p:spPr>
            <a:xfrm>
              <a:off x="4553145" y="166258"/>
              <a:ext cx="3085710" cy="628647"/>
            </a:xfrm>
            <a:prstGeom prst="roundRect">
              <a:avLst/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>
                <a:solidFill>
                  <a:srgbClr val="3B4252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D9329CC-6ABF-01F5-D70B-F80B30766441}"/>
                </a:ext>
              </a:extLst>
            </p:cNvPr>
            <p:cNvSpPr/>
            <p:nvPr/>
          </p:nvSpPr>
          <p:spPr>
            <a:xfrm>
              <a:off x="5746164" y="218646"/>
              <a:ext cx="693420" cy="523872"/>
            </a:xfrm>
            <a:prstGeom prst="roundRect">
              <a:avLst/>
            </a:prstGeom>
            <a:solidFill>
              <a:srgbClr val="99A2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404A583-B791-12C8-36EC-70915AA6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4296" y="271032"/>
              <a:ext cx="419097" cy="41909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115AC48-343F-8690-F3A4-EE970211E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4065" y="218646"/>
              <a:ext cx="523872" cy="52387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0716366-9ED1-3908-17A7-80ECDA333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8607" y="183721"/>
              <a:ext cx="593721" cy="593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748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33C30-AC34-3AAA-94AF-5C5E51355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E00F6B-8F79-BE42-4532-7F85C7998519}"/>
              </a:ext>
            </a:extLst>
          </p:cNvPr>
          <p:cNvSpPr/>
          <p:nvPr/>
        </p:nvSpPr>
        <p:spPr>
          <a:xfrm>
            <a:off x="4442113" y="672819"/>
            <a:ext cx="3319895" cy="4081023"/>
          </a:xfrm>
          <a:prstGeom prst="roundRect">
            <a:avLst>
              <a:gd name="adj" fmla="val 85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Year 2</a:t>
            </a:r>
            <a:endParaRPr lang="en-FI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FDEA42-5DBD-1D16-3FB2-15EE565E5F3E}"/>
              </a:ext>
            </a:extLst>
          </p:cNvPr>
          <p:cNvSpPr/>
          <p:nvPr/>
        </p:nvSpPr>
        <p:spPr>
          <a:xfrm>
            <a:off x="8156863" y="672819"/>
            <a:ext cx="3319895" cy="4081023"/>
          </a:xfrm>
          <a:prstGeom prst="roundRect">
            <a:avLst>
              <a:gd name="adj" fmla="val 85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Year 3</a:t>
            </a:r>
            <a:endParaRPr lang="en-FI" dirty="0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72EF3656-5FFA-C8BE-28F8-E86CF90D55F0}"/>
              </a:ext>
            </a:extLst>
          </p:cNvPr>
          <p:cNvSpPr/>
          <p:nvPr/>
        </p:nvSpPr>
        <p:spPr>
          <a:xfrm>
            <a:off x="727363" y="1226127"/>
            <a:ext cx="3366653" cy="1413168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Year 1 - Autumn</a:t>
            </a:r>
            <a:endParaRPr lang="en-FI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5C385595-E659-919A-0222-99EE78177547}"/>
              </a:ext>
            </a:extLst>
          </p:cNvPr>
          <p:cNvSpPr/>
          <p:nvPr/>
        </p:nvSpPr>
        <p:spPr>
          <a:xfrm>
            <a:off x="727363" y="2686054"/>
            <a:ext cx="3366653" cy="2091169"/>
          </a:xfrm>
          <a:prstGeom prst="round2SameRect">
            <a:avLst>
              <a:gd name="adj1" fmla="val 0"/>
              <a:gd name="adj2" fmla="val 203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Year 1 - Spring</a:t>
            </a:r>
            <a:endParaRPr lang="en-FI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CB2154-7D17-15D1-E7E2-5BBBE40747F3}"/>
              </a:ext>
            </a:extLst>
          </p:cNvPr>
          <p:cNvSpPr/>
          <p:nvPr/>
        </p:nvSpPr>
        <p:spPr>
          <a:xfrm>
            <a:off x="275359" y="270165"/>
            <a:ext cx="11279332" cy="1236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BF946F-B013-29E4-A411-A2EFBA99E6B9}"/>
              </a:ext>
            </a:extLst>
          </p:cNvPr>
          <p:cNvSpPr/>
          <p:nvPr/>
        </p:nvSpPr>
        <p:spPr>
          <a:xfrm>
            <a:off x="727363" y="5190259"/>
            <a:ext cx="10749395" cy="13967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Reviews, comments by other students</a:t>
            </a:r>
            <a:endParaRPr lang="en-FI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CD535E-AFF5-C4A1-B6EA-709CAAA6CB8F}"/>
              </a:ext>
            </a:extLst>
          </p:cNvPr>
          <p:cNvGrpSpPr/>
          <p:nvPr/>
        </p:nvGrpSpPr>
        <p:grpSpPr>
          <a:xfrm>
            <a:off x="4553145" y="166258"/>
            <a:ext cx="3085710" cy="628647"/>
            <a:chOff x="4553145" y="166258"/>
            <a:chExt cx="3085710" cy="62864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3BDE25F-52CA-2901-40F1-44F3F487811C}"/>
                </a:ext>
              </a:extLst>
            </p:cNvPr>
            <p:cNvSpPr/>
            <p:nvPr/>
          </p:nvSpPr>
          <p:spPr>
            <a:xfrm>
              <a:off x="4553145" y="166258"/>
              <a:ext cx="3085710" cy="628647"/>
            </a:xfrm>
            <a:prstGeom prst="roundRect">
              <a:avLst/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>
                <a:solidFill>
                  <a:srgbClr val="3B4252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1367879-80D3-6E5F-422A-D086EFC8D19C}"/>
                </a:ext>
              </a:extLst>
            </p:cNvPr>
            <p:cNvSpPr/>
            <p:nvPr/>
          </p:nvSpPr>
          <p:spPr>
            <a:xfrm>
              <a:off x="5746164" y="218646"/>
              <a:ext cx="693420" cy="523872"/>
            </a:xfrm>
            <a:prstGeom prst="roundRect">
              <a:avLst/>
            </a:prstGeom>
            <a:solidFill>
              <a:srgbClr val="99A2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768D4E8-4CE5-ABD9-094B-43F8E6502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4296" y="271032"/>
              <a:ext cx="419097" cy="41909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CB0D75-0D74-693D-0F0E-573B5B85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4065" y="218646"/>
              <a:ext cx="523872" cy="52387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1115D4C-806F-5F92-51DC-80F33835E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8607" y="183721"/>
              <a:ext cx="593721" cy="593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710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81760-1496-AAA8-862B-B9177183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9F3D9A-B677-C2FD-9F9B-C7B0387C1EFA}"/>
              </a:ext>
            </a:extLst>
          </p:cNvPr>
          <p:cNvSpPr/>
          <p:nvPr/>
        </p:nvSpPr>
        <p:spPr>
          <a:xfrm>
            <a:off x="460862" y="1482438"/>
            <a:ext cx="2822670" cy="4881993"/>
          </a:xfrm>
          <a:prstGeom prst="roundRect">
            <a:avLst>
              <a:gd name="adj" fmla="val 13538"/>
            </a:avLst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&amp; filters</a:t>
            </a:r>
            <a:endParaRPr lang="en-FI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133120-9A3E-CF4A-AE1D-B77CC2CF42BE}"/>
              </a:ext>
            </a:extLst>
          </p:cNvPr>
          <p:cNvSpPr/>
          <p:nvPr/>
        </p:nvSpPr>
        <p:spPr>
          <a:xfrm>
            <a:off x="3953737" y="1482439"/>
            <a:ext cx="7725638" cy="4842164"/>
          </a:xfrm>
          <a:prstGeom prst="roundRect">
            <a:avLst>
              <a:gd name="adj" fmla="val 6135"/>
            </a:avLst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Course search results</a:t>
            </a:r>
            <a:endParaRPr lang="en-FI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821BB6-F821-F2E4-1EB8-30EA4911CB33}"/>
              </a:ext>
            </a:extLst>
          </p:cNvPr>
          <p:cNvGrpSpPr/>
          <p:nvPr/>
        </p:nvGrpSpPr>
        <p:grpSpPr>
          <a:xfrm>
            <a:off x="4553145" y="166258"/>
            <a:ext cx="3085710" cy="628647"/>
            <a:chOff x="4553145" y="166258"/>
            <a:chExt cx="3085710" cy="62864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582EB7F-5B84-12D8-AFAB-DB154B7D7B0E}"/>
                </a:ext>
              </a:extLst>
            </p:cNvPr>
            <p:cNvSpPr/>
            <p:nvPr/>
          </p:nvSpPr>
          <p:spPr>
            <a:xfrm>
              <a:off x="4553145" y="166258"/>
              <a:ext cx="3085710" cy="628647"/>
            </a:xfrm>
            <a:prstGeom prst="roundRect">
              <a:avLst/>
            </a:prstGeom>
            <a:solidFill>
              <a:srgbClr val="D8DE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>
                <a:solidFill>
                  <a:srgbClr val="3B4252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ABC8D0F-C5FA-BFB9-BE8D-F31E52A7C7CD}"/>
                </a:ext>
              </a:extLst>
            </p:cNvPr>
            <p:cNvSpPr/>
            <p:nvPr/>
          </p:nvSpPr>
          <p:spPr>
            <a:xfrm>
              <a:off x="6712527" y="218646"/>
              <a:ext cx="766134" cy="523872"/>
            </a:xfrm>
            <a:prstGeom prst="roundRect">
              <a:avLst/>
            </a:prstGeom>
            <a:solidFill>
              <a:srgbClr val="99A2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76AD266-CE10-0B92-C4F5-003DA91B3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4296" y="271032"/>
              <a:ext cx="419097" cy="41909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6CFBB46-2D78-6D78-FEBF-1239F14C7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4065" y="218646"/>
              <a:ext cx="523872" cy="52387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F1D4EF5-0F6A-39AA-55DC-453F6D82A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8607" y="183721"/>
              <a:ext cx="593721" cy="593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533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3269</TotalTime>
  <Words>519</Words>
  <Application>Microsoft Office PowerPoint</Application>
  <PresentationFormat>Widescreen</PresentationFormat>
  <Paragraphs>95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Brush Script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Johnson, Joel</dc:creator>
  <cp:lastModifiedBy>Sam Johnson, Joel</cp:lastModifiedBy>
  <cp:revision>6</cp:revision>
  <dcterms:created xsi:type="dcterms:W3CDTF">2025-05-22T17:47:56Z</dcterms:created>
  <dcterms:modified xsi:type="dcterms:W3CDTF">2025-05-25T12:50:02Z</dcterms:modified>
</cp:coreProperties>
</file>