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52"/>
  </p:notesMasterIdLst>
  <p:handoutMasterIdLst>
    <p:handoutMasterId r:id="rId53"/>
  </p:handoutMasterIdLst>
  <p:sldIdLst>
    <p:sldId id="265" r:id="rId5"/>
    <p:sldId id="266" r:id="rId6"/>
    <p:sldId id="270" r:id="rId7"/>
    <p:sldId id="271" r:id="rId8"/>
    <p:sldId id="272" r:id="rId9"/>
    <p:sldId id="273" r:id="rId10"/>
    <p:sldId id="274" r:id="rId11"/>
    <p:sldId id="275" r:id="rId12"/>
    <p:sldId id="276" r:id="rId13"/>
    <p:sldId id="277" r:id="rId14"/>
    <p:sldId id="278" r:id="rId15"/>
    <p:sldId id="279" r:id="rId16"/>
    <p:sldId id="286" r:id="rId17"/>
    <p:sldId id="287" r:id="rId18"/>
    <p:sldId id="282" r:id="rId19"/>
    <p:sldId id="283" r:id="rId20"/>
    <p:sldId id="280" r:id="rId21"/>
    <p:sldId id="281" r:id="rId22"/>
    <p:sldId id="284" r:id="rId23"/>
    <p:sldId id="285" r:id="rId24"/>
    <p:sldId id="288" r:id="rId25"/>
    <p:sldId id="289" r:id="rId26"/>
    <p:sldId id="290" r:id="rId27"/>
    <p:sldId id="291" r:id="rId28"/>
    <p:sldId id="292" r:id="rId29"/>
    <p:sldId id="307"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13" r:id="rId43"/>
    <p:sldId id="314" r:id="rId44"/>
    <p:sldId id="305" r:id="rId45"/>
    <p:sldId id="306" r:id="rId46"/>
    <p:sldId id="308" r:id="rId47"/>
    <p:sldId id="309" r:id="rId48"/>
    <p:sldId id="310" r:id="rId49"/>
    <p:sldId id="311" r:id="rId50"/>
    <p:sldId id="31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showGuides="1">
      <p:cViewPr varScale="1">
        <p:scale>
          <a:sx n="92" d="100"/>
          <a:sy n="92" d="100"/>
        </p:scale>
        <p:origin x="84" y="12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2412"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5/7/2018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5/7/2018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5/7/2018</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EAB7D7-3608-4730-B2E2-670834DF882C}" type="datetimeFigureOut">
              <a:rPr lang="en-US" smtClean="0"/>
              <a:t>5/7/2018</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EAB7D7-3608-4730-B2E2-670834DF882C}" type="datetimeFigureOut">
              <a:rPr lang="en-US" smtClean="0"/>
              <a:t>5/7/2018</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5/7/2018</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tr-TR" smtClean="0"/>
              <a:t>Engin ÜNAL</a:t>
            </a:r>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1658" y="1709738"/>
            <a:ext cx="10105791" cy="2862262"/>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t>5/7/2018</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EAB7D7-3608-4730-B2E2-670834DF882C}" type="datetimeFigureOut">
              <a:rPr lang="en-US" smtClean="0"/>
              <a:t>5/7/2018</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24100" y="274638"/>
            <a:ext cx="9023350" cy="11430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EAB7D7-3608-4730-B2E2-670834DF882C}" type="datetimeFigureOut">
              <a:rPr lang="en-US" smtClean="0"/>
              <a:t>5/7/2018</a:t>
            </a:fld>
            <a:endParaRPr lang="en-US"/>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EAB7D7-3608-4730-B2E2-670834DF882C}" type="datetimeFigureOut">
              <a:rPr lang="en-US" smtClean="0"/>
              <a:t>5/7/2018</a:t>
            </a:fld>
            <a:endParaRPr lang="en-US"/>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5/7/2018</a:t>
            </a:fld>
            <a:endParaRPr lang="en-US"/>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5/7/2018</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5/7/2018</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4EAB7D7-3608-4730-B2E2-670834DF882C}" type="datetimeFigureOut">
              <a:rPr lang="en-US" smtClean="0"/>
              <a:pPr/>
              <a:t>5/7/2018</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B7BAC7-FE87-40F6-AA24-4F4685D1B022}" type="slidenum">
              <a:rPr lang="en-US" smtClean="0"/>
              <a:pPr/>
              <a:t>‹#›</a:t>
            </a:fld>
            <a:endParaRPr lang="en-US"/>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bitcoin.org/bitcoin.pdf"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smtClean="0"/>
              <a:t>Blockchain</a:t>
            </a:r>
            <a:endParaRPr lang="en-US" dirty="0"/>
          </a:p>
        </p:txBody>
      </p:sp>
      <p:sp>
        <p:nvSpPr>
          <p:cNvPr id="5" name="Footer Placeholder 1"/>
          <p:cNvSpPr>
            <a:spLocks noGrp="1"/>
          </p:cNvSpPr>
          <p:nvPr>
            <p:ph type="ftr" sz="quarter" idx="11"/>
          </p:nvPr>
        </p:nvSpPr>
        <p:spPr>
          <a:xfrm>
            <a:off x="5320144" y="4582391"/>
            <a:ext cx="1551709" cy="456293"/>
          </a:xfrm>
        </p:spPr>
        <p:txBody>
          <a:bodyPr/>
          <a:lstStyle/>
          <a:p>
            <a:r>
              <a:rPr lang="en-US" sz="1800" dirty="0" smtClean="0"/>
              <a:t>Engin ÜNAL</a:t>
            </a:r>
            <a:endParaRPr lang="en-US" sz="1800" dirty="0"/>
          </a:p>
        </p:txBody>
      </p:sp>
      <p:sp>
        <p:nvSpPr>
          <p:cNvPr id="4" name="Footer Placeholder 1"/>
          <p:cNvSpPr txBox="1">
            <a:spLocks/>
          </p:cNvSpPr>
          <p:nvPr/>
        </p:nvSpPr>
        <p:spPr>
          <a:xfrm>
            <a:off x="4890654" y="5121811"/>
            <a:ext cx="241069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lumMod val="65000"/>
                    <a:lumOff val="3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dirty="0" smtClean="0"/>
              <a:t>Mayıs 2018 – Link Bilgisayar</a:t>
            </a:r>
            <a:endParaRPr lang="en-US" dirty="0"/>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3100" y="344198"/>
            <a:ext cx="9029700" cy="1325563"/>
          </a:xfrm>
        </p:spPr>
        <p:txBody>
          <a:bodyPr/>
          <a:lstStyle/>
          <a:p>
            <a:pPr algn="ctr"/>
            <a:r>
              <a:rPr lang="tr-TR" dirty="0" smtClean="0"/>
              <a:t>Wallet Ve Node</a:t>
            </a:r>
            <a:endParaRPr lang="tr-TR" dirty="0"/>
          </a:p>
        </p:txBody>
      </p:sp>
      <p:sp>
        <p:nvSpPr>
          <p:cNvPr id="3" name="Content Placeholder 2"/>
          <p:cNvSpPr>
            <a:spLocks noGrp="1"/>
          </p:cNvSpPr>
          <p:nvPr>
            <p:ph idx="1"/>
          </p:nvPr>
        </p:nvSpPr>
        <p:spPr>
          <a:xfrm>
            <a:off x="1562100" y="1669761"/>
            <a:ext cx="9791700" cy="2514881"/>
          </a:xfrm>
        </p:spPr>
        <p:txBody>
          <a:bodyPr/>
          <a:lstStyle/>
          <a:p>
            <a:r>
              <a:rPr lang="tr-TR" dirty="0" smtClean="0"/>
              <a:t>Node, P2P </a:t>
            </a:r>
            <a:r>
              <a:rPr lang="tr-TR" dirty="0"/>
              <a:t>ağına katılmış olan olan </a:t>
            </a:r>
            <a:r>
              <a:rPr lang="tr-TR" dirty="0" smtClean="0"/>
              <a:t>istemcilere denir. </a:t>
            </a:r>
            <a:r>
              <a:rPr lang="tr-TR" dirty="0"/>
              <a:t>Wallet, Miner, Routing, Full </a:t>
            </a:r>
            <a:r>
              <a:rPr lang="tr-TR" dirty="0" smtClean="0"/>
              <a:t>Database birer node’dur.</a:t>
            </a:r>
            <a:endParaRPr lang="tr-TR" dirty="0"/>
          </a:p>
          <a:p>
            <a:r>
              <a:rPr lang="tr-TR" dirty="0" smtClean="0"/>
              <a:t>Wallet, tüm </a:t>
            </a:r>
            <a:r>
              <a:rPr lang="tr-TR" dirty="0"/>
              <a:t>private key bilgisini tutan yazılım. </a:t>
            </a:r>
            <a:r>
              <a:rPr lang="tr-TR" dirty="0" smtClean="0"/>
              <a:t>Hesaplarınıza </a:t>
            </a:r>
            <a:r>
              <a:rPr lang="tr-TR" dirty="0"/>
              <a:t>erişmek, kontrol etmek, transfer gerçekleştirmek ve Akıllı Sözleşmeler ile etkileşim kurmak için arayüz olarak kullanılır. </a:t>
            </a:r>
          </a:p>
          <a:p>
            <a:endParaRPr lang="tr-TR" dirty="0"/>
          </a:p>
          <a:p>
            <a:pPr marL="0" indent="0">
              <a:buNone/>
            </a:pPr>
            <a:endParaRPr lang="tr-T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8461" y="4086835"/>
            <a:ext cx="4257553" cy="2655649"/>
          </a:xfrm>
          <a:prstGeom prst="rect">
            <a:avLst/>
          </a:prstGeom>
        </p:spPr>
      </p:pic>
      <p:sp>
        <p:nvSpPr>
          <p:cNvPr id="7" name="TextBox 6"/>
          <p:cNvSpPr txBox="1"/>
          <p:nvPr/>
        </p:nvSpPr>
        <p:spPr>
          <a:xfrm>
            <a:off x="10370127" y="6456458"/>
            <a:ext cx="1738681" cy="369332"/>
          </a:xfrm>
          <a:prstGeom prst="rect">
            <a:avLst/>
          </a:prstGeom>
          <a:noFill/>
          <a:ln>
            <a:solidFill>
              <a:schemeClr val="bg2"/>
            </a:solidFill>
          </a:ln>
        </p:spPr>
        <p:txBody>
          <a:bodyPr wrap="none" rtlCol="0" anchor="ctr" anchorCtr="1">
            <a:spAutoFit/>
          </a:bodyPr>
          <a:lstStyle/>
          <a:p>
            <a:r>
              <a:rPr lang="tr-TR" dirty="0">
                <a:solidFill>
                  <a:schemeClr val="accent5">
                    <a:lumMod val="75000"/>
                  </a:schemeClr>
                </a:solidFill>
              </a:rPr>
              <a:t>Temel </a:t>
            </a:r>
            <a:r>
              <a:rPr lang="tr-TR" dirty="0" smtClean="0">
                <a:solidFill>
                  <a:schemeClr val="accent5">
                    <a:lumMod val="75000"/>
                  </a:schemeClr>
                </a:solidFill>
              </a:rPr>
              <a:t>Kavramlar</a:t>
            </a:r>
            <a:endParaRPr lang="tr-TR" dirty="0">
              <a:solidFill>
                <a:schemeClr val="accent5">
                  <a:lumMod val="75000"/>
                </a:schemeClr>
              </a:solidFill>
            </a:endParaRPr>
          </a:p>
        </p:txBody>
      </p:sp>
    </p:spTree>
    <p:extLst>
      <p:ext uri="{BB962C8B-B14F-4D97-AF65-F5344CB8AC3E}">
        <p14:creationId xmlns:p14="http://schemas.microsoft.com/office/powerpoint/2010/main" val="197887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Dağıtık Defter Yapısı ve </a:t>
            </a:r>
            <a:r>
              <a:rPr lang="tr-TR" dirty="0" smtClean="0"/>
              <a:t>Blockchain</a:t>
            </a:r>
            <a:endParaRPr lang="tr-TR" dirty="0"/>
          </a:p>
        </p:txBody>
      </p:sp>
      <p:sp>
        <p:nvSpPr>
          <p:cNvPr id="3" name="Content Placeholder 2"/>
          <p:cNvSpPr>
            <a:spLocks noGrp="1"/>
          </p:cNvSpPr>
          <p:nvPr>
            <p:ph idx="1"/>
          </p:nvPr>
        </p:nvSpPr>
        <p:spPr/>
        <p:txBody>
          <a:bodyPr>
            <a:normAutofit fontScale="92500" lnSpcReduction="20000"/>
          </a:bodyPr>
          <a:lstStyle/>
          <a:p>
            <a:r>
              <a:rPr lang="tr-TR" dirty="0" smtClean="0"/>
              <a:t>Blockchain temel olarak bir protokoldür, blockchain bir veritabanı kullanır ve veriler burada tutulur. </a:t>
            </a:r>
          </a:p>
          <a:p>
            <a:r>
              <a:rPr lang="tr-TR" dirty="0" smtClean="0"/>
              <a:t>Bu teknolojinin getirdiği en çarpıcı özellik tüm verilerin bağlantıdaki herkese açık olması, bağlı node’larda senkronize olarak tutulması ve verilerin silinemez, değiştirilemez, inkar edilemez olmasının garanti edilmesidir.</a:t>
            </a:r>
          </a:p>
          <a:p>
            <a:r>
              <a:rPr lang="tr-TR" dirty="0" smtClean="0"/>
              <a:t>Başlangıçtan </a:t>
            </a:r>
            <a:r>
              <a:rPr lang="tr-TR" dirty="0"/>
              <a:t>itibaren tüm işlemleri içeren tam </a:t>
            </a:r>
            <a:r>
              <a:rPr lang="tr-TR" dirty="0" smtClean="0"/>
              <a:t>kopya saklanır. Buraya kadar yapılan tarif Dağıtılmış Defter Teknolojisi </a:t>
            </a:r>
            <a:r>
              <a:rPr lang="tr-TR" dirty="0"/>
              <a:t>(Distributed Ledger Technologies) veya DLT </a:t>
            </a:r>
            <a:r>
              <a:rPr lang="tr-TR" dirty="0" smtClean="0"/>
              <a:t>ile </a:t>
            </a:r>
            <a:r>
              <a:rPr lang="tr-TR" dirty="0"/>
              <a:t>aynıdır. </a:t>
            </a:r>
            <a:endParaRPr lang="tr-TR" dirty="0" smtClean="0"/>
          </a:p>
          <a:p>
            <a:r>
              <a:rPr lang="tr-TR" dirty="0" smtClean="0"/>
              <a:t>Blockchain mimarisinde veriler birbirine </a:t>
            </a:r>
            <a:r>
              <a:rPr lang="tr-TR" dirty="0"/>
              <a:t>bağlanmış </a:t>
            </a:r>
            <a:r>
              <a:rPr lang="tr-TR" dirty="0" smtClean="0"/>
              <a:t>bloklarda tutulur. Her </a:t>
            </a:r>
            <a:r>
              <a:rPr lang="tr-TR" dirty="0"/>
              <a:t>blok kendisinden önceki bloğa </a:t>
            </a:r>
            <a:r>
              <a:rPr lang="tr-TR" dirty="0" smtClean="0"/>
              <a:t>referans ederek zincire eklenir. </a:t>
            </a:r>
            <a:r>
              <a:rPr lang="tr-TR" dirty="0"/>
              <a:t>Zincirin başlangıcı olan bloğa genesis block ismi verilir. İlk blok herhangi bir bloğa bağlı değildir.</a:t>
            </a:r>
          </a:p>
          <a:p>
            <a:endParaRPr lang="tr-TR" dirty="0"/>
          </a:p>
        </p:txBody>
      </p:sp>
    </p:spTree>
    <p:extLst>
      <p:ext uri="{BB962C8B-B14F-4D97-AF65-F5344CB8AC3E}">
        <p14:creationId xmlns:p14="http://schemas.microsoft.com/office/powerpoint/2010/main" val="307246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5579" y="1331089"/>
            <a:ext cx="8359956" cy="4179978"/>
          </a:xfrm>
        </p:spPr>
      </p:pic>
      <p:sp>
        <p:nvSpPr>
          <p:cNvPr id="6" name="TextBox 5"/>
          <p:cNvSpPr txBox="1"/>
          <p:nvPr/>
        </p:nvSpPr>
        <p:spPr>
          <a:xfrm>
            <a:off x="8681510" y="6415931"/>
            <a:ext cx="3385799" cy="369332"/>
          </a:xfrm>
          <a:prstGeom prst="rect">
            <a:avLst/>
          </a:prstGeom>
          <a:noFill/>
          <a:ln>
            <a:solidFill>
              <a:schemeClr val="bg2"/>
            </a:solidFill>
          </a:ln>
        </p:spPr>
        <p:txBody>
          <a:bodyPr wrap="none" rtlCol="0" anchor="ctr" anchorCtr="1">
            <a:spAutoFit/>
          </a:bodyPr>
          <a:lstStyle/>
          <a:p>
            <a:r>
              <a:rPr lang="tr-TR" dirty="0">
                <a:solidFill>
                  <a:schemeClr val="accent5">
                    <a:lumMod val="75000"/>
                  </a:schemeClr>
                </a:solidFill>
              </a:rPr>
              <a:t>Dağıtık Defter Yapısı ve Blockchain</a:t>
            </a:r>
          </a:p>
        </p:txBody>
      </p:sp>
    </p:spTree>
    <p:extLst>
      <p:ext uri="{BB962C8B-B14F-4D97-AF65-F5344CB8AC3E}">
        <p14:creationId xmlns:p14="http://schemas.microsoft.com/office/powerpoint/2010/main" val="2774015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4099" y="489809"/>
            <a:ext cx="9029700" cy="1325563"/>
          </a:xfrm>
        </p:spPr>
        <p:txBody>
          <a:bodyPr/>
          <a:lstStyle/>
          <a:p>
            <a:pPr algn="ctr"/>
            <a:r>
              <a:rPr lang="tr-TR" dirty="0" smtClean="0"/>
              <a:t>Merkle Tree</a:t>
            </a:r>
            <a:endParaRPr lang="tr-T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6611" y="2200345"/>
            <a:ext cx="9264677" cy="3597783"/>
          </a:xfrm>
        </p:spPr>
      </p:pic>
      <p:sp>
        <p:nvSpPr>
          <p:cNvPr id="10" name="TextBox 9"/>
          <p:cNvSpPr txBox="1"/>
          <p:nvPr/>
        </p:nvSpPr>
        <p:spPr>
          <a:xfrm>
            <a:off x="8681510" y="6415931"/>
            <a:ext cx="3385799" cy="369332"/>
          </a:xfrm>
          <a:prstGeom prst="rect">
            <a:avLst/>
          </a:prstGeom>
          <a:noFill/>
          <a:ln>
            <a:solidFill>
              <a:schemeClr val="bg2"/>
            </a:solidFill>
          </a:ln>
        </p:spPr>
        <p:txBody>
          <a:bodyPr wrap="none" rtlCol="0" anchor="ctr" anchorCtr="1">
            <a:spAutoFit/>
          </a:bodyPr>
          <a:lstStyle/>
          <a:p>
            <a:r>
              <a:rPr lang="tr-TR" dirty="0">
                <a:solidFill>
                  <a:schemeClr val="accent5">
                    <a:lumMod val="75000"/>
                  </a:schemeClr>
                </a:solidFill>
              </a:rPr>
              <a:t>Dağıtık Defter Yapısı ve Blockchain</a:t>
            </a:r>
          </a:p>
        </p:txBody>
      </p:sp>
    </p:spTree>
    <p:extLst>
      <p:ext uri="{BB962C8B-B14F-4D97-AF65-F5344CB8AC3E}">
        <p14:creationId xmlns:p14="http://schemas.microsoft.com/office/powerpoint/2010/main" val="193715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8509" y="323077"/>
            <a:ext cx="9190791" cy="5957795"/>
          </a:xfrm>
        </p:spPr>
      </p:pic>
      <p:sp>
        <p:nvSpPr>
          <p:cNvPr id="5" name="TextBox 4"/>
          <p:cNvSpPr txBox="1"/>
          <p:nvPr/>
        </p:nvSpPr>
        <p:spPr>
          <a:xfrm>
            <a:off x="8681510" y="6415931"/>
            <a:ext cx="3385799" cy="369332"/>
          </a:xfrm>
          <a:prstGeom prst="rect">
            <a:avLst/>
          </a:prstGeom>
          <a:noFill/>
          <a:ln>
            <a:solidFill>
              <a:schemeClr val="bg2"/>
            </a:solidFill>
          </a:ln>
        </p:spPr>
        <p:txBody>
          <a:bodyPr wrap="none" rtlCol="0" anchor="ctr" anchorCtr="1">
            <a:spAutoFit/>
          </a:bodyPr>
          <a:lstStyle/>
          <a:p>
            <a:r>
              <a:rPr lang="tr-TR" dirty="0">
                <a:solidFill>
                  <a:schemeClr val="accent5">
                    <a:lumMod val="75000"/>
                  </a:schemeClr>
                </a:solidFill>
              </a:rPr>
              <a:t>Dağıtık Defter Yapısı ve Blockchain</a:t>
            </a:r>
          </a:p>
        </p:txBody>
      </p:sp>
    </p:spTree>
    <p:extLst>
      <p:ext uri="{BB962C8B-B14F-4D97-AF65-F5344CB8AC3E}">
        <p14:creationId xmlns:p14="http://schemas.microsoft.com/office/powerpoint/2010/main" val="373940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6791" y="768927"/>
            <a:ext cx="9791700" cy="5372099"/>
          </a:xfrm>
        </p:spPr>
        <p:txBody>
          <a:bodyPr>
            <a:normAutofit fontScale="92500" lnSpcReduction="20000"/>
          </a:bodyPr>
          <a:lstStyle/>
          <a:p>
            <a:r>
              <a:rPr lang="tr-TR" dirty="0"/>
              <a:t>Blokların bağlantıları bilgisayar yazılım eğitimlerinde anlatılan veri yapıları konu başlığındaki bağlı liste(linked list) veri yapısına benzer tek farkı tersine bağlıdır(back-linked list). Yani bir blok kendisinden önce gelen bloğun adresini kendi içinde saklar. </a:t>
            </a:r>
            <a:endParaRPr lang="tr-TR" dirty="0" smtClean="0"/>
          </a:p>
          <a:p>
            <a:r>
              <a:rPr lang="tr-TR" dirty="0" smtClean="0"/>
              <a:t>Blockchain </a:t>
            </a:r>
            <a:r>
              <a:rPr lang="tr-TR" dirty="0"/>
              <a:t>birbirine kronolojik olarak bağlı ve tüm işlemlerin tutulduğu yapılar olan bloklardan oluşur. Bu bloklar madenciler(miner) tarafından bir dizi kriptografik ve matematiksel işlemle onaylanır, paketlenir ve zincire eklenir.</a:t>
            </a:r>
          </a:p>
          <a:p>
            <a:r>
              <a:rPr lang="tr-TR" dirty="0" smtClean="0"/>
              <a:t>Blockchain’deki </a:t>
            </a:r>
            <a:r>
              <a:rPr lang="tr-TR" dirty="0"/>
              <a:t>blokların her birinin bir öncekine referans etmesi nedeniyle örneğin zincirdeki blokların arasına kaçak bir blok eklenmek istendiğinde eklenen bloğun kendisinden sonra gelen tüm blokları etkilemesi ve bu şekilde zincire olabilecek müdahalelerin engellenmesi sağlanmıştır. </a:t>
            </a:r>
            <a:endParaRPr lang="tr-TR" dirty="0" smtClean="0"/>
          </a:p>
          <a:p>
            <a:r>
              <a:rPr lang="tr-TR" dirty="0" smtClean="0"/>
              <a:t>Her </a:t>
            </a:r>
            <a:r>
              <a:rPr lang="tr-TR" dirty="0"/>
              <a:t>blok bir önceki blok özetinin hash değerini kendi içinde tutmakta. Ve her blok aynı zamanda kendi hash bilgisini de bulundurmakta. Bu şekilde bloğumuzun değiştirilemez olması sağlanırken, bloklar arasındaki bağlantıların da değiştirilemez olmasını sağlamakta. </a:t>
            </a:r>
          </a:p>
        </p:txBody>
      </p:sp>
      <p:sp>
        <p:nvSpPr>
          <p:cNvPr id="5" name="TextBox 4"/>
          <p:cNvSpPr txBox="1"/>
          <p:nvPr/>
        </p:nvSpPr>
        <p:spPr>
          <a:xfrm>
            <a:off x="8681510" y="6415931"/>
            <a:ext cx="3385799" cy="369332"/>
          </a:xfrm>
          <a:prstGeom prst="rect">
            <a:avLst/>
          </a:prstGeom>
          <a:noFill/>
          <a:ln>
            <a:solidFill>
              <a:schemeClr val="bg2"/>
            </a:solidFill>
          </a:ln>
        </p:spPr>
        <p:txBody>
          <a:bodyPr wrap="none" rtlCol="0" anchor="ctr" anchorCtr="1">
            <a:spAutoFit/>
          </a:bodyPr>
          <a:lstStyle/>
          <a:p>
            <a:r>
              <a:rPr lang="tr-TR" dirty="0">
                <a:solidFill>
                  <a:schemeClr val="accent5">
                    <a:lumMod val="75000"/>
                  </a:schemeClr>
                </a:solidFill>
              </a:rPr>
              <a:t>Dağıtık Defter Yapısı ve Blockchain</a:t>
            </a:r>
          </a:p>
        </p:txBody>
      </p:sp>
    </p:spTree>
    <p:extLst>
      <p:ext uri="{BB962C8B-B14F-4D97-AF65-F5344CB8AC3E}">
        <p14:creationId xmlns:p14="http://schemas.microsoft.com/office/powerpoint/2010/main" val="2800958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5618" y="1129434"/>
            <a:ext cx="9791700" cy="4351338"/>
          </a:xfrm>
        </p:spPr>
        <p:txBody>
          <a:bodyPr/>
          <a:lstStyle/>
          <a:p>
            <a:r>
              <a:rPr lang="tr-TR" dirty="0"/>
              <a:t>Her blok barındırdığı veri ile birlikte paketlenir ve kriptografik olarak değişmezliği sağlanır. Blokların içindeki verinin değişmezliği kriptografik hash algoritmaları ile sağlanmaktadır. </a:t>
            </a:r>
            <a:endParaRPr lang="tr-TR" dirty="0" smtClean="0"/>
          </a:p>
          <a:p>
            <a:r>
              <a:rPr lang="tr-TR" dirty="0" smtClean="0"/>
              <a:t>Her </a:t>
            </a:r>
            <a:r>
              <a:rPr lang="tr-TR" dirty="0"/>
              <a:t>blok kendisinden önce gelen bloğun hash bilgisini saklar ve bu şekilde blokların geriye olarak birbirine zincir mimarisinde bağlantıları gerçekleştirilmiş olur. </a:t>
            </a:r>
            <a:endParaRPr lang="tr-TR" dirty="0" smtClean="0"/>
          </a:p>
          <a:p>
            <a:r>
              <a:rPr lang="tr-TR" dirty="0" smtClean="0"/>
              <a:t>Verinin </a:t>
            </a:r>
            <a:r>
              <a:rPr lang="tr-TR" dirty="0"/>
              <a:t>bloklarda depolandığı ve blokların birbirine bağlanmış olduğu ve blokların değişmezliğinin sağlandığı bu mimarinin en önemli özelliği ise dağıtık yapıda olmasıdır.</a:t>
            </a:r>
          </a:p>
        </p:txBody>
      </p:sp>
      <p:sp>
        <p:nvSpPr>
          <p:cNvPr id="5" name="TextBox 4"/>
          <p:cNvSpPr txBox="1"/>
          <p:nvPr/>
        </p:nvSpPr>
        <p:spPr>
          <a:xfrm>
            <a:off x="8681510" y="6415931"/>
            <a:ext cx="3385799" cy="369332"/>
          </a:xfrm>
          <a:prstGeom prst="rect">
            <a:avLst/>
          </a:prstGeom>
          <a:noFill/>
          <a:ln>
            <a:solidFill>
              <a:schemeClr val="bg2"/>
            </a:solidFill>
          </a:ln>
        </p:spPr>
        <p:txBody>
          <a:bodyPr wrap="none" rtlCol="0" anchor="ctr" anchorCtr="1">
            <a:spAutoFit/>
          </a:bodyPr>
          <a:lstStyle/>
          <a:p>
            <a:r>
              <a:rPr lang="tr-TR" dirty="0">
                <a:solidFill>
                  <a:schemeClr val="accent5">
                    <a:lumMod val="75000"/>
                  </a:schemeClr>
                </a:solidFill>
              </a:rPr>
              <a:t>Dağıtık Defter Yapısı ve Blockchain</a:t>
            </a:r>
          </a:p>
        </p:txBody>
      </p:sp>
    </p:spTree>
    <p:extLst>
      <p:ext uri="{BB962C8B-B14F-4D97-AF65-F5344CB8AC3E}">
        <p14:creationId xmlns:p14="http://schemas.microsoft.com/office/powerpoint/2010/main" val="1196078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199" y="274844"/>
            <a:ext cx="8115301" cy="6092836"/>
          </a:xfrm>
        </p:spPr>
      </p:pic>
      <p:sp>
        <p:nvSpPr>
          <p:cNvPr id="5" name="TextBox 4"/>
          <p:cNvSpPr txBox="1"/>
          <p:nvPr/>
        </p:nvSpPr>
        <p:spPr>
          <a:xfrm>
            <a:off x="8681510" y="6415931"/>
            <a:ext cx="3385799" cy="369332"/>
          </a:xfrm>
          <a:prstGeom prst="rect">
            <a:avLst/>
          </a:prstGeom>
          <a:noFill/>
          <a:ln>
            <a:solidFill>
              <a:schemeClr val="bg2"/>
            </a:solidFill>
          </a:ln>
        </p:spPr>
        <p:txBody>
          <a:bodyPr wrap="none" rtlCol="0" anchor="ctr" anchorCtr="1">
            <a:spAutoFit/>
          </a:bodyPr>
          <a:lstStyle/>
          <a:p>
            <a:r>
              <a:rPr lang="tr-TR" dirty="0">
                <a:solidFill>
                  <a:schemeClr val="accent5">
                    <a:lumMod val="75000"/>
                  </a:schemeClr>
                </a:solidFill>
              </a:rPr>
              <a:t>Dağıtık Defter Yapısı ve Blockchain</a:t>
            </a:r>
          </a:p>
        </p:txBody>
      </p:sp>
    </p:spTree>
    <p:extLst>
      <p:ext uri="{BB962C8B-B14F-4D97-AF65-F5344CB8AC3E}">
        <p14:creationId xmlns:p14="http://schemas.microsoft.com/office/powerpoint/2010/main" val="4103718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500" y="675408"/>
            <a:ext cx="9964589" cy="5822621"/>
          </a:xfrm>
        </p:spPr>
      </p:pic>
      <p:sp>
        <p:nvSpPr>
          <p:cNvPr id="5" name="TextBox 4"/>
          <p:cNvSpPr txBox="1"/>
          <p:nvPr/>
        </p:nvSpPr>
        <p:spPr>
          <a:xfrm>
            <a:off x="8681510" y="6415931"/>
            <a:ext cx="3385799" cy="369332"/>
          </a:xfrm>
          <a:prstGeom prst="rect">
            <a:avLst/>
          </a:prstGeom>
          <a:noFill/>
          <a:ln>
            <a:solidFill>
              <a:schemeClr val="bg2"/>
            </a:solidFill>
          </a:ln>
        </p:spPr>
        <p:txBody>
          <a:bodyPr wrap="none" rtlCol="0" anchor="ctr" anchorCtr="1">
            <a:spAutoFit/>
          </a:bodyPr>
          <a:lstStyle/>
          <a:p>
            <a:r>
              <a:rPr lang="tr-TR" dirty="0">
                <a:solidFill>
                  <a:schemeClr val="accent5">
                    <a:lumMod val="75000"/>
                  </a:schemeClr>
                </a:solidFill>
              </a:rPr>
              <a:t>Dağıtık Defter Yapısı ve Blockchain</a:t>
            </a:r>
          </a:p>
        </p:txBody>
      </p:sp>
    </p:spTree>
    <p:extLst>
      <p:ext uri="{BB962C8B-B14F-4D97-AF65-F5344CB8AC3E}">
        <p14:creationId xmlns:p14="http://schemas.microsoft.com/office/powerpoint/2010/main" val="822209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6790" y="932007"/>
            <a:ext cx="9791700" cy="4351338"/>
          </a:xfrm>
        </p:spPr>
        <p:txBody>
          <a:bodyPr>
            <a:normAutofit lnSpcReduction="10000"/>
          </a:bodyPr>
          <a:lstStyle/>
          <a:p>
            <a:r>
              <a:rPr lang="tr-TR" dirty="0"/>
              <a:t>Bitcoin ile hayatımıza giren bu yapı, varlık(asset) transferlerinde banka, aracı kurum vs(middleman) gibi bir katmana gerek duyulmadan doğrudan göndericiden alıcıya transferi mümkün kılmasıyla dikkatleri üzerine </a:t>
            </a:r>
            <a:r>
              <a:rPr lang="tr-TR" dirty="0" smtClean="0"/>
              <a:t>çekmiştir. </a:t>
            </a:r>
          </a:p>
          <a:p>
            <a:r>
              <a:rPr lang="tr-TR" dirty="0" smtClean="0"/>
              <a:t>Ethereum </a:t>
            </a:r>
            <a:r>
              <a:rPr lang="tr-TR" dirty="0"/>
              <a:t>ile birlikte varlık transferi özelliğinin yanında bunun programlanabilir olarak yapılması imkanı da eklemiş oldu. </a:t>
            </a:r>
            <a:r>
              <a:rPr lang="tr-TR" dirty="0" smtClean="0"/>
              <a:t>Blockchain </a:t>
            </a:r>
            <a:r>
              <a:rPr lang="tr-TR" dirty="0"/>
              <a:t>üzerinde programcıkların çalıştırılabilmesi işlemine smart contract </a:t>
            </a:r>
            <a:r>
              <a:rPr lang="tr-TR" dirty="0" smtClean="0"/>
              <a:t>denmektedir ilerleyen bölümlerde </a:t>
            </a:r>
            <a:r>
              <a:rPr lang="tr-TR" dirty="0"/>
              <a:t>ele alınacaktır.</a:t>
            </a:r>
          </a:p>
          <a:p>
            <a:r>
              <a:rPr lang="tr-TR" dirty="0" smtClean="0"/>
              <a:t>Blockchain</a:t>
            </a:r>
            <a:r>
              <a:rPr lang="tr-TR" dirty="0"/>
              <a:t>, herkese açık(public blockchain) ve sadece izinli hesaplara açık(private blockchain) olarak iki farklı türe ayrılmaktadır. </a:t>
            </a:r>
          </a:p>
          <a:p>
            <a:endParaRPr lang="tr-TR" dirty="0"/>
          </a:p>
        </p:txBody>
      </p:sp>
      <p:sp>
        <p:nvSpPr>
          <p:cNvPr id="5" name="TextBox 4"/>
          <p:cNvSpPr txBox="1"/>
          <p:nvPr/>
        </p:nvSpPr>
        <p:spPr>
          <a:xfrm>
            <a:off x="8681510" y="6415931"/>
            <a:ext cx="3385799" cy="369332"/>
          </a:xfrm>
          <a:prstGeom prst="rect">
            <a:avLst/>
          </a:prstGeom>
          <a:noFill/>
          <a:ln>
            <a:solidFill>
              <a:schemeClr val="bg2"/>
            </a:solidFill>
          </a:ln>
        </p:spPr>
        <p:txBody>
          <a:bodyPr wrap="none" rtlCol="0" anchor="ctr" anchorCtr="1">
            <a:spAutoFit/>
          </a:bodyPr>
          <a:lstStyle/>
          <a:p>
            <a:r>
              <a:rPr lang="tr-TR" dirty="0">
                <a:solidFill>
                  <a:schemeClr val="accent5">
                    <a:lumMod val="75000"/>
                  </a:schemeClr>
                </a:solidFill>
              </a:rPr>
              <a:t>Dağıtık Defter Yapısı ve Blockchain</a:t>
            </a:r>
          </a:p>
        </p:txBody>
      </p:sp>
    </p:spTree>
    <p:extLst>
      <p:ext uri="{BB962C8B-B14F-4D97-AF65-F5344CB8AC3E}">
        <p14:creationId xmlns:p14="http://schemas.microsoft.com/office/powerpoint/2010/main" val="3090406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tr-TR" dirty="0" smtClean="0"/>
              <a:t>İçerik</a:t>
            </a:r>
            <a:endParaRPr lang="en-US" dirty="0"/>
          </a:p>
        </p:txBody>
      </p:sp>
      <p:sp>
        <p:nvSpPr>
          <p:cNvPr id="14" name="Content Placeholder 13"/>
          <p:cNvSpPr>
            <a:spLocks noGrp="1"/>
          </p:cNvSpPr>
          <p:nvPr>
            <p:ph idx="1"/>
          </p:nvPr>
        </p:nvSpPr>
        <p:spPr/>
        <p:txBody>
          <a:bodyPr/>
          <a:lstStyle/>
          <a:p>
            <a:pPr lvl="0"/>
            <a:r>
              <a:rPr lang="tr-TR" dirty="0" smtClean="0"/>
              <a:t>Temel </a:t>
            </a:r>
            <a:r>
              <a:rPr lang="tr-TR" dirty="0"/>
              <a:t>Kavramlar</a:t>
            </a:r>
          </a:p>
          <a:p>
            <a:pPr lvl="0"/>
            <a:r>
              <a:rPr lang="tr-TR" dirty="0"/>
              <a:t>Dağıtık Defter Yapısı ve </a:t>
            </a:r>
            <a:r>
              <a:rPr lang="tr-TR" dirty="0" smtClean="0"/>
              <a:t>Blockchain</a:t>
            </a:r>
            <a:endParaRPr lang="tr-TR" dirty="0"/>
          </a:p>
          <a:p>
            <a:pPr lvl="0"/>
            <a:r>
              <a:rPr lang="tr-TR" dirty="0" smtClean="0"/>
              <a:t>Blockchain Güvenliği </a:t>
            </a:r>
            <a:r>
              <a:rPr lang="tr-TR" dirty="0"/>
              <a:t>ve Konsensus</a:t>
            </a:r>
          </a:p>
          <a:p>
            <a:pPr lvl="0"/>
            <a:r>
              <a:rPr lang="tr-TR" dirty="0" smtClean="0"/>
              <a:t>Bitcoin</a:t>
            </a:r>
            <a:endParaRPr lang="tr-TR" dirty="0"/>
          </a:p>
          <a:p>
            <a:pPr lvl="0"/>
            <a:r>
              <a:rPr lang="tr-TR" dirty="0"/>
              <a:t>Ethereum ve Akıllı Kontrat Yapıları</a:t>
            </a:r>
          </a:p>
          <a:p>
            <a:pPr lvl="0"/>
            <a:r>
              <a:rPr lang="tr-TR" dirty="0"/>
              <a:t>İş Dünyasına Yönelik Blockchain </a:t>
            </a:r>
            <a:r>
              <a:rPr lang="tr-TR" dirty="0" smtClean="0"/>
              <a:t>Çözümleri</a:t>
            </a:r>
            <a:endParaRPr lang="tr-TR" dirty="0"/>
          </a:p>
        </p:txBody>
      </p:sp>
      <p:sp>
        <p:nvSpPr>
          <p:cNvPr id="2" name="Footer Placeholder 1"/>
          <p:cNvSpPr>
            <a:spLocks noGrp="1"/>
          </p:cNvSpPr>
          <p:nvPr>
            <p:ph type="ftr" sz="quarter" idx="11"/>
          </p:nvPr>
        </p:nvSpPr>
        <p:spPr>
          <a:xfrm>
            <a:off x="114300" y="6356886"/>
            <a:ext cx="1101436" cy="365125"/>
          </a:xfrm>
        </p:spPr>
        <p:txBody>
          <a:bodyPr/>
          <a:lstStyle/>
          <a:p>
            <a:r>
              <a:rPr lang="en-US" dirty="0" smtClean="0"/>
              <a:t>Engin ÜNAL</a:t>
            </a:r>
            <a:endParaRPr lang="en-US" dirty="0"/>
          </a:p>
        </p:txBody>
      </p:sp>
      <p:sp>
        <p:nvSpPr>
          <p:cNvPr id="3" name="TextBox 2"/>
          <p:cNvSpPr txBox="1"/>
          <p:nvPr/>
        </p:nvSpPr>
        <p:spPr>
          <a:xfrm>
            <a:off x="5922818" y="6901934"/>
            <a:ext cx="184731" cy="369332"/>
          </a:xfrm>
          <a:prstGeom prst="rect">
            <a:avLst/>
          </a:prstGeom>
          <a:noFill/>
          <a:ln>
            <a:solidFill>
              <a:schemeClr val="bg2"/>
            </a:solidFill>
          </a:ln>
        </p:spPr>
        <p:txBody>
          <a:bodyPr wrap="none" rtlCol="0" anchor="ctr" anchorCtr="1">
            <a:spAutoFit/>
          </a:bodyPr>
          <a:lstStyle/>
          <a:p>
            <a:endParaRPr lang="tr-TR" dirty="0"/>
          </a:p>
        </p:txBody>
      </p:sp>
    </p:spTree>
    <p:extLst>
      <p:ext uri="{BB962C8B-B14F-4D97-AF65-F5344CB8AC3E}">
        <p14:creationId xmlns:p14="http://schemas.microsoft.com/office/powerpoint/2010/main" val="236493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3100" y="500062"/>
            <a:ext cx="9029700" cy="1325563"/>
          </a:xfrm>
        </p:spPr>
        <p:txBody>
          <a:bodyPr/>
          <a:lstStyle/>
          <a:p>
            <a:r>
              <a:rPr lang="tr-TR" dirty="0" smtClean="0"/>
              <a:t>Blokchain </a:t>
            </a:r>
            <a:r>
              <a:rPr lang="tr-TR" dirty="0"/>
              <a:t>Güvenliği ve Konsensus</a:t>
            </a:r>
          </a:p>
        </p:txBody>
      </p:sp>
      <p:sp>
        <p:nvSpPr>
          <p:cNvPr id="3" name="Content Placeholder 2"/>
          <p:cNvSpPr>
            <a:spLocks noGrp="1"/>
          </p:cNvSpPr>
          <p:nvPr>
            <p:ph idx="1"/>
          </p:nvPr>
        </p:nvSpPr>
        <p:spPr/>
        <p:txBody>
          <a:bodyPr>
            <a:normAutofit fontScale="92500"/>
          </a:bodyPr>
          <a:lstStyle/>
          <a:p>
            <a:r>
              <a:rPr lang="tr-TR" dirty="0"/>
              <a:t>Her blok zincire eklenmeden önce bazı kriptografik işlemlerden geçer ve önceden tanımlı şartlara uyarsa zincire eklenir. Bu şartlar sağlanmak zorundadır. Blokların güvenliği matematiksel olarak sağlandıktan sonra zincire eklenir.</a:t>
            </a:r>
          </a:p>
          <a:p>
            <a:r>
              <a:rPr lang="tr-TR" dirty="0"/>
              <a:t>Blok güvenliğinin sağlanması ve tamamlanan bloğun yayınlanması sonrası konsensüs sağlanırsa blok kabul edilir ve tüm node'lara yayılmaya başlar. Bu konsensüs sürecinin sağlanabilmesi için her blockchain mimarisi </a:t>
            </a:r>
            <a:r>
              <a:rPr lang="tr-TR" dirty="0" smtClean="0"/>
              <a:t>kendisine </a:t>
            </a:r>
            <a:r>
              <a:rPr lang="tr-TR" dirty="0"/>
              <a:t>özel bir konsensüs </a:t>
            </a:r>
            <a:r>
              <a:rPr lang="tr-TR" dirty="0" smtClean="0"/>
              <a:t>algoritmasına sahiptir.</a:t>
            </a:r>
            <a:endParaRPr lang="tr-TR" dirty="0"/>
          </a:p>
          <a:p>
            <a:r>
              <a:rPr lang="tr-TR" dirty="0" smtClean="0"/>
              <a:t>Bunların </a:t>
            </a:r>
            <a:r>
              <a:rPr lang="tr-TR" dirty="0"/>
              <a:t>en popüler </a:t>
            </a:r>
            <a:r>
              <a:rPr lang="tr-TR" dirty="0" smtClean="0"/>
              <a:t>olanları</a:t>
            </a:r>
            <a:endParaRPr lang="tr-TR" dirty="0"/>
          </a:p>
          <a:p>
            <a:pPr lvl="1"/>
            <a:r>
              <a:rPr lang="tr-TR" dirty="0"/>
              <a:t>Proof-of-Work (PoW), Proof-of-Stake (PoS), Byzantine Fault Tolerance (BFT)</a:t>
            </a:r>
          </a:p>
        </p:txBody>
      </p:sp>
    </p:spTree>
    <p:extLst>
      <p:ext uri="{BB962C8B-B14F-4D97-AF65-F5344CB8AC3E}">
        <p14:creationId xmlns:p14="http://schemas.microsoft.com/office/powerpoint/2010/main" val="420419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879" y="482698"/>
            <a:ext cx="9029700" cy="912043"/>
          </a:xfrm>
        </p:spPr>
        <p:txBody>
          <a:bodyPr>
            <a:normAutofit/>
          </a:bodyPr>
          <a:lstStyle/>
          <a:p>
            <a:pPr algn="ctr"/>
            <a:r>
              <a:rPr lang="tr-TR" dirty="0"/>
              <a:t>Proof-of-Work (PoW</a:t>
            </a:r>
            <a:r>
              <a:rPr lang="tr-TR" dirty="0" smtClean="0"/>
              <a:t>)</a:t>
            </a:r>
            <a:endParaRPr lang="tr-TR" dirty="0"/>
          </a:p>
        </p:txBody>
      </p:sp>
      <p:sp>
        <p:nvSpPr>
          <p:cNvPr id="3" name="Content Placeholder 2"/>
          <p:cNvSpPr>
            <a:spLocks noGrp="1"/>
          </p:cNvSpPr>
          <p:nvPr>
            <p:ph idx="1"/>
          </p:nvPr>
        </p:nvSpPr>
        <p:spPr>
          <a:xfrm>
            <a:off x="1562100" y="1493116"/>
            <a:ext cx="9791700" cy="2891848"/>
          </a:xfrm>
        </p:spPr>
        <p:txBody>
          <a:bodyPr>
            <a:normAutofit fontScale="92500"/>
          </a:bodyPr>
          <a:lstStyle/>
          <a:p>
            <a:r>
              <a:rPr lang="tr-TR" dirty="0" smtClean="0"/>
              <a:t>Bitcoin</a:t>
            </a:r>
            <a:r>
              <a:rPr lang="tr-TR" dirty="0"/>
              <a:t>, Ethereum, Litecoin, ZCash, Monero, ... tarafından kullanılıyor</a:t>
            </a:r>
            <a:r>
              <a:rPr lang="tr-TR" dirty="0" smtClean="0"/>
              <a:t>.</a:t>
            </a:r>
            <a:endParaRPr lang="tr-TR" dirty="0"/>
          </a:p>
          <a:p>
            <a:r>
              <a:rPr lang="tr-TR" dirty="0"/>
              <a:t>Belirli bir kurallara göre hazırlanmış bulmacalar çözümüne kavuşturulur.Bulmacalar asimetrik özelliğe sahiptirler.</a:t>
            </a:r>
          </a:p>
          <a:p>
            <a:r>
              <a:rPr lang="tr-TR" dirty="0"/>
              <a:t>İstekte bulunan taraf için orta derecede zor ve hesaplanması mümkün. Servis sağlayıcı tarafından doğrulanması kolay. Bulmacaların çözümü yüksek miktarda CPU/GPU işlemi gerektirmektedir</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2372" y="3985616"/>
            <a:ext cx="5323610" cy="2788962"/>
          </a:xfrm>
          <a:prstGeom prst="rect">
            <a:avLst/>
          </a:prstGeom>
        </p:spPr>
      </p:pic>
      <p:sp>
        <p:nvSpPr>
          <p:cNvPr id="5" name="TextBox 4"/>
          <p:cNvSpPr txBox="1"/>
          <p:nvPr/>
        </p:nvSpPr>
        <p:spPr>
          <a:xfrm>
            <a:off x="8730000" y="6430231"/>
            <a:ext cx="3385799" cy="369332"/>
          </a:xfrm>
          <a:prstGeom prst="rect">
            <a:avLst/>
          </a:prstGeom>
          <a:noFill/>
          <a:ln>
            <a:solidFill>
              <a:schemeClr val="bg2"/>
            </a:solidFill>
          </a:ln>
        </p:spPr>
        <p:txBody>
          <a:bodyPr wrap="none" rtlCol="0" anchor="ctr" anchorCtr="1">
            <a:spAutoFit/>
          </a:bodyPr>
          <a:lstStyle/>
          <a:p>
            <a:r>
              <a:rPr lang="tr-TR" dirty="0">
                <a:solidFill>
                  <a:schemeClr val="accent5">
                    <a:lumMod val="75000"/>
                  </a:schemeClr>
                </a:solidFill>
              </a:rPr>
              <a:t>Blokchain Güvenliği ve Konsensus</a:t>
            </a:r>
          </a:p>
        </p:txBody>
      </p:sp>
    </p:spTree>
    <p:extLst>
      <p:ext uri="{BB962C8B-B14F-4D97-AF65-F5344CB8AC3E}">
        <p14:creationId xmlns:p14="http://schemas.microsoft.com/office/powerpoint/2010/main" val="232800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6570" y="708940"/>
            <a:ext cx="8717972" cy="1129434"/>
          </a:xfrm>
        </p:spPr>
        <p:txBody>
          <a:bodyPr/>
          <a:lstStyle/>
          <a:p>
            <a:pPr algn="ctr"/>
            <a:r>
              <a:rPr lang="tr-TR" dirty="0"/>
              <a:t>Proof-of-Stake (PoS)</a:t>
            </a:r>
          </a:p>
        </p:txBody>
      </p:sp>
      <p:sp>
        <p:nvSpPr>
          <p:cNvPr id="3" name="Content Placeholder 2"/>
          <p:cNvSpPr>
            <a:spLocks noGrp="1"/>
          </p:cNvSpPr>
          <p:nvPr>
            <p:ph idx="1"/>
          </p:nvPr>
        </p:nvSpPr>
        <p:spPr>
          <a:xfrm>
            <a:off x="1562100" y="1825625"/>
            <a:ext cx="9791700" cy="2237220"/>
          </a:xfrm>
        </p:spPr>
        <p:txBody>
          <a:bodyPr>
            <a:normAutofit fontScale="92500"/>
          </a:bodyPr>
          <a:lstStyle/>
          <a:p>
            <a:r>
              <a:rPr lang="tr-TR" dirty="0"/>
              <a:t>Peercoin, Decred, yakında Cardano, yakında Ethereum (Casper</a:t>
            </a:r>
            <a:r>
              <a:rPr lang="tr-TR" dirty="0" smtClean="0"/>
              <a:t>)</a:t>
            </a:r>
            <a:endParaRPr lang="tr-TR" dirty="0"/>
          </a:p>
          <a:p>
            <a:r>
              <a:rPr lang="tr-TR" dirty="0"/>
              <a:t>Bir blok oluşturma ve ödül alma olasılığı</a:t>
            </a:r>
            <a:r>
              <a:rPr lang="tr-TR" dirty="0" smtClean="0"/>
              <a:t>, kullanıcının </a:t>
            </a:r>
            <a:r>
              <a:rPr lang="tr-TR" dirty="0"/>
              <a:t>sistemdeki payıyla orantılıdır</a:t>
            </a:r>
            <a:r>
              <a:rPr lang="tr-TR" dirty="0" smtClean="0"/>
              <a:t>. Dolaşımdaki kripto paradan %</a:t>
            </a:r>
            <a:r>
              <a:rPr lang="tr-TR" dirty="0"/>
              <a:t>x payına sahip bir hissedar, %x olasılığı ile yeni bir blok oluşturur. </a:t>
            </a:r>
            <a:endParaRPr lang="tr-TR" dirty="0" smtClean="0"/>
          </a:p>
          <a:p>
            <a:r>
              <a:rPr lang="tr-TR" dirty="0" smtClean="0"/>
              <a:t>Bloğu </a:t>
            </a:r>
            <a:r>
              <a:rPr lang="tr-TR" dirty="0"/>
              <a:t>oluşturacak </a:t>
            </a:r>
            <a:r>
              <a:rPr lang="tr-TR" dirty="0" smtClean="0"/>
              <a:t>node, </a:t>
            </a:r>
            <a:r>
              <a:rPr lang="tr-TR" dirty="0"/>
              <a:t>sahip olduğu hisse pay oranına göre </a:t>
            </a:r>
            <a:r>
              <a:rPr lang="tr-TR" dirty="0" smtClean="0"/>
              <a:t>seçilir</a:t>
            </a:r>
            <a:r>
              <a:rPr lang="tr-TR" dirty="0"/>
              <a:t>.</a:t>
            </a:r>
          </a:p>
          <a:p>
            <a:endParaRPr lang="tr-TR" dirty="0"/>
          </a:p>
          <a:p>
            <a:endParaRPr lang="tr-T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0503" y="4062845"/>
            <a:ext cx="3474893" cy="2612702"/>
          </a:xfrm>
          <a:prstGeom prst="rect">
            <a:avLst/>
          </a:prstGeom>
        </p:spPr>
      </p:pic>
      <p:sp>
        <p:nvSpPr>
          <p:cNvPr id="6" name="TextBox 5"/>
          <p:cNvSpPr txBox="1"/>
          <p:nvPr/>
        </p:nvSpPr>
        <p:spPr>
          <a:xfrm>
            <a:off x="8730000" y="6430231"/>
            <a:ext cx="3385799" cy="369332"/>
          </a:xfrm>
          <a:prstGeom prst="rect">
            <a:avLst/>
          </a:prstGeom>
          <a:noFill/>
          <a:ln>
            <a:solidFill>
              <a:schemeClr val="bg2"/>
            </a:solidFill>
          </a:ln>
        </p:spPr>
        <p:txBody>
          <a:bodyPr wrap="none" rtlCol="0" anchor="ctr" anchorCtr="1">
            <a:spAutoFit/>
          </a:bodyPr>
          <a:lstStyle/>
          <a:p>
            <a:r>
              <a:rPr lang="tr-TR" dirty="0">
                <a:solidFill>
                  <a:schemeClr val="accent5">
                    <a:lumMod val="75000"/>
                  </a:schemeClr>
                </a:solidFill>
              </a:rPr>
              <a:t>Blokchain Güvenliği ve Konsensus</a:t>
            </a:r>
          </a:p>
        </p:txBody>
      </p:sp>
    </p:spTree>
    <p:extLst>
      <p:ext uri="{BB962C8B-B14F-4D97-AF65-F5344CB8AC3E}">
        <p14:creationId xmlns:p14="http://schemas.microsoft.com/office/powerpoint/2010/main" val="867097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3215" y="737755"/>
            <a:ext cx="8364682" cy="1087870"/>
          </a:xfrm>
        </p:spPr>
        <p:txBody>
          <a:bodyPr>
            <a:normAutofit/>
          </a:bodyPr>
          <a:lstStyle/>
          <a:p>
            <a:r>
              <a:rPr lang="tr-TR" dirty="0"/>
              <a:t>Byzantine Fault Tolerance (BFT</a:t>
            </a:r>
            <a:r>
              <a:rPr lang="tr-TR" dirty="0" smtClean="0"/>
              <a:t>)</a:t>
            </a:r>
            <a:endParaRPr lang="tr-TR" dirty="0"/>
          </a:p>
        </p:txBody>
      </p:sp>
      <p:sp>
        <p:nvSpPr>
          <p:cNvPr id="3" name="Content Placeholder 2"/>
          <p:cNvSpPr>
            <a:spLocks noGrp="1"/>
          </p:cNvSpPr>
          <p:nvPr>
            <p:ph idx="1"/>
          </p:nvPr>
        </p:nvSpPr>
        <p:spPr>
          <a:xfrm>
            <a:off x="1562100" y="1825625"/>
            <a:ext cx="9791700" cy="1696893"/>
          </a:xfrm>
        </p:spPr>
        <p:txBody>
          <a:bodyPr/>
          <a:lstStyle/>
          <a:p>
            <a:r>
              <a:rPr lang="tr-TR" dirty="0" smtClean="0"/>
              <a:t>Hyperledger</a:t>
            </a:r>
            <a:r>
              <a:rPr lang="tr-TR" dirty="0"/>
              <a:t>, Stellar, </a:t>
            </a:r>
            <a:r>
              <a:rPr lang="tr-TR" dirty="0" smtClean="0"/>
              <a:t>Ripple tarafından kullanılıyor.</a:t>
            </a:r>
            <a:endParaRPr lang="tr-TR" dirty="0"/>
          </a:p>
          <a:p>
            <a:r>
              <a:rPr lang="tr-TR" dirty="0" smtClean="0"/>
              <a:t>Byzantine </a:t>
            </a:r>
            <a:r>
              <a:rPr lang="tr-TR" dirty="0"/>
              <a:t>Generals Problem çözümüne dayanır. Benzer mesajlar belli bir oran üzerine çıktığında doğru kabul edilir.</a:t>
            </a:r>
          </a:p>
          <a:p>
            <a:pPr marL="0" indent="0">
              <a:buNone/>
            </a:pPr>
            <a:endParaRPr lang="tr-TR" dirty="0"/>
          </a:p>
          <a:p>
            <a:endParaRPr lang="tr-TR" dirty="0"/>
          </a:p>
          <a:p>
            <a:endParaRPr lang="tr-TR" dirty="0"/>
          </a:p>
        </p:txBody>
      </p:sp>
      <p:sp>
        <p:nvSpPr>
          <p:cNvPr id="5" name="TextBox 4"/>
          <p:cNvSpPr txBox="1"/>
          <p:nvPr/>
        </p:nvSpPr>
        <p:spPr>
          <a:xfrm>
            <a:off x="8730000" y="6430231"/>
            <a:ext cx="3385799" cy="369332"/>
          </a:xfrm>
          <a:prstGeom prst="rect">
            <a:avLst/>
          </a:prstGeom>
          <a:noFill/>
          <a:ln>
            <a:solidFill>
              <a:schemeClr val="bg2"/>
            </a:solidFill>
          </a:ln>
        </p:spPr>
        <p:txBody>
          <a:bodyPr wrap="none" rtlCol="0" anchor="ctr" anchorCtr="1">
            <a:spAutoFit/>
          </a:bodyPr>
          <a:lstStyle/>
          <a:p>
            <a:r>
              <a:rPr lang="tr-TR" dirty="0">
                <a:solidFill>
                  <a:schemeClr val="accent5">
                    <a:lumMod val="75000"/>
                  </a:schemeClr>
                </a:solidFill>
              </a:rPr>
              <a:t>Blokchain Güvenliği ve Konsensus</a:t>
            </a:r>
          </a:p>
        </p:txBody>
      </p:sp>
    </p:spTree>
    <p:extLst>
      <p:ext uri="{BB962C8B-B14F-4D97-AF65-F5344CB8AC3E}">
        <p14:creationId xmlns:p14="http://schemas.microsoft.com/office/powerpoint/2010/main" val="3557092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8282" y="976601"/>
            <a:ext cx="8475518" cy="849024"/>
          </a:xfrm>
        </p:spPr>
        <p:txBody>
          <a:bodyPr/>
          <a:lstStyle/>
          <a:p>
            <a:r>
              <a:rPr lang="tr-TR" dirty="0"/>
              <a:t>Directed Acyclic Graphs (DAGs)</a:t>
            </a:r>
          </a:p>
        </p:txBody>
      </p:sp>
      <p:sp>
        <p:nvSpPr>
          <p:cNvPr id="3" name="Content Placeholder 2"/>
          <p:cNvSpPr>
            <a:spLocks noGrp="1"/>
          </p:cNvSpPr>
          <p:nvPr>
            <p:ph idx="1"/>
          </p:nvPr>
        </p:nvSpPr>
        <p:spPr/>
        <p:txBody>
          <a:bodyPr/>
          <a:lstStyle/>
          <a:p>
            <a:r>
              <a:rPr lang="tr-TR" dirty="0"/>
              <a:t>Hashgraph, IOTA(Tangle)</a:t>
            </a:r>
          </a:p>
        </p:txBody>
      </p:sp>
      <p:sp>
        <p:nvSpPr>
          <p:cNvPr id="5" name="TextBox 4"/>
          <p:cNvSpPr txBox="1"/>
          <p:nvPr/>
        </p:nvSpPr>
        <p:spPr>
          <a:xfrm>
            <a:off x="8730000" y="6430231"/>
            <a:ext cx="3385799" cy="369332"/>
          </a:xfrm>
          <a:prstGeom prst="rect">
            <a:avLst/>
          </a:prstGeom>
          <a:noFill/>
          <a:ln>
            <a:solidFill>
              <a:schemeClr val="bg2"/>
            </a:solidFill>
          </a:ln>
        </p:spPr>
        <p:txBody>
          <a:bodyPr wrap="none" rtlCol="0" anchor="ctr" anchorCtr="1">
            <a:spAutoFit/>
          </a:bodyPr>
          <a:lstStyle/>
          <a:p>
            <a:r>
              <a:rPr lang="tr-TR" dirty="0">
                <a:solidFill>
                  <a:schemeClr val="accent5">
                    <a:lumMod val="75000"/>
                  </a:schemeClr>
                </a:solidFill>
              </a:rPr>
              <a:t>Blokchain Güvenliği ve Konsensus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9286" y="2288034"/>
            <a:ext cx="3013509" cy="180394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5127" y="4345251"/>
            <a:ext cx="6981825" cy="1981200"/>
          </a:xfrm>
          <a:prstGeom prst="rect">
            <a:avLst/>
          </a:prstGeom>
        </p:spPr>
      </p:pic>
    </p:spTree>
    <p:extLst>
      <p:ext uri="{BB962C8B-B14F-4D97-AF65-F5344CB8AC3E}">
        <p14:creationId xmlns:p14="http://schemas.microsoft.com/office/powerpoint/2010/main" val="161431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tr-TR" dirty="0" smtClean="0"/>
              <a:t>Bitcoin</a:t>
            </a:r>
            <a:endParaRPr lang="tr-TR" dirty="0"/>
          </a:p>
        </p:txBody>
      </p:sp>
      <p:sp>
        <p:nvSpPr>
          <p:cNvPr id="3" name="Content Placeholder 2"/>
          <p:cNvSpPr>
            <a:spLocks noGrp="1"/>
          </p:cNvSpPr>
          <p:nvPr>
            <p:ph idx="1"/>
          </p:nvPr>
        </p:nvSpPr>
        <p:spPr>
          <a:xfrm>
            <a:off x="1562100" y="1825625"/>
            <a:ext cx="9791700" cy="3899766"/>
          </a:xfrm>
        </p:spPr>
        <p:txBody>
          <a:bodyPr>
            <a:normAutofit lnSpcReduction="10000"/>
          </a:bodyPr>
          <a:lstStyle/>
          <a:p>
            <a:r>
              <a:rPr lang="tr-TR" dirty="0" smtClean="0"/>
              <a:t>2008 </a:t>
            </a:r>
            <a:r>
              <a:rPr lang="tr-TR" dirty="0"/>
              <a:t>yılında Satoshi </a:t>
            </a:r>
            <a:r>
              <a:rPr lang="tr-TR" dirty="0" smtClean="0"/>
              <a:t>Nakamoto’nun teknik </a:t>
            </a:r>
            <a:r>
              <a:rPr lang="tr-TR" dirty="0"/>
              <a:t>dokümanı paylaşmasıyla (</a:t>
            </a:r>
            <a:r>
              <a:rPr lang="tr-TR" dirty="0">
                <a:hlinkClick r:id="rId2"/>
              </a:rPr>
              <a:t>https://bitcoin.org/bitcoin.pdf </a:t>
            </a:r>
            <a:r>
              <a:rPr lang="tr-TR" dirty="0"/>
              <a:t>) gün yüzüne çıktı ve 2009 yılında aktif olarak kullanıma başlandı.</a:t>
            </a:r>
          </a:p>
          <a:p>
            <a:r>
              <a:rPr lang="tr-TR" dirty="0" smtClean="0"/>
              <a:t>Üretilen ilk blok(genesis) </a:t>
            </a:r>
            <a:r>
              <a:rPr lang="tr-TR" dirty="0"/>
              <a:t>tarihi 09.01.2009</a:t>
            </a:r>
            <a:r>
              <a:rPr lang="tr-TR" dirty="0" smtClean="0"/>
              <a:t>.</a:t>
            </a:r>
          </a:p>
          <a:p>
            <a:r>
              <a:rPr lang="tr-TR" dirty="0" smtClean="0"/>
              <a:t>Madenciliği yapılabilecek maksimum Bitcoin 21 milyon. Son Bitcoin’in üretileceği yıl 2140 olarak hesaplanıyor.</a:t>
            </a:r>
          </a:p>
          <a:p>
            <a:r>
              <a:rPr lang="tr-TR" dirty="0" smtClean="0"/>
              <a:t>Son üretimin yapılacağı blok numarası 6,929,999 olarak hesaplanıyor. Şu anda 520875.</a:t>
            </a:r>
          </a:p>
          <a:p>
            <a:r>
              <a:rPr lang="tr-TR" dirty="0" smtClean="0"/>
              <a:t>Blok üretim ödülü </a:t>
            </a:r>
            <a:r>
              <a:rPr lang="tr-TR" dirty="0"/>
              <a:t>50 </a:t>
            </a:r>
            <a:r>
              <a:rPr lang="tr-TR" dirty="0" smtClean="0"/>
              <a:t>BTC ile başladı ve her dört yılda yarılanıyor.</a:t>
            </a:r>
          </a:p>
          <a:p>
            <a:endParaRPr lang="tr-TR" dirty="0" smtClean="0"/>
          </a:p>
          <a:p>
            <a:endParaRPr lang="tr-TR" dirty="0"/>
          </a:p>
        </p:txBody>
      </p:sp>
    </p:spTree>
    <p:extLst>
      <p:ext uri="{BB962C8B-B14F-4D97-AF65-F5344CB8AC3E}">
        <p14:creationId xmlns:p14="http://schemas.microsoft.com/office/powerpoint/2010/main" val="1468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57700" y="824274"/>
            <a:ext cx="4686300" cy="971550"/>
          </a:xfrm>
        </p:spPr>
      </p:pic>
      <p:sp>
        <p:nvSpPr>
          <p:cNvPr id="4" name="TextBox 3"/>
          <p:cNvSpPr txBox="1"/>
          <p:nvPr/>
        </p:nvSpPr>
        <p:spPr>
          <a:xfrm>
            <a:off x="11259616" y="6395150"/>
            <a:ext cx="829138" cy="369332"/>
          </a:xfrm>
          <a:prstGeom prst="rect">
            <a:avLst/>
          </a:prstGeom>
          <a:noFill/>
          <a:ln>
            <a:solidFill>
              <a:schemeClr val="bg2"/>
            </a:solidFill>
          </a:ln>
        </p:spPr>
        <p:txBody>
          <a:bodyPr wrap="none" rtlCol="0" anchor="ctr" anchorCtr="1">
            <a:spAutoFit/>
          </a:bodyPr>
          <a:lstStyle/>
          <a:p>
            <a:r>
              <a:rPr lang="tr-TR" dirty="0" smtClean="0">
                <a:solidFill>
                  <a:schemeClr val="accent5">
                    <a:lumMod val="75000"/>
                  </a:schemeClr>
                </a:solidFill>
              </a:rPr>
              <a:t>Bitcoin</a:t>
            </a:r>
            <a:endParaRPr lang="tr-TR" dirty="0">
              <a:solidFill>
                <a:schemeClr val="accent5">
                  <a:lumMod val="75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105416948"/>
              </p:ext>
            </p:extLst>
          </p:nvPr>
        </p:nvGraphicFramePr>
        <p:xfrm>
          <a:off x="2736850" y="2182091"/>
          <a:ext cx="8128000" cy="3337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931096834"/>
                    </a:ext>
                  </a:extLst>
                </a:gridCol>
                <a:gridCol w="4064000">
                  <a:extLst>
                    <a:ext uri="{9D8B030D-6E8A-4147-A177-3AD203B41FA5}">
                      <a16:colId xmlns:a16="http://schemas.microsoft.com/office/drawing/2014/main" val="2628316365"/>
                    </a:ext>
                  </a:extLst>
                </a:gridCol>
              </a:tblGrid>
              <a:tr h="370840">
                <a:tc gridSpan="2">
                  <a:txBody>
                    <a:bodyPr/>
                    <a:lstStyle/>
                    <a:p>
                      <a:pPr marL="0" indent="0" algn="ctr">
                        <a:buNone/>
                      </a:pPr>
                      <a:r>
                        <a:rPr lang="tr-TR" b="1" dirty="0" smtClean="0">
                          <a:solidFill>
                            <a:schemeClr val="bg1"/>
                          </a:solidFill>
                        </a:rPr>
                        <a:t>İstatistiksel Veriler</a:t>
                      </a:r>
                    </a:p>
                  </a:txBody>
                  <a:tcPr/>
                </a:tc>
                <a:tc hMerge="1">
                  <a:txBody>
                    <a:bodyPr/>
                    <a:lstStyle/>
                    <a:p>
                      <a:endParaRPr lang="tr-TR" dirty="0"/>
                    </a:p>
                  </a:txBody>
                  <a:tcPr/>
                </a:tc>
                <a:extLst>
                  <a:ext uri="{0D108BD9-81ED-4DB2-BD59-A6C34878D82A}">
                    <a16:rowId xmlns:a16="http://schemas.microsoft.com/office/drawing/2014/main" val="2100709518"/>
                  </a:ext>
                </a:extLst>
              </a:tr>
              <a:tr h="370840">
                <a:tc>
                  <a:txBody>
                    <a:bodyPr/>
                    <a:lstStyle/>
                    <a:p>
                      <a:r>
                        <a:rPr lang="tr-TR" dirty="0" smtClean="0"/>
                        <a:t>Blockchain büyüklüğü şu anda</a:t>
                      </a:r>
                    </a:p>
                  </a:txBody>
                  <a:tcPr/>
                </a:tc>
                <a:tc>
                  <a:txBody>
                    <a:bodyPr/>
                    <a:lstStyle/>
                    <a:p>
                      <a:r>
                        <a:rPr lang="tr-TR" dirty="0" smtClean="0"/>
                        <a:t>195 GB</a:t>
                      </a:r>
                      <a:endParaRPr lang="tr-TR" dirty="0"/>
                    </a:p>
                  </a:txBody>
                  <a:tcPr/>
                </a:tc>
                <a:extLst>
                  <a:ext uri="{0D108BD9-81ED-4DB2-BD59-A6C34878D82A}">
                    <a16:rowId xmlns:a16="http://schemas.microsoft.com/office/drawing/2014/main" val="2004813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Blok sayısı</a:t>
                      </a:r>
                      <a:endParaRPr lang="tr-TR" dirty="0"/>
                    </a:p>
                  </a:txBody>
                  <a:tcPr/>
                </a:tc>
                <a:tc>
                  <a:txBody>
                    <a:bodyPr/>
                    <a:lstStyle/>
                    <a:p>
                      <a:r>
                        <a:rPr lang="tr-TR" dirty="0" smtClean="0"/>
                        <a:t>520544</a:t>
                      </a:r>
                      <a:endParaRPr lang="tr-TR" dirty="0"/>
                    </a:p>
                  </a:txBody>
                  <a:tcPr/>
                </a:tc>
                <a:extLst>
                  <a:ext uri="{0D108BD9-81ED-4DB2-BD59-A6C34878D82A}">
                    <a16:rowId xmlns:a16="http://schemas.microsoft.com/office/drawing/2014/main" val="316467715"/>
                  </a:ext>
                </a:extLst>
              </a:tr>
              <a:tr h="370840">
                <a:tc>
                  <a:txBody>
                    <a:bodyPr/>
                    <a:lstStyle/>
                    <a:p>
                      <a:r>
                        <a:rPr lang="tr-TR" dirty="0" smtClean="0"/>
                        <a:t>Blok büyüklüğü </a:t>
                      </a:r>
                      <a:endParaRPr lang="tr-T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500 KB – 1 MB</a:t>
                      </a:r>
                    </a:p>
                  </a:txBody>
                  <a:tcPr/>
                </a:tc>
                <a:extLst>
                  <a:ext uri="{0D108BD9-81ED-4DB2-BD59-A6C34878D82A}">
                    <a16:rowId xmlns:a16="http://schemas.microsoft.com/office/drawing/2014/main" val="736891280"/>
                  </a:ext>
                </a:extLst>
              </a:tr>
              <a:tr h="370840">
                <a:tc>
                  <a:txBody>
                    <a:bodyPr/>
                    <a:lstStyle/>
                    <a:p>
                      <a:r>
                        <a:rPr lang="tr-TR" dirty="0" smtClean="0"/>
                        <a:t>Bloklar arası süre </a:t>
                      </a:r>
                      <a:endParaRPr lang="tr-T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10 dakika</a:t>
                      </a:r>
                    </a:p>
                  </a:txBody>
                  <a:tcPr/>
                </a:tc>
                <a:extLst>
                  <a:ext uri="{0D108BD9-81ED-4DB2-BD59-A6C34878D82A}">
                    <a16:rowId xmlns:a16="http://schemas.microsoft.com/office/drawing/2014/main" val="3849666632"/>
                  </a:ext>
                </a:extLst>
              </a:tr>
              <a:tr h="370840">
                <a:tc>
                  <a:txBody>
                    <a:bodyPr/>
                    <a:lstStyle/>
                    <a:p>
                      <a:r>
                        <a:rPr lang="tr-TR" dirty="0" smtClean="0"/>
                        <a:t>Ortalama transaction sayısı </a:t>
                      </a:r>
                      <a:endParaRPr lang="tr-T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900 - 2500 Adet/Blok</a:t>
                      </a:r>
                    </a:p>
                  </a:txBody>
                  <a:tcPr/>
                </a:tc>
                <a:extLst>
                  <a:ext uri="{0D108BD9-81ED-4DB2-BD59-A6C34878D82A}">
                    <a16:rowId xmlns:a16="http://schemas.microsoft.com/office/drawing/2014/main" val="19064087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Dolaşımdaki bitcoin miktarı</a:t>
                      </a:r>
                    </a:p>
                  </a:txBody>
                  <a:tcPr/>
                </a:tc>
                <a:tc>
                  <a:txBody>
                    <a:bodyPr/>
                    <a:lstStyle/>
                    <a:p>
                      <a:r>
                        <a:rPr lang="tr-TR" dirty="0" smtClean="0"/>
                        <a:t>17 Milyon</a:t>
                      </a:r>
                      <a:endParaRPr lang="tr-TR" dirty="0"/>
                    </a:p>
                  </a:txBody>
                  <a:tcPr/>
                </a:tc>
                <a:extLst>
                  <a:ext uri="{0D108BD9-81ED-4DB2-BD59-A6C34878D82A}">
                    <a16:rowId xmlns:a16="http://schemas.microsoft.com/office/drawing/2014/main" val="35816338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Blok başına verilen ödül</a:t>
                      </a:r>
                    </a:p>
                  </a:txBody>
                  <a:tcPr/>
                </a:tc>
                <a:tc>
                  <a:txBody>
                    <a:bodyPr/>
                    <a:lstStyle/>
                    <a:p>
                      <a:r>
                        <a:rPr lang="tr-TR" dirty="0" smtClean="0"/>
                        <a:t>12.5 BTC</a:t>
                      </a:r>
                      <a:endParaRPr lang="tr-TR" dirty="0"/>
                    </a:p>
                  </a:txBody>
                  <a:tcPr/>
                </a:tc>
                <a:extLst>
                  <a:ext uri="{0D108BD9-81ED-4DB2-BD59-A6C34878D82A}">
                    <a16:rowId xmlns:a16="http://schemas.microsoft.com/office/drawing/2014/main" val="20144954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Ortalama transaction sayısı</a:t>
                      </a:r>
                    </a:p>
                  </a:txBody>
                  <a:tcPr/>
                </a:tc>
                <a:tc>
                  <a:txBody>
                    <a:bodyPr/>
                    <a:lstStyle/>
                    <a:p>
                      <a:r>
                        <a:rPr lang="tr-TR" dirty="0" smtClean="0"/>
                        <a:t>7520 Adet/Saat</a:t>
                      </a:r>
                      <a:endParaRPr lang="tr-TR" dirty="0"/>
                    </a:p>
                  </a:txBody>
                  <a:tcPr/>
                </a:tc>
                <a:extLst>
                  <a:ext uri="{0D108BD9-81ED-4DB2-BD59-A6C34878D82A}">
                    <a16:rowId xmlns:a16="http://schemas.microsoft.com/office/drawing/2014/main" val="2933405661"/>
                  </a:ext>
                </a:extLst>
              </a:tr>
            </a:tbl>
          </a:graphicData>
        </a:graphic>
      </p:graphicFrame>
    </p:spTree>
    <p:extLst>
      <p:ext uri="{BB962C8B-B14F-4D97-AF65-F5344CB8AC3E}">
        <p14:creationId xmlns:p14="http://schemas.microsoft.com/office/powerpoint/2010/main" val="376686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0854" y="426027"/>
            <a:ext cx="7554191" cy="952933"/>
          </a:xfrm>
        </p:spPr>
        <p:txBody>
          <a:bodyPr/>
          <a:lstStyle/>
          <a:p>
            <a:pPr algn="ctr"/>
            <a:r>
              <a:rPr lang="tr-TR" dirty="0"/>
              <a:t>İşlem </a:t>
            </a:r>
            <a:r>
              <a:rPr lang="tr-TR" dirty="0" smtClean="0"/>
              <a:t>Kaydı (Transaction</a:t>
            </a:r>
            <a:r>
              <a:rPr lang="tr-TR" dirty="0"/>
              <a:t>)</a:t>
            </a:r>
          </a:p>
        </p:txBody>
      </p:sp>
      <p:sp>
        <p:nvSpPr>
          <p:cNvPr id="3" name="Content Placeholder 2"/>
          <p:cNvSpPr>
            <a:spLocks noGrp="1"/>
          </p:cNvSpPr>
          <p:nvPr>
            <p:ph idx="1"/>
          </p:nvPr>
        </p:nvSpPr>
        <p:spPr>
          <a:xfrm>
            <a:off x="1562100" y="1378960"/>
            <a:ext cx="9791700" cy="5479040"/>
          </a:xfrm>
        </p:spPr>
        <p:txBody>
          <a:bodyPr>
            <a:normAutofit fontScale="77500" lnSpcReduction="20000"/>
          </a:bodyPr>
          <a:lstStyle/>
          <a:p>
            <a:r>
              <a:rPr lang="tr-TR" dirty="0"/>
              <a:t>Hesabınızdaki mevcut kripto paranın başka </a:t>
            </a:r>
            <a:r>
              <a:rPr lang="tr-TR" dirty="0" smtClean="0"/>
              <a:t>bir hesaba </a:t>
            </a:r>
            <a:r>
              <a:rPr lang="tr-TR" dirty="0"/>
              <a:t>gönderilmesi bir işlem kaydı oluşturur ve bunun gibi her hareket birer işlem olarak kabul edilir. Yapılan her işlem herkese açıktır ve Blockchain </a:t>
            </a:r>
            <a:r>
              <a:rPr lang="tr-TR" dirty="0" smtClean="0"/>
              <a:t>defterinde </a:t>
            </a:r>
            <a:r>
              <a:rPr lang="tr-TR" dirty="0"/>
              <a:t>blok içinde saklanır. Aslında tüm yapı bu transfer işlemlerinin doğru ve güvenli sağlanması üzerine inşa edilmiştir. O nedenle işlemler tüm mimarinin en temel ve en önemli yapı taşıdır.</a:t>
            </a:r>
          </a:p>
          <a:p>
            <a:r>
              <a:rPr lang="tr-TR" dirty="0"/>
              <a:t>İşlem, bir değerin(bitcoin) bir yerden(input) diğerine(output) transferini sağlayan kayıttır.</a:t>
            </a:r>
          </a:p>
          <a:p>
            <a:r>
              <a:rPr lang="tr-TR" dirty="0"/>
              <a:t>Blok içindeki tüm işlemlerin hash değerleri alınır ve merkle tree yapısı ile bunların değişmemesi garanti altına alınmış olunur. Ayrıca bloklar da değişmezliklerini header </a:t>
            </a:r>
            <a:r>
              <a:rPr lang="tr-TR" dirty="0" smtClean="0"/>
              <a:t>hash </a:t>
            </a:r>
            <a:r>
              <a:rPr lang="tr-TR" dirty="0"/>
              <a:t>ile sağlarlar. Bu şekilde hem blokların değişmezliği hem de bu blok içindeki işlemlerin değişmezliği garanti altına alınmış olur. </a:t>
            </a:r>
          </a:p>
          <a:p>
            <a:r>
              <a:rPr lang="tr-TR" dirty="0" smtClean="0"/>
              <a:t>Her </a:t>
            </a:r>
            <a:r>
              <a:rPr lang="tr-TR" dirty="0"/>
              <a:t>işlem en az bir girdi ve bir çıktı içerir. Her girdi, kullanacağı parayı bir önceki çıktıdan alarak harcar. Daha sonra, her çıktı, daha sonraki bir girdi bunları harcayana kadar Harcanmamış İşlem Çıktısı (UTXO - Unspent Transaction Output) üretir. Bitcoin cüzdanınız size 10 bitcoin’e sahip olduğunu söylüyorsa; bu, aslında bir veya daha fazla UTXO kaydında toplamda 10 bitcoin harcanmayı bekliyor anlamına gelir. Bitcoin para transferinde işlem içinde meblağ tutarlılığı sağlanmak zorundadır</a:t>
            </a:r>
            <a:r>
              <a:rPr lang="tr-TR" dirty="0" smtClean="0"/>
              <a:t>.</a:t>
            </a:r>
            <a:endParaRPr lang="tr-TR" dirty="0"/>
          </a:p>
          <a:p>
            <a:r>
              <a:rPr lang="tr-TR" dirty="0"/>
              <a:t>Yani başka bir harcanmamış para içeren işlemden alınan paraların toplamı(input transactions), harcanan(output transactions) ile aynı veya fazla olmalı, işlem balansı her zaman sıfır veya üzeri olmalıdır. </a:t>
            </a:r>
          </a:p>
        </p:txBody>
      </p:sp>
      <p:sp>
        <p:nvSpPr>
          <p:cNvPr id="4" name="TextBox 3"/>
          <p:cNvSpPr txBox="1"/>
          <p:nvPr/>
        </p:nvSpPr>
        <p:spPr>
          <a:xfrm>
            <a:off x="11259616" y="6395150"/>
            <a:ext cx="829138" cy="369332"/>
          </a:xfrm>
          <a:prstGeom prst="rect">
            <a:avLst/>
          </a:prstGeom>
          <a:noFill/>
          <a:ln>
            <a:solidFill>
              <a:schemeClr val="bg2"/>
            </a:solidFill>
          </a:ln>
        </p:spPr>
        <p:txBody>
          <a:bodyPr wrap="none" rtlCol="0" anchor="ctr" anchorCtr="1">
            <a:spAutoFit/>
          </a:bodyPr>
          <a:lstStyle/>
          <a:p>
            <a:r>
              <a:rPr lang="tr-TR" dirty="0" smtClean="0">
                <a:solidFill>
                  <a:schemeClr val="accent5">
                    <a:lumMod val="75000"/>
                  </a:schemeClr>
                </a:solidFill>
              </a:rPr>
              <a:t>Bitcoin</a:t>
            </a:r>
            <a:endParaRPr lang="tr-TR" dirty="0">
              <a:solidFill>
                <a:schemeClr val="accent5">
                  <a:lumMod val="75000"/>
                </a:schemeClr>
              </a:solidFill>
            </a:endParaRPr>
          </a:p>
        </p:txBody>
      </p:sp>
    </p:spTree>
    <p:extLst>
      <p:ext uri="{BB962C8B-B14F-4D97-AF65-F5344CB8AC3E}">
        <p14:creationId xmlns:p14="http://schemas.microsoft.com/office/powerpoint/2010/main" val="3488742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9185" y="238990"/>
            <a:ext cx="7543800" cy="6172201"/>
          </a:xfrm>
        </p:spPr>
      </p:pic>
      <p:sp>
        <p:nvSpPr>
          <p:cNvPr id="5" name="TextBox 4"/>
          <p:cNvSpPr txBox="1"/>
          <p:nvPr/>
        </p:nvSpPr>
        <p:spPr>
          <a:xfrm>
            <a:off x="11259616" y="6395150"/>
            <a:ext cx="829138" cy="369332"/>
          </a:xfrm>
          <a:prstGeom prst="rect">
            <a:avLst/>
          </a:prstGeom>
          <a:noFill/>
          <a:ln>
            <a:solidFill>
              <a:schemeClr val="bg2"/>
            </a:solidFill>
          </a:ln>
        </p:spPr>
        <p:txBody>
          <a:bodyPr wrap="none" rtlCol="0" anchor="ctr" anchorCtr="1">
            <a:spAutoFit/>
          </a:bodyPr>
          <a:lstStyle/>
          <a:p>
            <a:r>
              <a:rPr lang="tr-TR" dirty="0" smtClean="0">
                <a:solidFill>
                  <a:schemeClr val="accent5">
                    <a:lumMod val="75000"/>
                  </a:schemeClr>
                </a:solidFill>
              </a:rPr>
              <a:t>Bitcoin</a:t>
            </a:r>
            <a:endParaRPr lang="tr-TR" dirty="0">
              <a:solidFill>
                <a:schemeClr val="accent5">
                  <a:lumMod val="75000"/>
                </a:schemeClr>
              </a:solidFill>
            </a:endParaRPr>
          </a:p>
        </p:txBody>
      </p:sp>
    </p:spTree>
    <p:extLst>
      <p:ext uri="{BB962C8B-B14F-4D97-AF65-F5344CB8AC3E}">
        <p14:creationId xmlns:p14="http://schemas.microsoft.com/office/powerpoint/2010/main" val="2057823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6163" y="519544"/>
            <a:ext cx="7803573" cy="817852"/>
          </a:xfrm>
        </p:spPr>
        <p:txBody>
          <a:bodyPr>
            <a:normAutofit/>
          </a:bodyPr>
          <a:lstStyle/>
          <a:p>
            <a:pPr algn="ctr"/>
            <a:r>
              <a:rPr lang="tr-TR" dirty="0"/>
              <a:t>Merkle </a:t>
            </a:r>
            <a:r>
              <a:rPr lang="tr-TR" dirty="0" smtClean="0"/>
              <a:t>Tree</a:t>
            </a:r>
            <a:endParaRPr lang="tr-TR" dirty="0"/>
          </a:p>
        </p:txBody>
      </p:sp>
      <p:sp>
        <p:nvSpPr>
          <p:cNvPr id="3" name="Content Placeholder 2"/>
          <p:cNvSpPr>
            <a:spLocks noGrp="1"/>
          </p:cNvSpPr>
          <p:nvPr>
            <p:ph idx="1"/>
          </p:nvPr>
        </p:nvSpPr>
        <p:spPr>
          <a:xfrm>
            <a:off x="1562100" y="1444336"/>
            <a:ext cx="9791700" cy="4732627"/>
          </a:xfrm>
        </p:spPr>
        <p:txBody>
          <a:bodyPr>
            <a:normAutofit fontScale="85000" lnSpcReduction="20000"/>
          </a:bodyPr>
          <a:lstStyle/>
          <a:p>
            <a:r>
              <a:rPr lang="tr-TR" dirty="0"/>
              <a:t>Bitcoin blok zincirindeki her blok, bir merkle ağacı kullanarak bloğun tüm işlemlerinin bir hash’ini içerir. Merkle tree, aynı zamanda binary hash tree olarak da bilinir. Büyük veri kümelerinin bütünlüğünü verimli bir şekilde hash’lemek ve doğrulamak için kullanılan bir veri yapısıdır. </a:t>
            </a:r>
            <a:endParaRPr lang="tr-TR" dirty="0" smtClean="0"/>
          </a:p>
          <a:p>
            <a:r>
              <a:rPr lang="tr-TR" dirty="0" smtClean="0"/>
              <a:t>Merkle </a:t>
            </a:r>
            <a:r>
              <a:rPr lang="tr-TR" dirty="0"/>
              <a:t>ağaçları kriptografik hash’ler içeren ikili ağaçlardır. “Ağaç” veya tree terimi, dallanmış bir veri yapısını tanımlamak için bilgisayar bilimlerinde kullanılır</a:t>
            </a:r>
            <a:r>
              <a:rPr lang="tr-TR" dirty="0" smtClean="0"/>
              <a:t>.</a:t>
            </a:r>
            <a:endParaRPr lang="tr-TR" dirty="0"/>
          </a:p>
          <a:p>
            <a:r>
              <a:rPr lang="tr-TR" dirty="0"/>
              <a:t>Tam olarak yapılan şudur; Blok içindeki tüm işlemler(transactions) hash’lenir elde edilen iki hashler ikişer olarak birleştirilip bir üst seviyede tekrar hash’lenir. Bu şekilde ikişer ikişer döngüsel olarak tek hash kalana kadar işlem devam eder. Kalan bu hash değerine de dijital parmak izi(Merkle Root) denir.</a:t>
            </a:r>
          </a:p>
          <a:p>
            <a:r>
              <a:rPr lang="tr-TR" dirty="0"/>
              <a:t>Bir işlemin bir bloğa dahil olup olmadığını doğrulamak için çok verimli bir süreç sağlamaktadır. Merkle Root elde edilince bunu Blok Header’a yazar. Bitcoin’in merkle ağaçlarında kullanılan şifreleme hash algoritması, SHA256’dır.</a:t>
            </a:r>
          </a:p>
        </p:txBody>
      </p:sp>
      <p:sp>
        <p:nvSpPr>
          <p:cNvPr id="5" name="TextBox 4"/>
          <p:cNvSpPr txBox="1"/>
          <p:nvPr/>
        </p:nvSpPr>
        <p:spPr>
          <a:xfrm>
            <a:off x="11259616" y="6395150"/>
            <a:ext cx="829138" cy="369332"/>
          </a:xfrm>
          <a:prstGeom prst="rect">
            <a:avLst/>
          </a:prstGeom>
          <a:noFill/>
          <a:ln>
            <a:solidFill>
              <a:schemeClr val="bg2"/>
            </a:solidFill>
          </a:ln>
        </p:spPr>
        <p:txBody>
          <a:bodyPr wrap="none" rtlCol="0" anchor="ctr" anchorCtr="1">
            <a:spAutoFit/>
          </a:bodyPr>
          <a:lstStyle/>
          <a:p>
            <a:r>
              <a:rPr lang="tr-TR" dirty="0" smtClean="0">
                <a:solidFill>
                  <a:schemeClr val="accent5">
                    <a:lumMod val="75000"/>
                  </a:schemeClr>
                </a:solidFill>
              </a:rPr>
              <a:t>Bitcoin</a:t>
            </a:r>
            <a:endParaRPr lang="tr-TR" dirty="0">
              <a:solidFill>
                <a:schemeClr val="accent5">
                  <a:lumMod val="75000"/>
                </a:schemeClr>
              </a:solidFill>
            </a:endParaRPr>
          </a:p>
        </p:txBody>
      </p:sp>
    </p:spTree>
    <p:extLst>
      <p:ext uri="{BB962C8B-B14F-4D97-AF65-F5344CB8AC3E}">
        <p14:creationId xmlns:p14="http://schemas.microsoft.com/office/powerpoint/2010/main" val="3351426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4100" y="318826"/>
            <a:ext cx="9029700" cy="1325563"/>
          </a:xfrm>
        </p:spPr>
        <p:txBody>
          <a:bodyPr/>
          <a:lstStyle/>
          <a:p>
            <a:pPr algn="ctr"/>
            <a:r>
              <a:rPr lang="tr-TR" dirty="0" smtClean="0"/>
              <a:t>Asimetrik Şifreleme</a:t>
            </a:r>
            <a:endParaRPr lang="tr-TR" dirty="0"/>
          </a:p>
        </p:txBody>
      </p:sp>
      <p:sp>
        <p:nvSpPr>
          <p:cNvPr id="3" name="Content Placeholder 2"/>
          <p:cNvSpPr>
            <a:spLocks noGrp="1"/>
          </p:cNvSpPr>
          <p:nvPr>
            <p:ph idx="1"/>
          </p:nvPr>
        </p:nvSpPr>
        <p:spPr/>
        <p:txBody>
          <a:bodyPr/>
          <a:lstStyle/>
          <a:p>
            <a:r>
              <a:rPr lang="tr-TR" dirty="0"/>
              <a:t>Public Key Cryptography olarak ta bilinir.</a:t>
            </a:r>
          </a:p>
          <a:p>
            <a:r>
              <a:rPr lang="tr-TR" dirty="0"/>
              <a:t>Şifreleme </a:t>
            </a:r>
            <a:r>
              <a:rPr lang="tr-TR" dirty="0" smtClean="0"/>
              <a:t>işlemlerinde</a:t>
            </a:r>
            <a:r>
              <a:rPr lang="tr-TR" dirty="0"/>
              <a:t>, aralarında matematiksel bağlantı bulunan Private/Public Key çiftleri kullanılır.</a:t>
            </a:r>
          </a:p>
          <a:p>
            <a:r>
              <a:rPr lang="tr-TR" dirty="0"/>
              <a:t>Public Key ile şifrelenen mesaj sadece Private Key ile çözülebilir.</a:t>
            </a:r>
          </a:p>
        </p:txBody>
      </p:sp>
      <p:sp>
        <p:nvSpPr>
          <p:cNvPr id="4" name="TextBox 3"/>
          <p:cNvSpPr txBox="1"/>
          <p:nvPr/>
        </p:nvSpPr>
        <p:spPr>
          <a:xfrm>
            <a:off x="10370127" y="6456458"/>
            <a:ext cx="1738681" cy="369332"/>
          </a:xfrm>
          <a:prstGeom prst="rect">
            <a:avLst/>
          </a:prstGeom>
          <a:noFill/>
          <a:ln>
            <a:solidFill>
              <a:schemeClr val="bg2"/>
            </a:solidFill>
          </a:ln>
        </p:spPr>
        <p:txBody>
          <a:bodyPr wrap="none" rtlCol="0" anchor="ctr" anchorCtr="1">
            <a:spAutoFit/>
          </a:bodyPr>
          <a:lstStyle/>
          <a:p>
            <a:r>
              <a:rPr lang="tr-TR" dirty="0">
                <a:solidFill>
                  <a:schemeClr val="accent5">
                    <a:lumMod val="75000"/>
                  </a:schemeClr>
                </a:solidFill>
              </a:rPr>
              <a:t>Temel </a:t>
            </a:r>
            <a:r>
              <a:rPr lang="tr-TR" dirty="0" smtClean="0">
                <a:solidFill>
                  <a:schemeClr val="accent5">
                    <a:lumMod val="75000"/>
                  </a:schemeClr>
                </a:solidFill>
              </a:rPr>
              <a:t>Kavramlar</a:t>
            </a:r>
            <a:endParaRPr lang="tr-TR" dirty="0">
              <a:solidFill>
                <a:schemeClr val="accent5">
                  <a:lumMod val="75000"/>
                </a:schemeClr>
              </a:solidFill>
            </a:endParaRPr>
          </a:p>
        </p:txBody>
      </p:sp>
    </p:spTree>
    <p:extLst>
      <p:ext uri="{BB962C8B-B14F-4D97-AF65-F5344CB8AC3E}">
        <p14:creationId xmlns:p14="http://schemas.microsoft.com/office/powerpoint/2010/main" val="1560295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5170" y="955963"/>
            <a:ext cx="9456071" cy="3672108"/>
          </a:xfrm>
        </p:spPr>
      </p:pic>
      <p:sp>
        <p:nvSpPr>
          <p:cNvPr id="5" name="TextBox 4"/>
          <p:cNvSpPr txBox="1"/>
          <p:nvPr/>
        </p:nvSpPr>
        <p:spPr>
          <a:xfrm>
            <a:off x="11259616" y="6395150"/>
            <a:ext cx="829138" cy="369332"/>
          </a:xfrm>
          <a:prstGeom prst="rect">
            <a:avLst/>
          </a:prstGeom>
          <a:noFill/>
          <a:ln>
            <a:solidFill>
              <a:schemeClr val="bg2"/>
            </a:solidFill>
          </a:ln>
        </p:spPr>
        <p:txBody>
          <a:bodyPr wrap="none" rtlCol="0" anchor="ctr" anchorCtr="1">
            <a:spAutoFit/>
          </a:bodyPr>
          <a:lstStyle/>
          <a:p>
            <a:r>
              <a:rPr lang="tr-TR" dirty="0" smtClean="0">
                <a:solidFill>
                  <a:schemeClr val="accent5">
                    <a:lumMod val="75000"/>
                  </a:schemeClr>
                </a:solidFill>
              </a:rPr>
              <a:t>Bitcoin</a:t>
            </a:r>
            <a:endParaRPr lang="tr-TR" dirty="0">
              <a:solidFill>
                <a:schemeClr val="accent5">
                  <a:lumMod val="75000"/>
                </a:schemeClr>
              </a:solidFill>
            </a:endParaRPr>
          </a:p>
        </p:txBody>
      </p:sp>
    </p:spTree>
    <p:extLst>
      <p:ext uri="{BB962C8B-B14F-4D97-AF65-F5344CB8AC3E}">
        <p14:creationId xmlns:p14="http://schemas.microsoft.com/office/powerpoint/2010/main" val="1818501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6613" y="467591"/>
            <a:ext cx="8222673" cy="880197"/>
          </a:xfrm>
        </p:spPr>
        <p:txBody>
          <a:bodyPr/>
          <a:lstStyle/>
          <a:p>
            <a:pPr algn="ctr"/>
            <a:r>
              <a:rPr lang="tr-TR" dirty="0"/>
              <a:t>Proof Of Work</a:t>
            </a:r>
          </a:p>
        </p:txBody>
      </p:sp>
      <p:sp>
        <p:nvSpPr>
          <p:cNvPr id="3" name="Content Placeholder 2"/>
          <p:cNvSpPr>
            <a:spLocks noGrp="1"/>
          </p:cNvSpPr>
          <p:nvPr>
            <p:ph idx="1"/>
          </p:nvPr>
        </p:nvSpPr>
        <p:spPr/>
        <p:txBody>
          <a:bodyPr>
            <a:normAutofit fontScale="92500"/>
          </a:bodyPr>
          <a:lstStyle/>
          <a:p>
            <a:r>
              <a:rPr lang="tr-TR" dirty="0"/>
              <a:t>Her blok zincire eklenmeden önce bazı kriptografik işlemlerden geçer ve önceden tanımlı şartlara uyarsa zincire eklenir. Bu şartları madenciler gerçekleştirmektedir. Madencilerin blok üretiminde yaptığı işin ispatı ise matematiksel olarak sağlanmaktadır. Bu kavrama da Proof Of Work denir.</a:t>
            </a:r>
          </a:p>
          <a:p>
            <a:r>
              <a:rPr lang="tr-TR" dirty="0"/>
              <a:t>Madencilerin görevi Bitcoin işlem havuzundaki işlemleri alıp birleştirip bunların matematiksel olarak bütünlüğünü sağladıktan sonra blok bütünlüğünü verilen kurala göre sağlamak ve yayınlamaktır. </a:t>
            </a:r>
            <a:endParaRPr lang="tr-TR" dirty="0" smtClean="0"/>
          </a:p>
          <a:p>
            <a:r>
              <a:rPr lang="tr-TR" dirty="0" smtClean="0"/>
              <a:t>Sistem </a:t>
            </a:r>
            <a:r>
              <a:rPr lang="tr-TR" dirty="0"/>
              <a:t>tanımı gereği zincire yeni blok ekleme süreci on dakika olarak belirlenmiştir. Artan işlemci gücü </a:t>
            </a:r>
            <a:r>
              <a:rPr lang="tr-TR" dirty="0" smtClean="0"/>
              <a:t>nedeniyle </a:t>
            </a:r>
            <a:r>
              <a:rPr lang="tr-TR" dirty="0"/>
              <a:t>bu sürenin sabit tutulması ancak bu kuralların gittikçe zorlaştırılması ile mümkündür. </a:t>
            </a:r>
          </a:p>
        </p:txBody>
      </p:sp>
      <p:sp>
        <p:nvSpPr>
          <p:cNvPr id="5" name="TextBox 4"/>
          <p:cNvSpPr txBox="1"/>
          <p:nvPr/>
        </p:nvSpPr>
        <p:spPr>
          <a:xfrm>
            <a:off x="11259616" y="6395150"/>
            <a:ext cx="829138" cy="369332"/>
          </a:xfrm>
          <a:prstGeom prst="rect">
            <a:avLst/>
          </a:prstGeom>
          <a:noFill/>
          <a:ln>
            <a:solidFill>
              <a:schemeClr val="bg2"/>
            </a:solidFill>
          </a:ln>
        </p:spPr>
        <p:txBody>
          <a:bodyPr wrap="none" rtlCol="0" anchor="ctr" anchorCtr="1">
            <a:spAutoFit/>
          </a:bodyPr>
          <a:lstStyle/>
          <a:p>
            <a:r>
              <a:rPr lang="tr-TR" dirty="0" smtClean="0">
                <a:solidFill>
                  <a:schemeClr val="accent5">
                    <a:lumMod val="75000"/>
                  </a:schemeClr>
                </a:solidFill>
              </a:rPr>
              <a:t>Bitcoin</a:t>
            </a:r>
            <a:endParaRPr lang="tr-TR" dirty="0">
              <a:solidFill>
                <a:schemeClr val="accent5">
                  <a:lumMod val="75000"/>
                </a:schemeClr>
              </a:solidFill>
            </a:endParaRPr>
          </a:p>
        </p:txBody>
      </p:sp>
    </p:spTree>
    <p:extLst>
      <p:ext uri="{BB962C8B-B14F-4D97-AF65-F5344CB8AC3E}">
        <p14:creationId xmlns:p14="http://schemas.microsoft.com/office/powerpoint/2010/main" val="77949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5618" y="1129434"/>
            <a:ext cx="9791700" cy="4351338"/>
          </a:xfrm>
        </p:spPr>
        <p:txBody>
          <a:bodyPr>
            <a:normAutofit/>
          </a:bodyPr>
          <a:lstStyle/>
          <a:p>
            <a:r>
              <a:rPr lang="tr-TR" dirty="0"/>
              <a:t>Örnek olarak </a:t>
            </a:r>
            <a:r>
              <a:rPr lang="tr-TR" dirty="0" smtClean="0"/>
              <a:t>bir bitcoin blok </a:t>
            </a:r>
            <a:r>
              <a:rPr lang="tr-TR" dirty="0"/>
              <a:t>hash </a:t>
            </a:r>
            <a:r>
              <a:rPr lang="tr-TR" dirty="0" smtClean="0"/>
              <a:t>değerini inceleyelim</a:t>
            </a:r>
            <a:endParaRPr lang="tr-TR" dirty="0"/>
          </a:p>
          <a:p>
            <a:r>
              <a:rPr lang="tr-TR" dirty="0" smtClean="0"/>
              <a:t>0000000000000000000344254c5d61a2da8a2317a644b7caff40fa2788c4ee72 hash değeri 19 </a:t>
            </a:r>
            <a:r>
              <a:rPr lang="tr-TR" dirty="0"/>
              <a:t>sıfır ile </a:t>
            </a:r>
            <a:r>
              <a:rPr lang="tr-TR" dirty="0" smtClean="0"/>
              <a:t>başlamakta. </a:t>
            </a:r>
          </a:p>
          <a:p>
            <a:r>
              <a:rPr lang="tr-TR" dirty="0" smtClean="0"/>
              <a:t>İlk 19 hanesi sıfır olan hash değerinin bulunması </a:t>
            </a:r>
            <a:r>
              <a:rPr lang="tr-TR" dirty="0"/>
              <a:t>ise oldukça yüksek işlem gücü gerektiren ve olasılık kurallarının devreye girdiği bir durumdur. </a:t>
            </a:r>
            <a:endParaRPr lang="tr-TR" dirty="0" smtClean="0"/>
          </a:p>
          <a:p>
            <a:r>
              <a:rPr lang="tr-TR" dirty="0" smtClean="0"/>
              <a:t>Örneğin </a:t>
            </a:r>
            <a:r>
              <a:rPr lang="tr-TR" dirty="0"/>
              <a:t>ilk bloğun hash değeri on sıfırla başlamaktaydı. Zaman içinde soldaki sıfır sayısı artmaktadır bunun nedeni ise daha yüksek işlem gücü ile blok üretimi gerçekleştiğinden on dakika kuralına göre üretimin zorlaştırılması ile açıklanabilir.</a:t>
            </a:r>
          </a:p>
        </p:txBody>
      </p:sp>
      <p:sp>
        <p:nvSpPr>
          <p:cNvPr id="5" name="TextBox 4"/>
          <p:cNvSpPr txBox="1"/>
          <p:nvPr/>
        </p:nvSpPr>
        <p:spPr>
          <a:xfrm>
            <a:off x="11259616" y="6395150"/>
            <a:ext cx="829138" cy="369332"/>
          </a:xfrm>
          <a:prstGeom prst="rect">
            <a:avLst/>
          </a:prstGeom>
          <a:noFill/>
          <a:ln>
            <a:solidFill>
              <a:schemeClr val="bg2"/>
            </a:solidFill>
          </a:ln>
        </p:spPr>
        <p:txBody>
          <a:bodyPr wrap="none" rtlCol="0" anchor="ctr" anchorCtr="1">
            <a:spAutoFit/>
          </a:bodyPr>
          <a:lstStyle/>
          <a:p>
            <a:r>
              <a:rPr lang="tr-TR" dirty="0" smtClean="0">
                <a:solidFill>
                  <a:schemeClr val="accent5">
                    <a:lumMod val="75000"/>
                  </a:schemeClr>
                </a:solidFill>
              </a:rPr>
              <a:t>Bitcoin</a:t>
            </a:r>
            <a:endParaRPr lang="tr-TR" dirty="0">
              <a:solidFill>
                <a:schemeClr val="accent5">
                  <a:lumMod val="75000"/>
                </a:schemeClr>
              </a:solidFill>
            </a:endParaRPr>
          </a:p>
        </p:txBody>
      </p:sp>
    </p:spTree>
    <p:extLst>
      <p:ext uri="{BB962C8B-B14F-4D97-AF65-F5344CB8AC3E}">
        <p14:creationId xmlns:p14="http://schemas.microsoft.com/office/powerpoint/2010/main" val="2592325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2100" y="997527"/>
            <a:ext cx="9791700" cy="5179436"/>
          </a:xfrm>
        </p:spPr>
        <p:txBody>
          <a:bodyPr>
            <a:normAutofit fontScale="85000" lnSpcReduction="20000"/>
          </a:bodyPr>
          <a:lstStyle/>
          <a:p>
            <a:r>
              <a:rPr lang="tr-TR" dirty="0"/>
              <a:t>Madenciler başta olması gereken sayıda sıfır içeren hash’ler bulmak için tüm olasılıkları deneyerek hash üretirler ve ürettikleri hash bu koşulu sağlıyorsa yayınlarlar. </a:t>
            </a:r>
            <a:endParaRPr lang="tr-TR" dirty="0" smtClean="0"/>
          </a:p>
          <a:p>
            <a:r>
              <a:rPr lang="tr-TR" dirty="0" smtClean="0"/>
              <a:t>Bu </a:t>
            </a:r>
            <a:r>
              <a:rPr lang="tr-TR" dirty="0"/>
              <a:t>blok zincire eklendiğinde ise blok içindeki bahşiş ve yeni üretilen bitcoin işlem kaydına da sahip olurlar. </a:t>
            </a:r>
            <a:endParaRPr lang="tr-TR" dirty="0" smtClean="0"/>
          </a:p>
          <a:p>
            <a:r>
              <a:rPr lang="tr-TR" dirty="0" smtClean="0"/>
              <a:t>Peki </a:t>
            </a:r>
            <a:r>
              <a:rPr lang="tr-TR" dirty="0"/>
              <a:t>blok içeriği değişmezken ve değişmeyen verilerin hash’i de değişmiyorken nasıl farklı hash değerleri ortaya çıkmakta? Bunun açıklaması nonce değeridir. Başlarda blok konusunda blok içindeki alanları listelediğim tabloda nonce alanı da bulunmakta. Her hash işleminde nonce değeri değiştirilerek farklı hash’ler üretilir. Ve uygun hash’e ulaşıldığında o nonce değeri de blok içine yazılmaktadır</a:t>
            </a:r>
            <a:r>
              <a:rPr lang="tr-TR" dirty="0" smtClean="0"/>
              <a:t>.</a:t>
            </a:r>
            <a:endParaRPr lang="tr-TR" dirty="0"/>
          </a:p>
          <a:p>
            <a:r>
              <a:rPr lang="tr-TR" dirty="0"/>
              <a:t>Temel olarak madencilik işlemi bu şekilde gerçekleşmektedir. Proof Of Work, Bitcoin tarafından Blockchain’e eklenecek Blok’ların belli bir işlem gücünün ürünü olması ve bu işlem gücünün matematiksel temellerle ispat edilmesi prensibine dayanır. </a:t>
            </a:r>
            <a:endParaRPr lang="tr-TR" dirty="0" smtClean="0"/>
          </a:p>
          <a:p>
            <a:r>
              <a:rPr lang="tr-TR" dirty="0" smtClean="0"/>
              <a:t>Blokların </a:t>
            </a:r>
            <a:r>
              <a:rPr lang="tr-TR" dirty="0"/>
              <a:t>yüksek işlem gücü gerektiren kriptografik proseslerden geçirilmesi ve bu şekilde zincire eklenmesi sayesinde güvenliğin dağıtık yapılarda nasıl sağlanabileceği konusunda farklı alanlara da bir çok pencere açmıştır.</a:t>
            </a:r>
          </a:p>
          <a:p>
            <a:endParaRPr lang="tr-TR" dirty="0"/>
          </a:p>
          <a:p>
            <a:endParaRPr lang="tr-TR" dirty="0"/>
          </a:p>
        </p:txBody>
      </p:sp>
      <p:sp>
        <p:nvSpPr>
          <p:cNvPr id="5" name="TextBox 4"/>
          <p:cNvSpPr txBox="1"/>
          <p:nvPr/>
        </p:nvSpPr>
        <p:spPr>
          <a:xfrm>
            <a:off x="11259616" y="6395150"/>
            <a:ext cx="829138" cy="369332"/>
          </a:xfrm>
          <a:prstGeom prst="rect">
            <a:avLst/>
          </a:prstGeom>
          <a:noFill/>
          <a:ln>
            <a:solidFill>
              <a:schemeClr val="bg2"/>
            </a:solidFill>
          </a:ln>
        </p:spPr>
        <p:txBody>
          <a:bodyPr wrap="none" rtlCol="0" anchor="ctr" anchorCtr="1">
            <a:spAutoFit/>
          </a:bodyPr>
          <a:lstStyle/>
          <a:p>
            <a:r>
              <a:rPr lang="tr-TR" dirty="0" smtClean="0">
                <a:solidFill>
                  <a:schemeClr val="accent5">
                    <a:lumMod val="75000"/>
                  </a:schemeClr>
                </a:solidFill>
              </a:rPr>
              <a:t>Bitcoin</a:t>
            </a:r>
            <a:endParaRPr lang="tr-TR" dirty="0">
              <a:solidFill>
                <a:schemeClr val="accent5">
                  <a:lumMod val="75000"/>
                </a:schemeClr>
              </a:solidFill>
            </a:endParaRPr>
          </a:p>
        </p:txBody>
      </p:sp>
    </p:spTree>
    <p:extLst>
      <p:ext uri="{BB962C8B-B14F-4D97-AF65-F5344CB8AC3E}">
        <p14:creationId xmlns:p14="http://schemas.microsoft.com/office/powerpoint/2010/main" val="2827552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a:t>Ethereum ve Akıllı Kontrat Yapıları</a:t>
            </a:r>
          </a:p>
        </p:txBody>
      </p:sp>
      <p:sp>
        <p:nvSpPr>
          <p:cNvPr id="3" name="Content Placeholder 2"/>
          <p:cNvSpPr>
            <a:spLocks noGrp="1"/>
          </p:cNvSpPr>
          <p:nvPr>
            <p:ph idx="1"/>
          </p:nvPr>
        </p:nvSpPr>
        <p:spPr/>
        <p:txBody>
          <a:bodyPr>
            <a:normAutofit fontScale="92500" lnSpcReduction="10000"/>
          </a:bodyPr>
          <a:lstStyle/>
          <a:p>
            <a:r>
              <a:rPr lang="tr-TR" dirty="0"/>
              <a:t>Vitalik Buterin 1994 Rusya doğumlu ve 6 yaşında Kanada’ya yerleşmiş. Kanada Toronto’da yazılımcı olarak çalışırken Bitcoin teknolojisiyle ilgilenmeye </a:t>
            </a:r>
            <a:r>
              <a:rPr lang="tr-TR" dirty="0" smtClean="0"/>
              <a:t>başlar ve Bitcoin </a:t>
            </a:r>
            <a:r>
              <a:rPr lang="tr-TR" dirty="0"/>
              <a:t>Magazine isimli web sitesinin </a:t>
            </a:r>
            <a:r>
              <a:rPr lang="tr-TR" dirty="0" smtClean="0"/>
              <a:t>kurucularından. </a:t>
            </a:r>
          </a:p>
          <a:p>
            <a:r>
              <a:rPr lang="tr-TR" dirty="0" smtClean="0"/>
              <a:t>2012 </a:t>
            </a:r>
            <a:r>
              <a:rPr lang="tr-TR" dirty="0"/>
              <a:t>yılında Waterloo Üniversitesine giriyor ve ardından 2013 yılında yayınladığı teknik dökümanla Ethereum isminde alternatif bir platform fikrini </a:t>
            </a:r>
            <a:r>
              <a:rPr lang="tr-TR" dirty="0" smtClean="0"/>
              <a:t>duyuruyor. </a:t>
            </a:r>
            <a:r>
              <a:rPr lang="tr-TR" dirty="0"/>
              <a:t>Ocak 2014’te Ethereum, </a:t>
            </a:r>
            <a:r>
              <a:rPr lang="tr-TR" dirty="0" smtClean="0"/>
              <a:t>Buterin tarafından </a:t>
            </a:r>
            <a:r>
              <a:rPr lang="tr-TR" dirty="0"/>
              <a:t>Miami’deki Kuzey Amerika Bitcoin Konferansı’nda resmi olarak ilan </a:t>
            </a:r>
            <a:r>
              <a:rPr lang="tr-TR" dirty="0" smtClean="0"/>
              <a:t>ediliyor. Dr</a:t>
            </a:r>
            <a:r>
              <a:rPr lang="tr-TR" dirty="0"/>
              <a:t>. Gavin Wood ile çalışmaya başlamasının ardından Nisan 2014’te </a:t>
            </a:r>
            <a:r>
              <a:rPr lang="tr-TR" dirty="0" smtClean="0"/>
              <a:t>Wood tarafından </a:t>
            </a:r>
            <a:r>
              <a:rPr lang="tr-TR" dirty="0"/>
              <a:t>Ethereum konulu bir teknik makale </a:t>
            </a:r>
            <a:r>
              <a:rPr lang="tr-TR" dirty="0" smtClean="0"/>
              <a:t>yayınlanıyor ve Wood kurucu ortak oluyor.</a:t>
            </a:r>
            <a:endParaRPr lang="tr-TR" dirty="0"/>
          </a:p>
          <a:p>
            <a:r>
              <a:rPr lang="tr-TR" dirty="0"/>
              <a:t>İlk blok üretim tarihi 30.07.2015</a:t>
            </a:r>
          </a:p>
        </p:txBody>
      </p:sp>
    </p:spTree>
    <p:extLst>
      <p:ext uri="{BB962C8B-B14F-4D97-AF65-F5344CB8AC3E}">
        <p14:creationId xmlns:p14="http://schemas.microsoft.com/office/powerpoint/2010/main" val="306050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88142531"/>
              </p:ext>
            </p:extLst>
          </p:nvPr>
        </p:nvGraphicFramePr>
        <p:xfrm>
          <a:off x="2967180" y="2826327"/>
          <a:ext cx="8128000" cy="3337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931096834"/>
                    </a:ext>
                  </a:extLst>
                </a:gridCol>
                <a:gridCol w="4064000">
                  <a:extLst>
                    <a:ext uri="{9D8B030D-6E8A-4147-A177-3AD203B41FA5}">
                      <a16:colId xmlns:a16="http://schemas.microsoft.com/office/drawing/2014/main" val="2628316365"/>
                    </a:ext>
                  </a:extLst>
                </a:gridCol>
              </a:tblGrid>
              <a:tr h="370840">
                <a:tc gridSpan="2">
                  <a:txBody>
                    <a:bodyPr/>
                    <a:lstStyle/>
                    <a:p>
                      <a:pPr marL="0" indent="0" algn="ctr">
                        <a:buNone/>
                      </a:pPr>
                      <a:r>
                        <a:rPr lang="tr-TR" b="1" dirty="0" smtClean="0">
                          <a:solidFill>
                            <a:schemeClr val="bg1"/>
                          </a:solidFill>
                        </a:rPr>
                        <a:t>İstatistiksel Veriler</a:t>
                      </a:r>
                    </a:p>
                  </a:txBody>
                  <a:tcPr/>
                </a:tc>
                <a:tc hMerge="1">
                  <a:txBody>
                    <a:bodyPr/>
                    <a:lstStyle/>
                    <a:p>
                      <a:endParaRPr lang="tr-TR" dirty="0"/>
                    </a:p>
                  </a:txBody>
                  <a:tcPr/>
                </a:tc>
                <a:extLst>
                  <a:ext uri="{0D108BD9-81ED-4DB2-BD59-A6C34878D82A}">
                    <a16:rowId xmlns:a16="http://schemas.microsoft.com/office/drawing/2014/main" val="2100709518"/>
                  </a:ext>
                </a:extLst>
              </a:tr>
              <a:tr h="370840">
                <a:tc>
                  <a:txBody>
                    <a:bodyPr/>
                    <a:lstStyle/>
                    <a:p>
                      <a:r>
                        <a:rPr lang="tr-TR" dirty="0" smtClean="0"/>
                        <a:t>Blockchain büyüklüğü şu anda</a:t>
                      </a:r>
                    </a:p>
                  </a:txBody>
                  <a:tcPr/>
                </a:tc>
                <a:tc>
                  <a:txBody>
                    <a:bodyPr/>
                    <a:lstStyle/>
                    <a:p>
                      <a:r>
                        <a:rPr lang="tr-TR" dirty="0" smtClean="0"/>
                        <a:t>480 GB</a:t>
                      </a:r>
                      <a:endParaRPr lang="tr-TR" dirty="0"/>
                    </a:p>
                  </a:txBody>
                  <a:tcPr/>
                </a:tc>
                <a:extLst>
                  <a:ext uri="{0D108BD9-81ED-4DB2-BD59-A6C34878D82A}">
                    <a16:rowId xmlns:a16="http://schemas.microsoft.com/office/drawing/2014/main" val="2004813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Blok sayısı</a:t>
                      </a:r>
                      <a:endParaRPr lang="tr-TR" dirty="0"/>
                    </a:p>
                  </a:txBody>
                  <a:tcPr/>
                </a:tc>
                <a:tc>
                  <a:txBody>
                    <a:bodyPr/>
                    <a:lstStyle/>
                    <a:p>
                      <a:r>
                        <a:rPr lang="tr-TR" dirty="0" smtClean="0"/>
                        <a:t>5531215</a:t>
                      </a:r>
                      <a:endParaRPr lang="tr-TR" dirty="0"/>
                    </a:p>
                  </a:txBody>
                  <a:tcPr/>
                </a:tc>
                <a:extLst>
                  <a:ext uri="{0D108BD9-81ED-4DB2-BD59-A6C34878D82A}">
                    <a16:rowId xmlns:a16="http://schemas.microsoft.com/office/drawing/2014/main" val="316467715"/>
                  </a:ext>
                </a:extLst>
              </a:tr>
              <a:tr h="370840">
                <a:tc>
                  <a:txBody>
                    <a:bodyPr/>
                    <a:lstStyle/>
                    <a:p>
                      <a:r>
                        <a:rPr lang="tr-TR" dirty="0" smtClean="0"/>
                        <a:t>Blok büyüklüğü </a:t>
                      </a:r>
                      <a:endParaRPr lang="tr-T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20 KB – 30 KB</a:t>
                      </a:r>
                    </a:p>
                  </a:txBody>
                  <a:tcPr/>
                </a:tc>
                <a:extLst>
                  <a:ext uri="{0D108BD9-81ED-4DB2-BD59-A6C34878D82A}">
                    <a16:rowId xmlns:a16="http://schemas.microsoft.com/office/drawing/2014/main" val="736891280"/>
                  </a:ext>
                </a:extLst>
              </a:tr>
              <a:tr h="370840">
                <a:tc>
                  <a:txBody>
                    <a:bodyPr/>
                    <a:lstStyle/>
                    <a:p>
                      <a:r>
                        <a:rPr lang="tr-TR" dirty="0" smtClean="0"/>
                        <a:t>Bloklar arası süre </a:t>
                      </a:r>
                      <a:endParaRPr lang="tr-T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15 Saniye</a:t>
                      </a:r>
                    </a:p>
                  </a:txBody>
                  <a:tcPr/>
                </a:tc>
                <a:extLst>
                  <a:ext uri="{0D108BD9-81ED-4DB2-BD59-A6C34878D82A}">
                    <a16:rowId xmlns:a16="http://schemas.microsoft.com/office/drawing/2014/main" val="3849666632"/>
                  </a:ext>
                </a:extLst>
              </a:tr>
              <a:tr h="370840">
                <a:tc>
                  <a:txBody>
                    <a:bodyPr/>
                    <a:lstStyle/>
                    <a:p>
                      <a:r>
                        <a:rPr lang="tr-TR" dirty="0" smtClean="0"/>
                        <a:t>Ortalama transaction sayısı </a:t>
                      </a:r>
                      <a:endParaRPr lang="tr-T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70 - 250 Adet/Blok</a:t>
                      </a:r>
                    </a:p>
                  </a:txBody>
                  <a:tcPr/>
                </a:tc>
                <a:extLst>
                  <a:ext uri="{0D108BD9-81ED-4DB2-BD59-A6C34878D82A}">
                    <a16:rowId xmlns:a16="http://schemas.microsoft.com/office/drawing/2014/main" val="19064087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Dolaşımdaki bitcoin miktarı</a:t>
                      </a:r>
                    </a:p>
                  </a:txBody>
                  <a:tcPr/>
                </a:tc>
                <a:tc>
                  <a:txBody>
                    <a:bodyPr/>
                    <a:lstStyle/>
                    <a:p>
                      <a:r>
                        <a:rPr lang="tr-TR" dirty="0" smtClean="0"/>
                        <a:t>99 Milyon</a:t>
                      </a:r>
                      <a:endParaRPr lang="tr-TR" dirty="0"/>
                    </a:p>
                  </a:txBody>
                  <a:tcPr/>
                </a:tc>
                <a:extLst>
                  <a:ext uri="{0D108BD9-81ED-4DB2-BD59-A6C34878D82A}">
                    <a16:rowId xmlns:a16="http://schemas.microsoft.com/office/drawing/2014/main" val="35816338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Blok başına verilen ödül</a:t>
                      </a:r>
                    </a:p>
                  </a:txBody>
                  <a:tcPr/>
                </a:tc>
                <a:tc>
                  <a:txBody>
                    <a:bodyPr/>
                    <a:lstStyle/>
                    <a:p>
                      <a:r>
                        <a:rPr lang="tr-TR" dirty="0" smtClean="0"/>
                        <a:t>3ETH</a:t>
                      </a:r>
                      <a:endParaRPr lang="tr-TR" dirty="0"/>
                    </a:p>
                  </a:txBody>
                  <a:tcPr/>
                </a:tc>
                <a:extLst>
                  <a:ext uri="{0D108BD9-81ED-4DB2-BD59-A6C34878D82A}">
                    <a16:rowId xmlns:a16="http://schemas.microsoft.com/office/drawing/2014/main" val="20144954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Ortalama transaction sayısı</a:t>
                      </a:r>
                    </a:p>
                  </a:txBody>
                  <a:tcPr/>
                </a:tc>
                <a:tc>
                  <a:txBody>
                    <a:bodyPr/>
                    <a:lstStyle/>
                    <a:p>
                      <a:r>
                        <a:rPr lang="tr-TR" dirty="0" smtClean="0"/>
                        <a:t>31039 Adet/Saat</a:t>
                      </a:r>
                      <a:endParaRPr lang="tr-TR" dirty="0"/>
                    </a:p>
                  </a:txBody>
                  <a:tcPr/>
                </a:tc>
                <a:extLst>
                  <a:ext uri="{0D108BD9-81ED-4DB2-BD59-A6C34878D82A}">
                    <a16:rowId xmlns:a16="http://schemas.microsoft.com/office/drawing/2014/main" val="2933405661"/>
                  </a:ext>
                </a:extLst>
              </a:tr>
            </a:tbl>
          </a:graphicData>
        </a:graphic>
      </p:graphicFrame>
      <p:sp>
        <p:nvSpPr>
          <p:cNvPr id="3" name="TextBox 2"/>
          <p:cNvSpPr txBox="1"/>
          <p:nvPr/>
        </p:nvSpPr>
        <p:spPr>
          <a:xfrm>
            <a:off x="8749381" y="6384760"/>
            <a:ext cx="3359253" cy="369332"/>
          </a:xfrm>
          <a:prstGeom prst="rect">
            <a:avLst/>
          </a:prstGeom>
          <a:noFill/>
          <a:ln>
            <a:solidFill>
              <a:schemeClr val="bg2"/>
            </a:solidFill>
          </a:ln>
        </p:spPr>
        <p:txBody>
          <a:bodyPr wrap="none" rtlCol="0" anchor="ctr" anchorCtr="1">
            <a:spAutoFit/>
          </a:bodyPr>
          <a:lstStyle/>
          <a:p>
            <a:r>
              <a:rPr lang="tr-TR" dirty="0" smtClean="0">
                <a:solidFill>
                  <a:schemeClr val="accent5">
                    <a:lumMod val="75000"/>
                  </a:schemeClr>
                </a:solidFill>
              </a:rPr>
              <a:t>Ethereum </a:t>
            </a:r>
            <a:r>
              <a:rPr lang="tr-TR" dirty="0">
                <a:solidFill>
                  <a:schemeClr val="accent5">
                    <a:lumMod val="75000"/>
                  </a:schemeClr>
                </a:solidFill>
              </a:rPr>
              <a:t>ve Akıllı Kontrat Yapıları</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2216" y="357273"/>
            <a:ext cx="3317928" cy="2614527"/>
          </a:xfrm>
          <a:prstGeom prst="rect">
            <a:avLst/>
          </a:prstGeom>
        </p:spPr>
      </p:pic>
    </p:spTree>
    <p:extLst>
      <p:ext uri="{BB962C8B-B14F-4D97-AF65-F5344CB8AC3E}">
        <p14:creationId xmlns:p14="http://schemas.microsoft.com/office/powerpoint/2010/main" val="247583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3662" y="973569"/>
            <a:ext cx="10127673" cy="4793385"/>
          </a:xfrm>
        </p:spPr>
        <p:txBody>
          <a:bodyPr>
            <a:normAutofit fontScale="92500" lnSpcReduction="10000"/>
          </a:bodyPr>
          <a:lstStyle/>
          <a:p>
            <a:r>
              <a:rPr lang="tr-TR" dirty="0"/>
              <a:t>Ethereum blok mimarisi olarak Bitcoin ile benzer yapıdadır ve transaction işlemleri aynı mantıkla blok içinde tutulmaktadır. </a:t>
            </a:r>
            <a:endParaRPr lang="tr-TR" dirty="0" smtClean="0"/>
          </a:p>
          <a:p>
            <a:r>
              <a:rPr lang="tr-TR" dirty="0" smtClean="0"/>
              <a:t>Önceki konularda blok </a:t>
            </a:r>
            <a:r>
              <a:rPr lang="tr-TR" dirty="0"/>
              <a:t>içinde transaction’ların nasıl tutulduğu ve transaction’ların hash’lerinin alınarak bir merkle tree yapısının oluşturulması ile ilgili bazı detaylar vermiştim. Aynı şekilde </a:t>
            </a:r>
            <a:r>
              <a:rPr lang="tr-TR" dirty="0" smtClean="0"/>
              <a:t>Ethereum </a:t>
            </a:r>
            <a:r>
              <a:rPr lang="tr-TR" dirty="0"/>
              <a:t>da benzer yolu kullanmaktadır. </a:t>
            </a:r>
            <a:endParaRPr lang="tr-TR" dirty="0" smtClean="0"/>
          </a:p>
          <a:p>
            <a:r>
              <a:rPr lang="tr-TR" dirty="0" smtClean="0"/>
              <a:t>Bitcoin </a:t>
            </a:r>
            <a:r>
              <a:rPr lang="tr-TR" dirty="0"/>
              <a:t>kripto para transfer işleminde transferi yapan hesap bu işlemin girdi kısmında dijital olarak işlemi imzalar ve bu şekilde hem transfer işlemi veri bütünlüğü sağlanmış olur hem de göndericinin imzası taklit edilemeyeceğinden gönderici doğrulaması sağlanmış olur. Ethereum’da da transaction private key ile imzalanır yani </a:t>
            </a:r>
            <a:r>
              <a:rPr lang="tr-TR" dirty="0" smtClean="0"/>
              <a:t>süreç aynıdır</a:t>
            </a:r>
            <a:r>
              <a:rPr lang="tr-TR" dirty="0"/>
              <a:t>. </a:t>
            </a:r>
            <a:endParaRPr lang="tr-TR" dirty="0" smtClean="0"/>
          </a:p>
          <a:p>
            <a:r>
              <a:rPr lang="tr-TR" dirty="0" smtClean="0"/>
              <a:t>Konsensus algoritması Ethash isminde bir algoritmadır ve PoW(Proof </a:t>
            </a:r>
            <a:r>
              <a:rPr lang="tr-TR" dirty="0"/>
              <a:t>of Work</a:t>
            </a:r>
            <a:r>
              <a:rPr lang="tr-TR" dirty="0" smtClean="0"/>
              <a:t>) sistemi kullanılır. Hashing algoritması Keccak-256’dır. </a:t>
            </a:r>
            <a:endParaRPr lang="tr-TR" dirty="0"/>
          </a:p>
        </p:txBody>
      </p:sp>
      <p:sp>
        <p:nvSpPr>
          <p:cNvPr id="5" name="TextBox 4"/>
          <p:cNvSpPr txBox="1"/>
          <p:nvPr/>
        </p:nvSpPr>
        <p:spPr>
          <a:xfrm>
            <a:off x="8749381" y="6384760"/>
            <a:ext cx="3359253" cy="369332"/>
          </a:xfrm>
          <a:prstGeom prst="rect">
            <a:avLst/>
          </a:prstGeom>
          <a:noFill/>
          <a:ln>
            <a:solidFill>
              <a:schemeClr val="bg2"/>
            </a:solidFill>
          </a:ln>
        </p:spPr>
        <p:txBody>
          <a:bodyPr wrap="none" rtlCol="0" anchor="ctr" anchorCtr="1">
            <a:spAutoFit/>
          </a:bodyPr>
          <a:lstStyle/>
          <a:p>
            <a:r>
              <a:rPr lang="tr-TR" dirty="0" smtClean="0">
                <a:solidFill>
                  <a:schemeClr val="accent5">
                    <a:lumMod val="75000"/>
                  </a:schemeClr>
                </a:solidFill>
              </a:rPr>
              <a:t>Ethereum </a:t>
            </a:r>
            <a:r>
              <a:rPr lang="tr-TR" dirty="0">
                <a:solidFill>
                  <a:schemeClr val="accent5">
                    <a:lumMod val="75000"/>
                  </a:schemeClr>
                </a:solidFill>
              </a:rPr>
              <a:t>ve Akıllı Kontrat Yapıları</a:t>
            </a:r>
          </a:p>
        </p:txBody>
      </p:sp>
    </p:spTree>
    <p:extLst>
      <p:ext uri="{BB962C8B-B14F-4D97-AF65-F5344CB8AC3E}">
        <p14:creationId xmlns:p14="http://schemas.microsoft.com/office/powerpoint/2010/main" val="2411917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72491" y="883228"/>
            <a:ext cx="9791700" cy="5652654"/>
          </a:xfrm>
        </p:spPr>
        <p:txBody>
          <a:bodyPr>
            <a:normAutofit fontScale="92500" lnSpcReduction="20000"/>
          </a:bodyPr>
          <a:lstStyle/>
          <a:p>
            <a:r>
              <a:rPr lang="tr-TR" dirty="0"/>
              <a:t>Ethereum’un farkı programlanabilir blockchain olmasından </a:t>
            </a:r>
            <a:r>
              <a:rPr lang="tr-TR" dirty="0" smtClean="0"/>
              <a:t>kaynaklanmaktadır. </a:t>
            </a:r>
            <a:r>
              <a:rPr lang="tr-TR" dirty="0"/>
              <a:t>Yani </a:t>
            </a:r>
            <a:r>
              <a:rPr lang="tr-TR" dirty="0" smtClean="0"/>
              <a:t>Ethereum </a:t>
            </a:r>
            <a:r>
              <a:rPr lang="tr-TR" dirty="0"/>
              <a:t>çıkana kadar blockchain yapıları üzerinde sadece kripto para transferi mümkün iken </a:t>
            </a:r>
            <a:r>
              <a:rPr lang="tr-TR" dirty="0" smtClean="0"/>
              <a:t>Ethereum </a:t>
            </a:r>
            <a:r>
              <a:rPr lang="tr-TR" dirty="0"/>
              <a:t>ile birlikte kullanıcılar kripto para transferi yapabilmenin yanında blockchain üzerinde program çalıştırabilecekleri bir yapıya sahip </a:t>
            </a:r>
            <a:r>
              <a:rPr lang="tr-TR" dirty="0" smtClean="0"/>
              <a:t>oldular.</a:t>
            </a:r>
            <a:endParaRPr lang="tr-TR" dirty="0"/>
          </a:p>
          <a:p>
            <a:r>
              <a:rPr lang="tr-TR" dirty="0"/>
              <a:t>Ethereum, yazılan bir programın dağıtık olarak çalıştırılabileceği bir platform olarak Bitcoin’in koyduğu çıtayı bir ileri seviyeye </a:t>
            </a:r>
            <a:r>
              <a:rPr lang="tr-TR" dirty="0" smtClean="0"/>
              <a:t>taşımıştır.</a:t>
            </a:r>
            <a:endParaRPr lang="tr-TR" dirty="0"/>
          </a:p>
          <a:p>
            <a:r>
              <a:rPr lang="tr-TR" dirty="0" smtClean="0"/>
              <a:t>Ethereum mimarisinde iki hesap tipi vardır. External Accounts ve Contract Accounts. Contract Account hesap tipi Akıllı Kontrat işlemlerinde kullanılmaktadır.</a:t>
            </a:r>
          </a:p>
          <a:p>
            <a:r>
              <a:rPr lang="tr-TR" dirty="0" smtClean="0"/>
              <a:t>ilk bakışta programların bir çok bilgisayarda çalıştırılması nedeniyle yüksek işlem gücü sağlanması ve paralel işlem gücü elde etmek gibi avantjların sağlandığı gibi bir durum algılansa da aslında elde edilen fayda bu değildir. Hatta Ethereum blockchain üzerinde dağıtık olarak program çalıştırmak normal bir bilgisayar üzerinde çalıştırmaktan çok daha verimsiz olacaktır.</a:t>
            </a:r>
            <a:endParaRPr lang="tr-TR" dirty="0"/>
          </a:p>
        </p:txBody>
      </p:sp>
      <p:sp>
        <p:nvSpPr>
          <p:cNvPr id="5" name="TextBox 4"/>
          <p:cNvSpPr txBox="1"/>
          <p:nvPr/>
        </p:nvSpPr>
        <p:spPr>
          <a:xfrm>
            <a:off x="8749381" y="6384760"/>
            <a:ext cx="3359253" cy="369332"/>
          </a:xfrm>
          <a:prstGeom prst="rect">
            <a:avLst/>
          </a:prstGeom>
          <a:noFill/>
          <a:ln>
            <a:solidFill>
              <a:schemeClr val="bg2"/>
            </a:solidFill>
          </a:ln>
        </p:spPr>
        <p:txBody>
          <a:bodyPr wrap="none" rtlCol="0" anchor="ctr" anchorCtr="1">
            <a:spAutoFit/>
          </a:bodyPr>
          <a:lstStyle/>
          <a:p>
            <a:r>
              <a:rPr lang="tr-TR" dirty="0" smtClean="0">
                <a:solidFill>
                  <a:schemeClr val="accent5">
                    <a:lumMod val="75000"/>
                  </a:schemeClr>
                </a:solidFill>
              </a:rPr>
              <a:t>Ethereum </a:t>
            </a:r>
            <a:r>
              <a:rPr lang="tr-TR" dirty="0">
                <a:solidFill>
                  <a:schemeClr val="accent5">
                    <a:lumMod val="75000"/>
                  </a:schemeClr>
                </a:solidFill>
              </a:rPr>
              <a:t>ve Akıllı Kontrat Yapıları</a:t>
            </a:r>
          </a:p>
        </p:txBody>
      </p:sp>
    </p:spTree>
    <p:extLst>
      <p:ext uri="{BB962C8B-B14F-4D97-AF65-F5344CB8AC3E}">
        <p14:creationId xmlns:p14="http://schemas.microsoft.com/office/powerpoint/2010/main" val="1492686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7118" y="244114"/>
            <a:ext cx="8461664" cy="932151"/>
          </a:xfrm>
        </p:spPr>
        <p:txBody>
          <a:bodyPr/>
          <a:lstStyle/>
          <a:p>
            <a:pPr algn="ctr"/>
            <a:r>
              <a:rPr lang="tr-TR" dirty="0"/>
              <a:t>Ethereum Virtual Machine </a:t>
            </a:r>
            <a:r>
              <a:rPr lang="tr-TR" dirty="0" smtClean="0"/>
              <a:t>- EVM</a:t>
            </a:r>
            <a:endParaRPr lang="tr-TR" dirty="0"/>
          </a:p>
        </p:txBody>
      </p:sp>
      <p:sp>
        <p:nvSpPr>
          <p:cNvPr id="3" name="Content Placeholder 2"/>
          <p:cNvSpPr>
            <a:spLocks noGrp="1"/>
          </p:cNvSpPr>
          <p:nvPr>
            <p:ph idx="1"/>
          </p:nvPr>
        </p:nvSpPr>
        <p:spPr>
          <a:xfrm>
            <a:off x="1634836" y="1326862"/>
            <a:ext cx="9791700" cy="4351338"/>
          </a:xfrm>
        </p:spPr>
        <p:txBody>
          <a:bodyPr>
            <a:normAutofit fontScale="92500" lnSpcReduction="10000"/>
          </a:bodyPr>
          <a:lstStyle/>
          <a:p>
            <a:r>
              <a:rPr lang="tr-TR" dirty="0"/>
              <a:t>EVM, </a:t>
            </a:r>
            <a:r>
              <a:rPr lang="tr-TR" dirty="0" smtClean="0"/>
              <a:t>blockchain </a:t>
            </a:r>
            <a:r>
              <a:rPr lang="tr-TR" dirty="0"/>
              <a:t>üzerine gönderilen programların çalıştırılmasını üstlenen altyapıdır.</a:t>
            </a:r>
          </a:p>
          <a:p>
            <a:r>
              <a:rPr lang="tr-TR" dirty="0" smtClean="0"/>
              <a:t>EVM üzerinde çalışacak programlar Smart </a:t>
            </a:r>
            <a:r>
              <a:rPr lang="tr-TR" dirty="0"/>
              <a:t>Contract (Akıllı Sözleşme) olarak adlandırılır. </a:t>
            </a:r>
            <a:r>
              <a:rPr lang="tr-TR" dirty="0" smtClean="0"/>
              <a:t>Smart Contract geliştirme aşamasında genel olarak </a:t>
            </a:r>
            <a:r>
              <a:rPr lang="tr-TR" dirty="0" smtClean="0">
                <a:solidFill>
                  <a:srgbClr val="FF0000"/>
                </a:solidFill>
              </a:rPr>
              <a:t>Solidity</a:t>
            </a:r>
            <a:r>
              <a:rPr lang="tr-TR" dirty="0" smtClean="0"/>
              <a:t> dili kullanılır.</a:t>
            </a:r>
          </a:p>
          <a:p>
            <a:r>
              <a:rPr lang="tr-TR" dirty="0" smtClean="0"/>
              <a:t>Yazılan Smart Contract kodu derlenir ve oluşan «</a:t>
            </a:r>
            <a:r>
              <a:rPr lang="tr-TR" dirty="0" smtClean="0">
                <a:solidFill>
                  <a:srgbClr val="FF0000"/>
                </a:solidFill>
              </a:rPr>
              <a:t>bytecode</a:t>
            </a:r>
            <a:r>
              <a:rPr lang="tr-TR" dirty="0" smtClean="0"/>
              <a:t>» EVM tarafından çalıştırılır.</a:t>
            </a:r>
          </a:p>
          <a:p>
            <a:r>
              <a:rPr lang="tr-TR" dirty="0" smtClean="0"/>
              <a:t>Her Smart Contract çalıştırma işlemi blockchain’e kaydedilir ve genel kapsamda bir </a:t>
            </a:r>
            <a:r>
              <a:rPr lang="tr-TR" dirty="0" smtClean="0">
                <a:solidFill>
                  <a:srgbClr val="FF0000"/>
                </a:solidFill>
              </a:rPr>
              <a:t>state machine </a:t>
            </a:r>
            <a:r>
              <a:rPr lang="tr-TR" dirty="0" smtClean="0"/>
              <a:t>mimarisi sağlanmış olur.</a:t>
            </a:r>
          </a:p>
          <a:p>
            <a:r>
              <a:rPr lang="tr-TR" dirty="0" smtClean="0"/>
              <a:t>EVM, programlanabilir yapılar kurulmasına olanak veren </a:t>
            </a:r>
            <a:r>
              <a:rPr lang="tr-TR" dirty="0" smtClean="0">
                <a:solidFill>
                  <a:srgbClr val="FF0000"/>
                </a:solidFill>
              </a:rPr>
              <a:t>turing complete</a:t>
            </a:r>
            <a:r>
              <a:rPr lang="tr-TR" dirty="0" smtClean="0"/>
              <a:t> bir yapıdadır.</a:t>
            </a:r>
          </a:p>
        </p:txBody>
      </p:sp>
      <p:sp>
        <p:nvSpPr>
          <p:cNvPr id="5" name="TextBox 4"/>
          <p:cNvSpPr txBox="1"/>
          <p:nvPr/>
        </p:nvSpPr>
        <p:spPr>
          <a:xfrm>
            <a:off x="8749381" y="6384760"/>
            <a:ext cx="3359253" cy="369332"/>
          </a:xfrm>
          <a:prstGeom prst="rect">
            <a:avLst/>
          </a:prstGeom>
          <a:noFill/>
          <a:ln>
            <a:solidFill>
              <a:schemeClr val="bg2"/>
            </a:solidFill>
          </a:ln>
        </p:spPr>
        <p:txBody>
          <a:bodyPr wrap="none" rtlCol="0" anchor="ctr" anchorCtr="1">
            <a:spAutoFit/>
          </a:bodyPr>
          <a:lstStyle/>
          <a:p>
            <a:r>
              <a:rPr lang="tr-TR" dirty="0" smtClean="0">
                <a:solidFill>
                  <a:schemeClr val="accent5">
                    <a:lumMod val="75000"/>
                  </a:schemeClr>
                </a:solidFill>
              </a:rPr>
              <a:t>Ethereum </a:t>
            </a:r>
            <a:r>
              <a:rPr lang="tr-TR" dirty="0">
                <a:solidFill>
                  <a:schemeClr val="accent5">
                    <a:lumMod val="75000"/>
                  </a:schemeClr>
                </a:solidFill>
              </a:rPr>
              <a:t>ve Akıllı Kontrat Yapıları</a:t>
            </a:r>
          </a:p>
        </p:txBody>
      </p:sp>
    </p:spTree>
    <p:extLst>
      <p:ext uri="{BB962C8B-B14F-4D97-AF65-F5344CB8AC3E}">
        <p14:creationId xmlns:p14="http://schemas.microsoft.com/office/powerpoint/2010/main" val="148150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624" y="217562"/>
            <a:ext cx="6268404" cy="5986678"/>
          </a:xfrm>
        </p:spPr>
      </p:pic>
      <p:sp>
        <p:nvSpPr>
          <p:cNvPr id="5" name="TextBox 4"/>
          <p:cNvSpPr txBox="1"/>
          <p:nvPr/>
        </p:nvSpPr>
        <p:spPr>
          <a:xfrm>
            <a:off x="8749381" y="6384760"/>
            <a:ext cx="3359253" cy="369332"/>
          </a:xfrm>
          <a:prstGeom prst="rect">
            <a:avLst/>
          </a:prstGeom>
          <a:noFill/>
          <a:ln>
            <a:solidFill>
              <a:schemeClr val="bg2"/>
            </a:solidFill>
          </a:ln>
        </p:spPr>
        <p:txBody>
          <a:bodyPr wrap="none" rtlCol="0" anchor="ctr" anchorCtr="1">
            <a:spAutoFit/>
          </a:bodyPr>
          <a:lstStyle/>
          <a:p>
            <a:r>
              <a:rPr lang="tr-TR" dirty="0" smtClean="0">
                <a:solidFill>
                  <a:schemeClr val="accent5">
                    <a:lumMod val="75000"/>
                  </a:schemeClr>
                </a:solidFill>
              </a:rPr>
              <a:t>Ethereum </a:t>
            </a:r>
            <a:r>
              <a:rPr lang="tr-TR" dirty="0">
                <a:solidFill>
                  <a:schemeClr val="accent5">
                    <a:lumMod val="75000"/>
                  </a:schemeClr>
                </a:solidFill>
              </a:rPr>
              <a:t>ve Akıllı Kontrat Yapıları</a:t>
            </a:r>
          </a:p>
        </p:txBody>
      </p:sp>
    </p:spTree>
    <p:extLst>
      <p:ext uri="{BB962C8B-B14F-4D97-AF65-F5344CB8AC3E}">
        <p14:creationId xmlns:p14="http://schemas.microsoft.com/office/powerpoint/2010/main" val="3094341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1189" y="937361"/>
            <a:ext cx="10098267" cy="4694512"/>
          </a:xfrm>
        </p:spPr>
      </p:pic>
      <p:sp>
        <p:nvSpPr>
          <p:cNvPr id="6" name="TextBox 5"/>
          <p:cNvSpPr txBox="1"/>
          <p:nvPr/>
        </p:nvSpPr>
        <p:spPr>
          <a:xfrm>
            <a:off x="10370127" y="6456458"/>
            <a:ext cx="1738681" cy="369332"/>
          </a:xfrm>
          <a:prstGeom prst="rect">
            <a:avLst/>
          </a:prstGeom>
          <a:noFill/>
          <a:ln>
            <a:solidFill>
              <a:schemeClr val="bg2"/>
            </a:solidFill>
          </a:ln>
        </p:spPr>
        <p:txBody>
          <a:bodyPr wrap="none" rtlCol="0" anchor="ctr" anchorCtr="1">
            <a:spAutoFit/>
          </a:bodyPr>
          <a:lstStyle/>
          <a:p>
            <a:r>
              <a:rPr lang="tr-TR" dirty="0">
                <a:solidFill>
                  <a:schemeClr val="accent5">
                    <a:lumMod val="75000"/>
                  </a:schemeClr>
                </a:solidFill>
              </a:rPr>
              <a:t>Temel </a:t>
            </a:r>
            <a:r>
              <a:rPr lang="tr-TR" dirty="0" smtClean="0">
                <a:solidFill>
                  <a:schemeClr val="accent5">
                    <a:lumMod val="75000"/>
                  </a:schemeClr>
                </a:solidFill>
              </a:rPr>
              <a:t>Kavramlar</a:t>
            </a:r>
            <a:endParaRPr lang="tr-TR" dirty="0">
              <a:solidFill>
                <a:schemeClr val="accent5">
                  <a:lumMod val="75000"/>
                </a:schemeClr>
              </a:solidFill>
            </a:endParaRPr>
          </a:p>
        </p:txBody>
      </p:sp>
    </p:spTree>
    <p:extLst>
      <p:ext uri="{BB962C8B-B14F-4D97-AF65-F5344CB8AC3E}">
        <p14:creationId xmlns:p14="http://schemas.microsoft.com/office/powerpoint/2010/main" val="322060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0181" y="1541416"/>
            <a:ext cx="10920636" cy="3038141"/>
          </a:xfrm>
        </p:spPr>
      </p:pic>
      <p:sp>
        <p:nvSpPr>
          <p:cNvPr id="5" name="TextBox 4"/>
          <p:cNvSpPr txBox="1"/>
          <p:nvPr/>
        </p:nvSpPr>
        <p:spPr>
          <a:xfrm>
            <a:off x="8749381" y="6384760"/>
            <a:ext cx="3359253" cy="369332"/>
          </a:xfrm>
          <a:prstGeom prst="rect">
            <a:avLst/>
          </a:prstGeom>
          <a:noFill/>
          <a:ln>
            <a:solidFill>
              <a:schemeClr val="bg2"/>
            </a:solidFill>
          </a:ln>
        </p:spPr>
        <p:txBody>
          <a:bodyPr wrap="none" rtlCol="0" anchor="ctr" anchorCtr="1">
            <a:spAutoFit/>
          </a:bodyPr>
          <a:lstStyle/>
          <a:p>
            <a:r>
              <a:rPr lang="tr-TR" dirty="0" smtClean="0">
                <a:solidFill>
                  <a:schemeClr val="accent5">
                    <a:lumMod val="75000"/>
                  </a:schemeClr>
                </a:solidFill>
              </a:rPr>
              <a:t>Ethereum </a:t>
            </a:r>
            <a:r>
              <a:rPr lang="tr-TR" dirty="0">
                <a:solidFill>
                  <a:schemeClr val="accent5">
                    <a:lumMod val="75000"/>
                  </a:schemeClr>
                </a:solidFill>
              </a:rPr>
              <a:t>ve Akıllı Kontrat Yapıları</a:t>
            </a:r>
          </a:p>
        </p:txBody>
      </p:sp>
    </p:spTree>
    <p:extLst>
      <p:ext uri="{BB962C8B-B14F-4D97-AF65-F5344CB8AC3E}">
        <p14:creationId xmlns:p14="http://schemas.microsoft.com/office/powerpoint/2010/main" val="91047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228" y="848880"/>
            <a:ext cx="9791700" cy="4351338"/>
          </a:xfrm>
        </p:spPr>
        <p:txBody>
          <a:bodyPr>
            <a:normAutofit fontScale="92500" lnSpcReduction="10000"/>
          </a:bodyPr>
          <a:lstStyle/>
          <a:p>
            <a:r>
              <a:rPr lang="tr-TR" dirty="0"/>
              <a:t>Smart contract geliştirme süreci Solidity programlama dili ile </a:t>
            </a:r>
            <a:r>
              <a:rPr lang="tr-TR" dirty="0" smtClean="0"/>
              <a:t>yapılmaktadır. </a:t>
            </a:r>
            <a:r>
              <a:rPr lang="tr-TR" dirty="0"/>
              <a:t>Solidty, C++ ve Java dillerinin yazım yapısına benzeyen bir programlama dilidir. </a:t>
            </a:r>
          </a:p>
          <a:p>
            <a:r>
              <a:rPr lang="tr-TR" dirty="0"/>
              <a:t>Smart contract’ların ve diğer transaction işlemlerinin gerçekleştirilebilmesi için bir ücretlendirme sistemi mevcuttur. Bunun için gas adı verilen birim kullanılır</a:t>
            </a:r>
            <a:r>
              <a:rPr lang="tr-TR" dirty="0" smtClean="0"/>
              <a:t>. Transaction </a:t>
            </a:r>
            <a:r>
              <a:rPr lang="tr-TR" dirty="0"/>
              <a:t>işlemi veya Smart contact kodunun çalışabilmesi için gerekli gas miktarı ve kullanabileceği maksimum gas miktarı belirlenir. </a:t>
            </a:r>
            <a:r>
              <a:rPr lang="tr-TR" dirty="0" smtClean="0"/>
              <a:t> </a:t>
            </a:r>
          </a:p>
          <a:p>
            <a:r>
              <a:rPr lang="tr-TR" dirty="0" smtClean="0"/>
              <a:t>Smart </a:t>
            </a:r>
            <a:r>
              <a:rPr lang="tr-TR" dirty="0"/>
              <a:t>contract çalıştırmak için gereken gas harcamaları, hesabınızda bulunan ether ile satın alınır. Programı çalıştırmak için gaz gereksinimlerini karşılayacak yeterli ether yoksa, işlem iptal olur ve tüm ara durum değişiklikleri işlem öncesi anlık durumuna geri döner</a:t>
            </a:r>
            <a:r>
              <a:rPr lang="tr-TR" dirty="0" smtClean="0"/>
              <a:t>.</a:t>
            </a:r>
            <a:endParaRPr lang="tr-TR" dirty="0"/>
          </a:p>
        </p:txBody>
      </p:sp>
      <p:sp>
        <p:nvSpPr>
          <p:cNvPr id="5" name="TextBox 4"/>
          <p:cNvSpPr txBox="1"/>
          <p:nvPr/>
        </p:nvSpPr>
        <p:spPr>
          <a:xfrm>
            <a:off x="8749381" y="6384760"/>
            <a:ext cx="3359253" cy="369332"/>
          </a:xfrm>
          <a:prstGeom prst="rect">
            <a:avLst/>
          </a:prstGeom>
          <a:noFill/>
          <a:ln>
            <a:solidFill>
              <a:schemeClr val="bg2"/>
            </a:solidFill>
          </a:ln>
        </p:spPr>
        <p:txBody>
          <a:bodyPr wrap="none" rtlCol="0" anchor="ctr" anchorCtr="1">
            <a:spAutoFit/>
          </a:bodyPr>
          <a:lstStyle/>
          <a:p>
            <a:r>
              <a:rPr lang="tr-TR" dirty="0" smtClean="0">
                <a:solidFill>
                  <a:schemeClr val="accent5">
                    <a:lumMod val="75000"/>
                  </a:schemeClr>
                </a:solidFill>
              </a:rPr>
              <a:t>Ethereum </a:t>
            </a:r>
            <a:r>
              <a:rPr lang="tr-TR" dirty="0">
                <a:solidFill>
                  <a:schemeClr val="accent5">
                    <a:lumMod val="75000"/>
                  </a:schemeClr>
                </a:solidFill>
              </a:rPr>
              <a:t>ve Akıllı Kontrat Yapıları</a:t>
            </a:r>
          </a:p>
        </p:txBody>
      </p:sp>
    </p:spTree>
    <p:extLst>
      <p:ext uri="{BB962C8B-B14F-4D97-AF65-F5344CB8AC3E}">
        <p14:creationId xmlns:p14="http://schemas.microsoft.com/office/powerpoint/2010/main" val="409080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2188" y="599497"/>
            <a:ext cx="8351057" cy="5219411"/>
          </a:xfrm>
        </p:spPr>
      </p:pic>
      <p:sp>
        <p:nvSpPr>
          <p:cNvPr id="4" name="TextBox 3"/>
          <p:cNvSpPr txBox="1"/>
          <p:nvPr/>
        </p:nvSpPr>
        <p:spPr>
          <a:xfrm>
            <a:off x="8749381" y="6384760"/>
            <a:ext cx="3359253" cy="369332"/>
          </a:xfrm>
          <a:prstGeom prst="rect">
            <a:avLst/>
          </a:prstGeom>
          <a:noFill/>
          <a:ln>
            <a:solidFill>
              <a:schemeClr val="bg2"/>
            </a:solidFill>
          </a:ln>
        </p:spPr>
        <p:txBody>
          <a:bodyPr wrap="none" rtlCol="0" anchor="ctr" anchorCtr="1">
            <a:spAutoFit/>
          </a:bodyPr>
          <a:lstStyle/>
          <a:p>
            <a:r>
              <a:rPr lang="tr-TR" dirty="0" smtClean="0">
                <a:solidFill>
                  <a:schemeClr val="accent5">
                    <a:lumMod val="75000"/>
                  </a:schemeClr>
                </a:solidFill>
              </a:rPr>
              <a:t>Ethereum </a:t>
            </a:r>
            <a:r>
              <a:rPr lang="tr-TR" dirty="0">
                <a:solidFill>
                  <a:schemeClr val="accent5">
                    <a:lumMod val="75000"/>
                  </a:schemeClr>
                </a:solidFill>
              </a:rPr>
              <a:t>ve Akıllı Kontrat Yapıları</a:t>
            </a:r>
          </a:p>
        </p:txBody>
      </p:sp>
    </p:spTree>
    <p:extLst>
      <p:ext uri="{BB962C8B-B14F-4D97-AF65-F5344CB8AC3E}">
        <p14:creationId xmlns:p14="http://schemas.microsoft.com/office/powerpoint/2010/main" val="361883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0073" y="810491"/>
            <a:ext cx="8693727" cy="880197"/>
          </a:xfrm>
        </p:spPr>
        <p:txBody>
          <a:bodyPr>
            <a:normAutofit fontScale="90000"/>
          </a:bodyPr>
          <a:lstStyle/>
          <a:p>
            <a:pPr algn="ctr"/>
            <a:r>
              <a:rPr lang="tr-TR" dirty="0"/>
              <a:t>İş Dünyasına Yönelik Blockchain </a:t>
            </a:r>
            <a:r>
              <a:rPr lang="tr-TR" dirty="0" smtClean="0"/>
              <a:t>Çözümleri</a:t>
            </a:r>
            <a:endParaRPr lang="tr-TR" dirty="0"/>
          </a:p>
        </p:txBody>
      </p:sp>
      <p:sp>
        <p:nvSpPr>
          <p:cNvPr id="3" name="Content Placeholder 2"/>
          <p:cNvSpPr>
            <a:spLocks noGrp="1"/>
          </p:cNvSpPr>
          <p:nvPr>
            <p:ph idx="1"/>
          </p:nvPr>
        </p:nvSpPr>
        <p:spPr/>
        <p:txBody>
          <a:bodyPr/>
          <a:lstStyle/>
          <a:p>
            <a:r>
              <a:rPr lang="tr-TR" dirty="0" smtClean="0"/>
              <a:t>Hyperledger Fabric</a:t>
            </a:r>
          </a:p>
          <a:p>
            <a:pPr marL="0" indent="0">
              <a:buNone/>
            </a:pPr>
            <a:endParaRPr lang="tr-TR" dirty="0" smtClean="0"/>
          </a:p>
          <a:p>
            <a:pPr marL="0" indent="0">
              <a:buNone/>
            </a:pPr>
            <a:endParaRPr lang="tr-TR" dirty="0" smtClean="0"/>
          </a:p>
          <a:p>
            <a:r>
              <a:rPr lang="tr-TR" dirty="0" smtClean="0"/>
              <a:t>JP Morgan Chase Quorum</a:t>
            </a:r>
          </a:p>
          <a:p>
            <a:pPr marL="0" indent="0">
              <a:buNone/>
            </a:pPr>
            <a:endParaRPr lang="tr-TR" dirty="0" smtClean="0"/>
          </a:p>
          <a:p>
            <a:pPr marL="0" indent="0">
              <a:buNone/>
            </a:pPr>
            <a:endParaRPr lang="tr-TR" dirty="0" smtClean="0"/>
          </a:p>
          <a:p>
            <a:r>
              <a:rPr lang="tr-TR" dirty="0" smtClean="0"/>
              <a:t>R3 Consortium Corda</a:t>
            </a:r>
            <a:endParaRPr lang="tr-T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8176" y="2149514"/>
            <a:ext cx="4620493" cy="99340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1447" y="2528289"/>
            <a:ext cx="3951599" cy="235857"/>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8176" y="3690019"/>
            <a:ext cx="1473016" cy="147301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8176" y="5163035"/>
            <a:ext cx="3121158" cy="1386843"/>
          </a:xfrm>
          <a:prstGeom prst="rect">
            <a:avLst/>
          </a:prstGeom>
        </p:spPr>
      </p:pic>
    </p:spTree>
    <p:extLst>
      <p:ext uri="{BB962C8B-B14F-4D97-AF65-F5344CB8AC3E}">
        <p14:creationId xmlns:p14="http://schemas.microsoft.com/office/powerpoint/2010/main" val="376080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799" y="375517"/>
            <a:ext cx="6972301" cy="694747"/>
          </a:xfrm>
        </p:spPr>
        <p:txBody>
          <a:bodyPr>
            <a:normAutofit fontScale="90000"/>
          </a:bodyPr>
          <a:lstStyle/>
          <a:p>
            <a:pPr algn="ctr"/>
            <a:r>
              <a:rPr lang="tr-TR" dirty="0" smtClean="0"/>
              <a:t>Gelinen </a:t>
            </a:r>
            <a:r>
              <a:rPr lang="tr-TR" dirty="0"/>
              <a:t>Nokta ve </a:t>
            </a:r>
            <a:r>
              <a:rPr lang="tr-TR" dirty="0" smtClean="0"/>
              <a:t>Gelişmeler</a:t>
            </a:r>
            <a:endParaRPr lang="tr-TR" dirty="0"/>
          </a:p>
        </p:txBody>
      </p:sp>
      <p:sp>
        <p:nvSpPr>
          <p:cNvPr id="3" name="Content Placeholder 2"/>
          <p:cNvSpPr>
            <a:spLocks noGrp="1"/>
          </p:cNvSpPr>
          <p:nvPr>
            <p:ph idx="1"/>
          </p:nvPr>
        </p:nvSpPr>
        <p:spPr/>
        <p:txBody>
          <a:bodyPr/>
          <a:lstStyle/>
          <a:p>
            <a:r>
              <a:rPr lang="tr-TR" dirty="0" smtClean="0"/>
              <a:t>Zero Knowledge Proof teknolojisi</a:t>
            </a:r>
          </a:p>
          <a:p>
            <a:r>
              <a:rPr lang="tr-TR" dirty="0" smtClean="0"/>
              <a:t>Hashgraph teknolojisi ve Hedera</a:t>
            </a:r>
          </a:p>
          <a:p>
            <a:r>
              <a:rPr lang="tr-TR" dirty="0" smtClean="0"/>
              <a:t>Microsoft, IBM, Oracle gibi teknoloji devlerinin blockchain dünyasındaki konumu</a:t>
            </a:r>
          </a:p>
          <a:p>
            <a:pPr marL="0" indent="0">
              <a:buNone/>
            </a:pPr>
            <a:endParaRPr lang="tr-TR" dirty="0"/>
          </a:p>
        </p:txBody>
      </p:sp>
    </p:spTree>
    <p:extLst>
      <p:ext uri="{BB962C8B-B14F-4D97-AF65-F5344CB8AC3E}">
        <p14:creationId xmlns:p14="http://schemas.microsoft.com/office/powerpoint/2010/main" val="369457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6055" y="218210"/>
            <a:ext cx="8524009" cy="797069"/>
          </a:xfrm>
        </p:spPr>
        <p:txBody>
          <a:bodyPr>
            <a:normAutofit fontScale="90000"/>
          </a:bodyPr>
          <a:lstStyle/>
          <a:p>
            <a:r>
              <a:rPr lang="tr-TR" dirty="0" smtClean="0"/>
              <a:t>KriptoParaların Market Büyüklükleri</a:t>
            </a:r>
            <a:endParaRPr lang="tr-T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4599" y="1015280"/>
            <a:ext cx="8341985" cy="5689842"/>
          </a:xfrm>
        </p:spPr>
      </p:pic>
    </p:spTree>
    <p:extLst>
      <p:ext uri="{BB962C8B-B14F-4D97-AF65-F5344CB8AC3E}">
        <p14:creationId xmlns:p14="http://schemas.microsoft.com/office/powerpoint/2010/main" val="1917471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284707"/>
            <a:ext cx="12192000" cy="6189069"/>
          </a:xfrm>
        </p:spPr>
      </p:pic>
    </p:spTree>
    <p:extLst>
      <p:ext uri="{BB962C8B-B14F-4D97-AF65-F5344CB8AC3E}">
        <p14:creationId xmlns:p14="http://schemas.microsoft.com/office/powerpoint/2010/main" val="404663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30427" y="5125345"/>
            <a:ext cx="3678622" cy="707886"/>
          </a:xfrm>
          <a:prstGeom prst="rect">
            <a:avLst/>
          </a:prstGeom>
          <a:noFill/>
          <a:ln>
            <a:solidFill>
              <a:schemeClr val="bg2"/>
            </a:solidFill>
          </a:ln>
        </p:spPr>
        <p:txBody>
          <a:bodyPr wrap="square" rtlCol="0" anchor="ctr" anchorCtr="1">
            <a:spAutoFit/>
          </a:bodyPr>
          <a:lstStyle/>
          <a:p>
            <a:pPr algn="ctr"/>
            <a:r>
              <a:rPr lang="tr-TR" sz="4000" dirty="0" smtClean="0"/>
              <a:t>Teşekkürler...</a:t>
            </a:r>
            <a:endParaRPr lang="tr-TR" sz="4000" dirty="0"/>
          </a:p>
        </p:txBody>
      </p:sp>
      <p:sp>
        <p:nvSpPr>
          <p:cNvPr id="2" name="TextBox 1"/>
          <p:cNvSpPr txBox="1"/>
          <p:nvPr/>
        </p:nvSpPr>
        <p:spPr>
          <a:xfrm>
            <a:off x="0" y="6423556"/>
            <a:ext cx="1215737" cy="307777"/>
          </a:xfrm>
          <a:prstGeom prst="rect">
            <a:avLst/>
          </a:prstGeom>
          <a:noFill/>
          <a:ln>
            <a:solidFill>
              <a:schemeClr val="bg2"/>
            </a:solidFill>
          </a:ln>
        </p:spPr>
        <p:txBody>
          <a:bodyPr wrap="square" rtlCol="0" anchor="ctr" anchorCtr="1">
            <a:spAutoFit/>
          </a:bodyPr>
          <a:lstStyle/>
          <a:p>
            <a:r>
              <a:rPr lang="tr-TR" sz="1400" dirty="0" smtClean="0"/>
              <a:t>Engin ÜNAL</a:t>
            </a:r>
            <a:endParaRPr lang="tr-TR" sz="1400" dirty="0"/>
          </a:p>
        </p:txBody>
      </p:sp>
    </p:spTree>
    <p:extLst>
      <p:ext uri="{BB962C8B-B14F-4D97-AF65-F5344CB8AC3E}">
        <p14:creationId xmlns:p14="http://schemas.microsoft.com/office/powerpoint/2010/main" val="3907118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3099" y="318826"/>
            <a:ext cx="9029700" cy="1325563"/>
          </a:xfrm>
        </p:spPr>
        <p:txBody>
          <a:bodyPr/>
          <a:lstStyle/>
          <a:p>
            <a:pPr algn="ctr"/>
            <a:r>
              <a:rPr lang="tr-TR" dirty="0" smtClean="0"/>
              <a:t>Kriptografik </a:t>
            </a:r>
            <a:r>
              <a:rPr lang="tr-TR" dirty="0"/>
              <a:t>Hash</a:t>
            </a:r>
          </a:p>
        </p:txBody>
      </p:sp>
      <p:sp>
        <p:nvSpPr>
          <p:cNvPr id="3" name="Content Placeholder 2"/>
          <p:cNvSpPr>
            <a:spLocks noGrp="1"/>
          </p:cNvSpPr>
          <p:nvPr>
            <p:ph idx="1"/>
          </p:nvPr>
        </p:nvSpPr>
        <p:spPr/>
        <p:txBody>
          <a:bodyPr>
            <a:normAutofit/>
          </a:bodyPr>
          <a:lstStyle/>
          <a:p>
            <a:r>
              <a:rPr lang="tr-TR" dirty="0"/>
              <a:t>Değişken uzunlukta bir mesajı sabit uzunlukta bir özet değerine dönüştüren fonksiyonlardır. </a:t>
            </a:r>
            <a:endParaRPr lang="tr-TR" dirty="0" smtClean="0"/>
          </a:p>
          <a:p>
            <a:r>
              <a:rPr lang="tr-TR" dirty="0" smtClean="0"/>
              <a:t>Aynı </a:t>
            </a:r>
            <a:r>
              <a:rPr lang="tr-TR" dirty="0"/>
              <a:t>mesaj her zaman aynı hash değerini döner. </a:t>
            </a:r>
            <a:endParaRPr lang="tr-TR" dirty="0" smtClean="0"/>
          </a:p>
          <a:p>
            <a:r>
              <a:rPr lang="tr-TR" dirty="0" smtClean="0"/>
              <a:t>Tek </a:t>
            </a:r>
            <a:r>
              <a:rPr lang="tr-TR" dirty="0"/>
              <a:t>yönlüdür, yani hash değerinden mesajı elde mümkün değildir(tüm olasılıkları denemek gerekir). </a:t>
            </a:r>
            <a:endParaRPr lang="tr-TR" dirty="0" smtClean="0"/>
          </a:p>
          <a:p>
            <a:r>
              <a:rPr lang="tr-TR" dirty="0" smtClean="0"/>
              <a:t>Mesaj </a:t>
            </a:r>
            <a:r>
              <a:rPr lang="tr-TR" dirty="0"/>
              <a:t>içeriğinde bir bitlik veri değişimi tüm hash değerini tamamen değiştirir</a:t>
            </a:r>
            <a:r>
              <a:rPr lang="tr-TR" dirty="0" smtClean="0"/>
              <a:t>.</a:t>
            </a:r>
            <a:endParaRPr lang="tr-TR" dirty="0"/>
          </a:p>
          <a:p>
            <a:r>
              <a:rPr lang="tr-TR" dirty="0"/>
              <a:t>Bitcoin SHA-256 olarak bilinen 256-bitlik Kriptografik Hash kullanmaktadır, Ethereum Keccak-256 kullanır.</a:t>
            </a:r>
          </a:p>
        </p:txBody>
      </p:sp>
      <p:sp>
        <p:nvSpPr>
          <p:cNvPr id="6" name="TextBox 5"/>
          <p:cNvSpPr txBox="1"/>
          <p:nvPr/>
        </p:nvSpPr>
        <p:spPr>
          <a:xfrm>
            <a:off x="10370127" y="6456458"/>
            <a:ext cx="1738681" cy="369332"/>
          </a:xfrm>
          <a:prstGeom prst="rect">
            <a:avLst/>
          </a:prstGeom>
          <a:noFill/>
          <a:ln>
            <a:solidFill>
              <a:schemeClr val="bg2"/>
            </a:solidFill>
          </a:ln>
        </p:spPr>
        <p:txBody>
          <a:bodyPr wrap="none" rtlCol="0" anchor="ctr" anchorCtr="1">
            <a:spAutoFit/>
          </a:bodyPr>
          <a:lstStyle/>
          <a:p>
            <a:r>
              <a:rPr lang="tr-TR" dirty="0">
                <a:solidFill>
                  <a:schemeClr val="accent5">
                    <a:lumMod val="75000"/>
                  </a:schemeClr>
                </a:solidFill>
              </a:rPr>
              <a:t>Temel </a:t>
            </a:r>
            <a:r>
              <a:rPr lang="tr-TR" dirty="0" smtClean="0">
                <a:solidFill>
                  <a:schemeClr val="accent5">
                    <a:lumMod val="75000"/>
                  </a:schemeClr>
                </a:solidFill>
              </a:rPr>
              <a:t>Kavramlar</a:t>
            </a:r>
            <a:endParaRPr lang="tr-TR" dirty="0">
              <a:solidFill>
                <a:schemeClr val="accent5">
                  <a:lumMod val="75000"/>
                </a:schemeClr>
              </a:solidFill>
            </a:endParaRPr>
          </a:p>
        </p:txBody>
      </p:sp>
    </p:spTree>
    <p:extLst>
      <p:ext uri="{BB962C8B-B14F-4D97-AF65-F5344CB8AC3E}">
        <p14:creationId xmlns:p14="http://schemas.microsoft.com/office/powerpoint/2010/main" val="2561406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48718243"/>
              </p:ext>
            </p:extLst>
          </p:nvPr>
        </p:nvGraphicFramePr>
        <p:xfrm>
          <a:off x="1562100" y="1825625"/>
          <a:ext cx="9791700" cy="2291080"/>
        </p:xfrm>
        <a:graphic>
          <a:graphicData uri="http://schemas.openxmlformats.org/drawingml/2006/table">
            <a:tbl>
              <a:tblPr firstRow="1" bandRow="1">
                <a:tableStyleId>{5C22544A-7EE6-4342-B048-85BDC9FD1C3A}</a:tableStyleId>
              </a:tblPr>
              <a:tblGrid>
                <a:gridCol w="4895850">
                  <a:extLst>
                    <a:ext uri="{9D8B030D-6E8A-4147-A177-3AD203B41FA5}">
                      <a16:colId xmlns:a16="http://schemas.microsoft.com/office/drawing/2014/main" val="353783299"/>
                    </a:ext>
                  </a:extLst>
                </a:gridCol>
                <a:gridCol w="4895850">
                  <a:extLst>
                    <a:ext uri="{9D8B030D-6E8A-4147-A177-3AD203B41FA5}">
                      <a16:colId xmlns:a16="http://schemas.microsoft.com/office/drawing/2014/main" val="1619917112"/>
                    </a:ext>
                  </a:extLst>
                </a:gridCol>
              </a:tblGrid>
              <a:tr h="370840">
                <a:tc>
                  <a:txBody>
                    <a:bodyPr/>
                    <a:lstStyle/>
                    <a:p>
                      <a:pPr algn="l"/>
                      <a:r>
                        <a:rPr lang="tr-TR" dirty="0" smtClean="0"/>
                        <a:t>Mesaj</a:t>
                      </a:r>
                      <a:endParaRPr lang="tr-TR" dirty="0"/>
                    </a:p>
                  </a:txBody>
                  <a:tcPr/>
                </a:tc>
                <a:tc>
                  <a:txBody>
                    <a:bodyPr/>
                    <a:lstStyle/>
                    <a:p>
                      <a:pPr algn="l"/>
                      <a:r>
                        <a:rPr lang="tr-TR" dirty="0" smtClean="0"/>
                        <a:t>SHA-256</a:t>
                      </a:r>
                      <a:r>
                        <a:rPr lang="tr-TR" baseline="0" dirty="0" smtClean="0"/>
                        <a:t> Hash</a:t>
                      </a:r>
                      <a:endParaRPr lang="tr-TR" dirty="0"/>
                    </a:p>
                  </a:txBody>
                  <a:tcPr/>
                </a:tc>
                <a:extLst>
                  <a:ext uri="{0D108BD9-81ED-4DB2-BD59-A6C34878D82A}">
                    <a16:rowId xmlns:a16="http://schemas.microsoft.com/office/drawing/2014/main" val="3359356863"/>
                  </a:ext>
                </a:extLst>
              </a:tr>
              <a:tr h="370840">
                <a:tc>
                  <a:txBody>
                    <a:bodyPr/>
                    <a:lstStyle/>
                    <a:p>
                      <a:pPr algn="l"/>
                      <a:r>
                        <a:rPr lang="tr-TR" dirty="0" smtClean="0"/>
                        <a:t>Link</a:t>
                      </a:r>
                      <a:endParaRPr lang="tr-TR" dirty="0"/>
                    </a:p>
                  </a:txBody>
                  <a:tcPr/>
                </a:tc>
                <a:tc>
                  <a:txBody>
                    <a:bodyPr/>
                    <a:lstStyle/>
                    <a:p>
                      <a:pPr algn="l"/>
                      <a:r>
                        <a:rPr lang="tr-TR" dirty="0" smtClean="0"/>
                        <a:t>A6A32DBC5618EA39F6DF5B0F9808E3588B19E00D5F6F96C69492E40386E5AEAB</a:t>
                      </a:r>
                    </a:p>
                  </a:txBody>
                  <a:tcPr/>
                </a:tc>
                <a:extLst>
                  <a:ext uri="{0D108BD9-81ED-4DB2-BD59-A6C34878D82A}">
                    <a16:rowId xmlns:a16="http://schemas.microsoft.com/office/drawing/2014/main" val="3198275530"/>
                  </a:ext>
                </a:extLst>
              </a:tr>
              <a:tr h="370840">
                <a:tc>
                  <a:txBody>
                    <a:bodyPr/>
                    <a:lstStyle/>
                    <a:p>
                      <a:pPr algn="l"/>
                      <a:r>
                        <a:rPr lang="tr-TR" dirty="0" smtClean="0"/>
                        <a:t>link</a:t>
                      </a:r>
                      <a:endParaRPr lang="tr-TR" dirty="0"/>
                    </a:p>
                  </a:txBody>
                  <a:tcPr/>
                </a:tc>
                <a:tc>
                  <a:txBody>
                    <a:bodyPr/>
                    <a:lstStyle/>
                    <a:p>
                      <a:pPr algn="l"/>
                      <a:r>
                        <a:rPr lang="tr-TR" dirty="0" smtClean="0"/>
                        <a:t>B1B1BDB480C61D075300D9BFF7D9CB69CF31695EA048E478FACADF426E8D0FB0</a:t>
                      </a:r>
                    </a:p>
                  </a:txBody>
                  <a:tcPr/>
                </a:tc>
                <a:extLst>
                  <a:ext uri="{0D108BD9-81ED-4DB2-BD59-A6C34878D82A}">
                    <a16:rowId xmlns:a16="http://schemas.microsoft.com/office/drawing/2014/main" val="2914713693"/>
                  </a:ext>
                </a:extLst>
              </a:tr>
              <a:tr h="370840">
                <a:tc>
                  <a:txBody>
                    <a:bodyPr/>
                    <a:lstStyle/>
                    <a:p>
                      <a:pPr algn="l"/>
                      <a:r>
                        <a:rPr lang="tr-TR" dirty="0" smtClean="0"/>
                        <a:t>LİNK</a:t>
                      </a:r>
                      <a:endParaRPr lang="tr-TR" dirty="0"/>
                    </a:p>
                  </a:txBody>
                  <a:tcPr/>
                </a:tc>
                <a:tc>
                  <a:txBody>
                    <a:bodyPr/>
                    <a:lstStyle/>
                    <a:p>
                      <a:pPr algn="l"/>
                      <a:r>
                        <a:rPr lang="tr-TR" dirty="0" smtClean="0"/>
                        <a:t>3EAD7CD858ED3E79FF787BD990D8025E4AB8448C56CC3B822130EDBCD63D029C</a:t>
                      </a:r>
                    </a:p>
                  </a:txBody>
                  <a:tcPr/>
                </a:tc>
                <a:extLst>
                  <a:ext uri="{0D108BD9-81ED-4DB2-BD59-A6C34878D82A}">
                    <a16:rowId xmlns:a16="http://schemas.microsoft.com/office/drawing/2014/main" val="2580056951"/>
                  </a:ext>
                </a:extLst>
              </a:tr>
            </a:tbl>
          </a:graphicData>
        </a:graphic>
      </p:graphicFrame>
      <p:sp>
        <p:nvSpPr>
          <p:cNvPr id="6" name="TextBox 5"/>
          <p:cNvSpPr txBox="1"/>
          <p:nvPr/>
        </p:nvSpPr>
        <p:spPr>
          <a:xfrm>
            <a:off x="10370127" y="6456458"/>
            <a:ext cx="1738681" cy="369332"/>
          </a:xfrm>
          <a:prstGeom prst="rect">
            <a:avLst/>
          </a:prstGeom>
          <a:noFill/>
          <a:ln>
            <a:solidFill>
              <a:schemeClr val="bg2"/>
            </a:solidFill>
          </a:ln>
        </p:spPr>
        <p:txBody>
          <a:bodyPr wrap="none" rtlCol="0" anchor="ctr" anchorCtr="1">
            <a:spAutoFit/>
          </a:bodyPr>
          <a:lstStyle/>
          <a:p>
            <a:r>
              <a:rPr lang="tr-TR" dirty="0">
                <a:solidFill>
                  <a:schemeClr val="accent5">
                    <a:lumMod val="75000"/>
                  </a:schemeClr>
                </a:solidFill>
              </a:rPr>
              <a:t>Temel </a:t>
            </a:r>
            <a:r>
              <a:rPr lang="tr-TR" dirty="0" smtClean="0">
                <a:solidFill>
                  <a:schemeClr val="accent5">
                    <a:lumMod val="75000"/>
                  </a:schemeClr>
                </a:solidFill>
              </a:rPr>
              <a:t>Kavramlar</a:t>
            </a:r>
            <a:endParaRPr lang="tr-TR" dirty="0">
              <a:solidFill>
                <a:schemeClr val="accent5">
                  <a:lumMod val="75000"/>
                </a:schemeClr>
              </a:solidFill>
            </a:endParaRPr>
          </a:p>
        </p:txBody>
      </p:sp>
    </p:spTree>
    <p:extLst>
      <p:ext uri="{BB962C8B-B14F-4D97-AF65-F5344CB8AC3E}">
        <p14:creationId xmlns:p14="http://schemas.microsoft.com/office/powerpoint/2010/main" val="122991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3099" y="408132"/>
            <a:ext cx="9029700" cy="1325563"/>
          </a:xfrm>
        </p:spPr>
        <p:txBody>
          <a:bodyPr/>
          <a:lstStyle/>
          <a:p>
            <a:pPr algn="ctr"/>
            <a:r>
              <a:rPr lang="tr-TR" dirty="0" smtClean="0"/>
              <a:t>Dijital </a:t>
            </a:r>
            <a:r>
              <a:rPr lang="tr-TR" dirty="0"/>
              <a:t>İmza</a:t>
            </a:r>
          </a:p>
        </p:txBody>
      </p:sp>
      <p:sp>
        <p:nvSpPr>
          <p:cNvPr id="3" name="Content Placeholder 2"/>
          <p:cNvSpPr>
            <a:spLocks noGrp="1"/>
          </p:cNvSpPr>
          <p:nvPr>
            <p:ph idx="1"/>
          </p:nvPr>
        </p:nvSpPr>
        <p:spPr/>
        <p:txBody>
          <a:bodyPr>
            <a:normAutofit lnSpcReduction="10000"/>
          </a:bodyPr>
          <a:lstStyle/>
          <a:p>
            <a:r>
              <a:rPr lang="tr-TR" dirty="0"/>
              <a:t>Bir mesajın hash değeri alındıktan sonra imza algoritması ve Private Key kullanılarak şifrelenmiş bir özetinin mesaja eklenmesi işlemidir. </a:t>
            </a:r>
            <a:endParaRPr lang="tr-TR" dirty="0" smtClean="0"/>
          </a:p>
          <a:p>
            <a:r>
              <a:rPr lang="tr-TR" dirty="0" smtClean="0"/>
              <a:t>Mesajın </a:t>
            </a:r>
            <a:r>
              <a:rPr lang="tr-TR" dirty="0"/>
              <a:t>bütünlüğü, değişmezliği ve inkar edilemezliği sağlanmış olur.</a:t>
            </a:r>
          </a:p>
          <a:p>
            <a:r>
              <a:rPr lang="tr-TR" dirty="0"/>
              <a:t>Mesaj içerisindeki tek bitlik veri değişimi imzanın geçerliliğini bozar. İmza doğrulaması imzayı atanın public key bilgisi ile gerçekleştirilir</a:t>
            </a:r>
            <a:r>
              <a:rPr lang="tr-TR" dirty="0" smtClean="0"/>
              <a:t>. </a:t>
            </a:r>
          </a:p>
          <a:p>
            <a:r>
              <a:rPr lang="tr-TR" dirty="0" smtClean="0"/>
              <a:t>Asimetrik </a:t>
            </a:r>
            <a:r>
              <a:rPr lang="tr-TR" dirty="0"/>
              <a:t>kriptografinin bu kullanışlı özelliği, public key erişimi olan herkesin bir imzayı doğrulamasını sağlarken, yalnızca private key sahiplerinin geçerli imzalar üretmesini sağlar.</a:t>
            </a:r>
          </a:p>
        </p:txBody>
      </p:sp>
      <p:sp>
        <p:nvSpPr>
          <p:cNvPr id="6" name="TextBox 5"/>
          <p:cNvSpPr txBox="1"/>
          <p:nvPr/>
        </p:nvSpPr>
        <p:spPr>
          <a:xfrm>
            <a:off x="10370127" y="6456458"/>
            <a:ext cx="1738681" cy="369332"/>
          </a:xfrm>
          <a:prstGeom prst="rect">
            <a:avLst/>
          </a:prstGeom>
          <a:noFill/>
          <a:ln>
            <a:solidFill>
              <a:schemeClr val="bg2"/>
            </a:solidFill>
          </a:ln>
        </p:spPr>
        <p:txBody>
          <a:bodyPr wrap="none" rtlCol="0" anchor="ctr" anchorCtr="1">
            <a:spAutoFit/>
          </a:bodyPr>
          <a:lstStyle/>
          <a:p>
            <a:r>
              <a:rPr lang="tr-TR" dirty="0">
                <a:solidFill>
                  <a:schemeClr val="accent5">
                    <a:lumMod val="75000"/>
                  </a:schemeClr>
                </a:solidFill>
              </a:rPr>
              <a:t>Temel </a:t>
            </a:r>
            <a:r>
              <a:rPr lang="tr-TR" dirty="0" smtClean="0">
                <a:solidFill>
                  <a:schemeClr val="accent5">
                    <a:lumMod val="75000"/>
                  </a:schemeClr>
                </a:solidFill>
              </a:rPr>
              <a:t>Kavramlar</a:t>
            </a:r>
            <a:endParaRPr lang="tr-TR" dirty="0">
              <a:solidFill>
                <a:schemeClr val="accent5">
                  <a:lumMod val="75000"/>
                </a:schemeClr>
              </a:solidFill>
            </a:endParaRPr>
          </a:p>
        </p:txBody>
      </p:sp>
    </p:spTree>
    <p:extLst>
      <p:ext uri="{BB962C8B-B14F-4D97-AF65-F5344CB8AC3E}">
        <p14:creationId xmlns:p14="http://schemas.microsoft.com/office/powerpoint/2010/main" val="2178863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4209" y="349287"/>
            <a:ext cx="9542458" cy="5876708"/>
          </a:xfrm>
        </p:spPr>
      </p:pic>
      <p:sp>
        <p:nvSpPr>
          <p:cNvPr id="6" name="TextBox 5"/>
          <p:cNvSpPr txBox="1"/>
          <p:nvPr/>
        </p:nvSpPr>
        <p:spPr>
          <a:xfrm>
            <a:off x="10370127" y="6456458"/>
            <a:ext cx="1738681" cy="369332"/>
          </a:xfrm>
          <a:prstGeom prst="rect">
            <a:avLst/>
          </a:prstGeom>
          <a:noFill/>
          <a:ln>
            <a:solidFill>
              <a:schemeClr val="bg2"/>
            </a:solidFill>
          </a:ln>
        </p:spPr>
        <p:txBody>
          <a:bodyPr wrap="none" rtlCol="0" anchor="ctr" anchorCtr="1">
            <a:spAutoFit/>
          </a:bodyPr>
          <a:lstStyle/>
          <a:p>
            <a:r>
              <a:rPr lang="tr-TR" dirty="0">
                <a:solidFill>
                  <a:schemeClr val="accent5">
                    <a:lumMod val="75000"/>
                  </a:schemeClr>
                </a:solidFill>
              </a:rPr>
              <a:t>Temel </a:t>
            </a:r>
            <a:r>
              <a:rPr lang="tr-TR" dirty="0" smtClean="0">
                <a:solidFill>
                  <a:schemeClr val="accent5">
                    <a:lumMod val="75000"/>
                  </a:schemeClr>
                </a:solidFill>
              </a:rPr>
              <a:t>Kavramlar</a:t>
            </a:r>
            <a:endParaRPr lang="tr-TR" dirty="0">
              <a:solidFill>
                <a:schemeClr val="accent5">
                  <a:lumMod val="75000"/>
                </a:schemeClr>
              </a:solidFill>
            </a:endParaRPr>
          </a:p>
        </p:txBody>
      </p:sp>
    </p:spTree>
    <p:extLst>
      <p:ext uri="{BB962C8B-B14F-4D97-AF65-F5344CB8AC3E}">
        <p14:creationId xmlns:p14="http://schemas.microsoft.com/office/powerpoint/2010/main" val="2258225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5446" y="477033"/>
            <a:ext cx="8915400" cy="1008867"/>
          </a:xfrm>
        </p:spPr>
        <p:txBody>
          <a:bodyPr/>
          <a:lstStyle/>
          <a:p>
            <a:pPr algn="ctr"/>
            <a:r>
              <a:rPr lang="tr-TR" dirty="0" smtClean="0"/>
              <a:t>P2P </a:t>
            </a:r>
            <a:r>
              <a:rPr lang="tr-TR" dirty="0"/>
              <a:t>Ağları</a:t>
            </a:r>
          </a:p>
        </p:txBody>
      </p:sp>
      <p:sp>
        <p:nvSpPr>
          <p:cNvPr id="3" name="Content Placeholder 2"/>
          <p:cNvSpPr>
            <a:spLocks noGrp="1"/>
          </p:cNvSpPr>
          <p:nvPr>
            <p:ph idx="1"/>
          </p:nvPr>
        </p:nvSpPr>
        <p:spPr>
          <a:xfrm>
            <a:off x="1567296" y="1791691"/>
            <a:ext cx="9791700" cy="4320532"/>
          </a:xfrm>
        </p:spPr>
        <p:txBody>
          <a:bodyPr/>
          <a:lstStyle/>
          <a:p>
            <a:r>
              <a:rPr lang="tr-TR" dirty="0" smtClean="0"/>
              <a:t>Peer To Peer, uçtan </a:t>
            </a:r>
            <a:r>
              <a:rPr lang="tr-TR" dirty="0"/>
              <a:t>uca </a:t>
            </a:r>
            <a:r>
              <a:rPr lang="tr-TR" dirty="0" smtClean="0"/>
              <a:t>iletişim temel </a:t>
            </a:r>
            <a:r>
              <a:rPr lang="tr-TR" dirty="0"/>
              <a:t>olarak iki veya daha fazla bilgisayarın bir sunucu gerekmeden birbirlerine bağlanıp kaynaklarını paylaşmasına olanak tanıyan altyapıdır. </a:t>
            </a:r>
            <a:endParaRPr lang="tr-TR" dirty="0" smtClean="0"/>
          </a:p>
          <a:p>
            <a:r>
              <a:rPr lang="tr-TR" dirty="0" smtClean="0"/>
              <a:t>Her </a:t>
            </a:r>
            <a:r>
              <a:rPr lang="tr-TR" dirty="0"/>
              <a:t>bilgisayarda ağdaki diğer bilgisayarların adresleri bulunur. Ağda hizmet almak isteyen bir bilgisayar elindeki listedeki bilgisayarları dolaşır ve istediği hizmeti bularak işini tamamlar</a:t>
            </a:r>
            <a:r>
              <a:rPr lang="tr-TR" dirty="0" smtClean="0"/>
              <a:t>.</a:t>
            </a:r>
          </a:p>
          <a:p>
            <a:r>
              <a:rPr lang="tr-TR" dirty="0" smtClean="0"/>
              <a:t> 1999 </a:t>
            </a:r>
            <a:r>
              <a:rPr lang="tr-TR" dirty="0"/>
              <a:t>yılında müzik paylaşım programı Napster ile popüler hale geldi.</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866" y="5079269"/>
            <a:ext cx="3019425" cy="1514475"/>
          </a:xfrm>
          <a:prstGeom prst="rect">
            <a:avLst/>
          </a:prstGeom>
        </p:spPr>
      </p:pic>
      <p:sp>
        <p:nvSpPr>
          <p:cNvPr id="7" name="TextBox 6"/>
          <p:cNvSpPr txBox="1"/>
          <p:nvPr/>
        </p:nvSpPr>
        <p:spPr>
          <a:xfrm>
            <a:off x="10370127" y="6456458"/>
            <a:ext cx="1738681" cy="369332"/>
          </a:xfrm>
          <a:prstGeom prst="rect">
            <a:avLst/>
          </a:prstGeom>
          <a:noFill/>
          <a:ln>
            <a:solidFill>
              <a:schemeClr val="bg2"/>
            </a:solidFill>
          </a:ln>
        </p:spPr>
        <p:txBody>
          <a:bodyPr wrap="none" rtlCol="0" anchor="ctr" anchorCtr="1">
            <a:spAutoFit/>
          </a:bodyPr>
          <a:lstStyle/>
          <a:p>
            <a:r>
              <a:rPr lang="tr-TR" dirty="0">
                <a:solidFill>
                  <a:schemeClr val="accent5">
                    <a:lumMod val="75000"/>
                  </a:schemeClr>
                </a:solidFill>
              </a:rPr>
              <a:t>Temel </a:t>
            </a:r>
            <a:r>
              <a:rPr lang="tr-TR" dirty="0" smtClean="0">
                <a:solidFill>
                  <a:schemeClr val="accent5">
                    <a:lumMod val="75000"/>
                  </a:schemeClr>
                </a:solidFill>
              </a:rPr>
              <a:t>Kavramlar</a:t>
            </a:r>
            <a:endParaRPr lang="tr-TR" dirty="0">
              <a:solidFill>
                <a:schemeClr val="accent5">
                  <a:lumMod val="75000"/>
                </a:schemeClr>
              </a:solidFill>
            </a:endParaRPr>
          </a:p>
        </p:txBody>
      </p:sp>
    </p:spTree>
    <p:extLst>
      <p:ext uri="{BB962C8B-B14F-4D97-AF65-F5344CB8AC3E}">
        <p14:creationId xmlns:p14="http://schemas.microsoft.com/office/powerpoint/2010/main" val="289622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slides.potx" id="{E8493412-85DD-4641-9E8A-937B29FD6AA2}" vid="{77E91E09-5010-404D-ADF4-B79FA46D72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53D857-4181-4777-8893-6E45A690F9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EDD01B8-816B-49B7-8C81-03AB51D87C54}">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40262f94-9f35-4ac3-9a90-690165a166b7"/>
    <ds:schemaRef ds:uri="a4f35948-e619-41b3-aa29-22878b09cfd2"/>
    <ds:schemaRef ds:uri="http://www.w3.org/XML/1998/namespace"/>
  </ds:schemaRefs>
</ds:datastoreItem>
</file>

<file path=customXml/itemProps3.xml><?xml version="1.0" encoding="utf-8"?>
<ds:datastoreItem xmlns:ds="http://schemas.openxmlformats.org/officeDocument/2006/customXml" ds:itemID="{B024FD56-CE1B-42FC-9E83-BFBF160724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Cloud skipper design slides</Template>
  <TotalTime>361</TotalTime>
  <Words>2545</Words>
  <Application>Microsoft Office PowerPoint</Application>
  <PresentationFormat>Widescreen</PresentationFormat>
  <Paragraphs>212</Paragraphs>
  <Slides>47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Cambria</vt:lpstr>
      <vt:lpstr>Cloud skipper design template</vt:lpstr>
      <vt:lpstr>Blockchain</vt:lpstr>
      <vt:lpstr>İçerik</vt:lpstr>
      <vt:lpstr>Asimetrik Şifreleme</vt:lpstr>
      <vt:lpstr>PowerPoint Presentation</vt:lpstr>
      <vt:lpstr>Kriptografik Hash</vt:lpstr>
      <vt:lpstr>PowerPoint Presentation</vt:lpstr>
      <vt:lpstr>Dijital İmza</vt:lpstr>
      <vt:lpstr>PowerPoint Presentation</vt:lpstr>
      <vt:lpstr>P2P Ağları</vt:lpstr>
      <vt:lpstr>Wallet Ve Node</vt:lpstr>
      <vt:lpstr>Dağıtık Defter Yapısı ve Blockchain</vt:lpstr>
      <vt:lpstr>PowerPoint Presentation</vt:lpstr>
      <vt:lpstr>Merkle Tree</vt:lpstr>
      <vt:lpstr>PowerPoint Presentation</vt:lpstr>
      <vt:lpstr>PowerPoint Presentation</vt:lpstr>
      <vt:lpstr>PowerPoint Presentation</vt:lpstr>
      <vt:lpstr>PowerPoint Presentation</vt:lpstr>
      <vt:lpstr>PowerPoint Presentation</vt:lpstr>
      <vt:lpstr>PowerPoint Presentation</vt:lpstr>
      <vt:lpstr>Blokchain Güvenliği ve Konsensus</vt:lpstr>
      <vt:lpstr>Proof-of-Work (PoW)</vt:lpstr>
      <vt:lpstr>Proof-of-Stake (PoS)</vt:lpstr>
      <vt:lpstr>Byzantine Fault Tolerance (BFT)</vt:lpstr>
      <vt:lpstr>Directed Acyclic Graphs (DAGs)</vt:lpstr>
      <vt:lpstr>Bitcoin</vt:lpstr>
      <vt:lpstr>PowerPoint Presentation</vt:lpstr>
      <vt:lpstr>İşlem Kaydı (Transaction)</vt:lpstr>
      <vt:lpstr>PowerPoint Presentation</vt:lpstr>
      <vt:lpstr>Merkle Tree</vt:lpstr>
      <vt:lpstr>PowerPoint Presentation</vt:lpstr>
      <vt:lpstr>Proof Of Work</vt:lpstr>
      <vt:lpstr>PowerPoint Presentation</vt:lpstr>
      <vt:lpstr>PowerPoint Presentation</vt:lpstr>
      <vt:lpstr>Ethereum ve Akıllı Kontrat Yapıları</vt:lpstr>
      <vt:lpstr>PowerPoint Presentation</vt:lpstr>
      <vt:lpstr>PowerPoint Presentation</vt:lpstr>
      <vt:lpstr>PowerPoint Presentation</vt:lpstr>
      <vt:lpstr>Ethereum Virtual Machine - EVM</vt:lpstr>
      <vt:lpstr>PowerPoint Presentation</vt:lpstr>
      <vt:lpstr>PowerPoint Presentation</vt:lpstr>
      <vt:lpstr>PowerPoint Presentation</vt:lpstr>
      <vt:lpstr>PowerPoint Presentation</vt:lpstr>
      <vt:lpstr>İş Dünyasına Yönelik Blockchain Çözümleri</vt:lpstr>
      <vt:lpstr>Gelinen Nokta ve Gelişmeler</vt:lpstr>
      <vt:lpstr>KriptoParaların Market Büyüklükleri</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Engin Unal (Link Bilgisayar)</dc:creator>
  <cp:lastModifiedBy>Engin Unal (Link Bilgisayar)</cp:lastModifiedBy>
  <cp:revision>43</cp:revision>
  <dcterms:created xsi:type="dcterms:W3CDTF">2018-04-30T10:44:17Z</dcterms:created>
  <dcterms:modified xsi:type="dcterms:W3CDTF">2018-05-07T10:13:10Z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