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0" r:id="rId4"/>
    <p:sldId id="256" r:id="rId5"/>
    <p:sldId id="262" r:id="rId6"/>
    <p:sldId id="261" r:id="rId7"/>
  </p:sldIdLst>
  <p:sldSz cx="12192000" cy="6858000"/>
  <p:notesSz cx="6858000" cy="9144000"/>
  <p:defaultTextStyle>
    <a:defPPr>
      <a:defRPr lang="te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5CD03B4-DBF5-4C3B-8FA5-EBB7EF9F93AA}">
          <p14:sldIdLst>
            <p14:sldId id="257"/>
            <p14:sldId id="258"/>
            <p14:sldId id="260"/>
            <p14:sldId id="256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e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F5A6A-A453-4216-B60C-45C5E39C49C8}" type="datetimeFigureOut">
              <a:rPr lang="te-IN" smtClean="0"/>
              <a:t>27-04-2025</a:t>
            </a:fld>
            <a:endParaRPr lang="te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e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e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20177-1A4A-4D68-B66E-A76C4C01EF74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464068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e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420177-1A4A-4D68-B66E-A76C4C01EF74}" type="slidenum">
              <a:rPr lang="te-IN" smtClean="0"/>
              <a:t>4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3145576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1E12-3EB4-545E-86CA-2702D3D7A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258DF-B32D-305A-7E2E-2141AFF3B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e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EA1A3-465F-F229-D29A-C2D4D6E8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7ACB-2157-49C4-A6CA-96A0B90D97A1}" type="datetimeFigureOut">
              <a:rPr lang="te-IN" smtClean="0"/>
              <a:t>27-04-2025</a:t>
            </a:fld>
            <a:endParaRPr lang="te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3EF23-E5C4-9E9B-7B09-BDB55276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0DEA0-CB9A-A5D9-7656-7606B082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2E01-81EB-4651-B6ED-05921694B661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37917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2612-DE01-87CA-3EB7-F13522E8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14E02-B6D1-BD3C-6B00-336FF0620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F5B2C-ED83-F5AA-ABD3-BB605447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7ACB-2157-49C4-A6CA-96A0B90D97A1}" type="datetimeFigureOut">
              <a:rPr lang="te-IN" smtClean="0"/>
              <a:t>27-04-2025</a:t>
            </a:fld>
            <a:endParaRPr lang="te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0354A-1F74-DBBE-1425-A22C417A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C36C2-B11D-A65B-2BDC-FF33A22E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2E01-81EB-4651-B6ED-05921694B661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03217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699C0C-6862-63EF-55D7-1E42D9262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DA6E7-05AD-2F22-9D2B-8C7209201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C9947-FF9D-2A42-ABC9-88265FF6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7ACB-2157-49C4-A6CA-96A0B90D97A1}" type="datetimeFigureOut">
              <a:rPr lang="te-IN" smtClean="0"/>
              <a:t>27-04-2025</a:t>
            </a:fld>
            <a:endParaRPr lang="te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16F3D-83E5-B89A-B4D1-EA3ED84C5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DC82C-DC7E-7F43-0FF2-ABB374CA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2E01-81EB-4651-B6ED-05921694B661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92988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8B10F-6066-0B83-D0B7-288CAB972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0EBF8-37E6-3538-55D0-4C249951A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5D389-2084-1222-619F-CEE36F6C2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7ACB-2157-49C4-A6CA-96A0B90D97A1}" type="datetimeFigureOut">
              <a:rPr lang="te-IN" smtClean="0"/>
              <a:t>27-04-2025</a:t>
            </a:fld>
            <a:endParaRPr lang="te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7DC08-8EDD-5BE1-2DC5-13BFA159A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039A9-7D23-3DFE-04FE-BB456AF7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2E01-81EB-4651-B6ED-05921694B661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285744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2D8E-CF0A-D7BE-65D2-C8DD15287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48214-9F82-9022-0AE0-AD15CC9EB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946B6-C58E-1DF7-CE0B-46EFBA32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7ACB-2157-49C4-A6CA-96A0B90D97A1}" type="datetimeFigureOut">
              <a:rPr lang="te-IN" smtClean="0"/>
              <a:t>27-04-2025</a:t>
            </a:fld>
            <a:endParaRPr lang="te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A1E7A-7AA3-9FE2-8D49-4FECDC99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44D7F-CBC6-8F1F-6087-4DD79690B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2E01-81EB-4651-B6ED-05921694B661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248344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7E12-B870-0B9C-50CC-092D3571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57353-70C7-F4EF-AB6C-748DDD653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225C0-F305-C818-C1CF-A54658891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A6FBB-0400-90E1-10F6-A76EE6BF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7ACB-2157-49C4-A6CA-96A0B90D97A1}" type="datetimeFigureOut">
              <a:rPr lang="te-IN" smtClean="0"/>
              <a:t>27-04-2025</a:t>
            </a:fld>
            <a:endParaRPr lang="te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3F9A4-D57B-4ABC-6094-0070AEAAD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8406E-2417-B0B8-FCE5-7CBF1CC7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2E01-81EB-4651-B6ED-05921694B661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18659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F3AD-E813-5E35-C95F-4EDD3A925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1398F-7634-CF79-FF27-40CEA8A83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21625-F163-18EB-41D8-1762D9C0C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95FFE-B3E0-4A7B-8E07-54A74D707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428D33-354B-B818-4E3F-EF7029E5C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760FB-1D83-6BBD-2FD2-DDF1048E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7ACB-2157-49C4-A6CA-96A0B90D97A1}" type="datetimeFigureOut">
              <a:rPr lang="te-IN" smtClean="0"/>
              <a:t>27-04-2025</a:t>
            </a:fld>
            <a:endParaRPr lang="te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7C561C-F360-0563-2826-C03E75F4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01B7D-6746-E52B-FE9D-7E9EC7CF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2E01-81EB-4651-B6ED-05921694B661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323640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8A3C7-99A2-B262-7082-5137A7E7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E87A0-B860-9FE1-DDE9-38B5F2BEB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7ACB-2157-49C4-A6CA-96A0B90D97A1}" type="datetimeFigureOut">
              <a:rPr lang="te-IN" smtClean="0"/>
              <a:t>27-04-2025</a:t>
            </a:fld>
            <a:endParaRPr lang="te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1C96A0-8EE5-CBEF-2006-C7CDF826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CF67C-EF73-4C85-72F0-EA1FB992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2E01-81EB-4651-B6ED-05921694B661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287860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1B7F18-9194-1266-3A5A-F27655E3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7ACB-2157-49C4-A6CA-96A0B90D97A1}" type="datetimeFigureOut">
              <a:rPr lang="te-IN" smtClean="0"/>
              <a:t>27-04-2025</a:t>
            </a:fld>
            <a:endParaRPr lang="te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1D21C-C089-03FF-77B1-EB9A098D5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141AE-613E-6F77-509A-A38FB31A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2E01-81EB-4651-B6ED-05921694B661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54383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E066-274A-9DBC-AE6E-8DC652E48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2464C-6DBD-A6C8-8A78-B031B42C5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3C56C-9A34-490D-41ED-E22AFF210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C316B-9664-E3B8-495D-4393AC83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7ACB-2157-49C4-A6CA-96A0B90D97A1}" type="datetimeFigureOut">
              <a:rPr lang="te-IN" smtClean="0"/>
              <a:t>27-04-2025</a:t>
            </a:fld>
            <a:endParaRPr lang="te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3FABC-2386-E366-4193-4BE12B522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35C33-EAF5-8983-8C26-3113F4CF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2E01-81EB-4651-B6ED-05921694B661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422078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88F6-9551-4466-6114-961E18200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85ED1-F42A-4038-398E-EEF20EA0BB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e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2F4F9-DC30-C1BF-2F26-3CE731BDE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0D9EC-D5CA-670D-D174-09D7DBB2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7ACB-2157-49C4-A6CA-96A0B90D97A1}" type="datetimeFigureOut">
              <a:rPr lang="te-IN" smtClean="0"/>
              <a:t>27-04-2025</a:t>
            </a:fld>
            <a:endParaRPr lang="te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6DAFF-56BE-5B7C-EB53-D472DC26D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FA80A-862A-CE69-4506-DEB6A178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2E01-81EB-4651-B6ED-05921694B661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48021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73C674-D59F-611B-236C-DBE5D412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25ED1-2F47-BDF9-93C5-BC81FCFED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C001C-F943-7AE6-A1A1-616CCE8BA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D7ACB-2157-49C4-A6CA-96A0B90D97A1}" type="datetimeFigureOut">
              <a:rPr lang="te-IN" smtClean="0"/>
              <a:t>27-04-2025</a:t>
            </a:fld>
            <a:endParaRPr lang="te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EA29A-ACE8-5700-7EC1-BD6365B12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e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A4DC1-6F7C-F740-2B2E-CEA3E6213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02E01-81EB-4651-B6ED-05921694B661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276231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e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18F83D-2F9A-649D-0711-F46FECCD7E88}"/>
              </a:ext>
            </a:extLst>
          </p:cNvPr>
          <p:cNvSpPr txBox="1"/>
          <p:nvPr/>
        </p:nvSpPr>
        <p:spPr>
          <a:xfrm>
            <a:off x="2418348" y="2927485"/>
            <a:ext cx="7355305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4400" b="1" dirty="0"/>
              <a:t>Business 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357069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EEB9C-48AE-07AF-77CD-BB5FA6B6D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7AB22E-975A-37DA-4E54-E3FEB483BC45}"/>
              </a:ext>
            </a:extLst>
          </p:cNvPr>
          <p:cNvSpPr txBox="1"/>
          <p:nvPr/>
        </p:nvSpPr>
        <p:spPr>
          <a:xfrm>
            <a:off x="3846095" y="1136532"/>
            <a:ext cx="4499811" cy="2499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600" b="1" dirty="0"/>
              <a:t>Sum of Sales: </a:t>
            </a:r>
            <a:r>
              <a:rPr lang="en-IN" sz="3600" dirty="0"/>
              <a:t>4.91 M </a:t>
            </a:r>
          </a:p>
          <a:p>
            <a:pPr>
              <a:lnSpc>
                <a:spcPct val="150000"/>
              </a:lnSpc>
            </a:pPr>
            <a:r>
              <a:rPr lang="en-IN" sz="3600" b="1" dirty="0"/>
              <a:t>Sum of Cost: </a:t>
            </a:r>
            <a:r>
              <a:rPr lang="en-IN" sz="3600" dirty="0"/>
              <a:t>63.69 M</a:t>
            </a:r>
          </a:p>
          <a:p>
            <a:pPr>
              <a:lnSpc>
                <a:spcPct val="150000"/>
              </a:lnSpc>
            </a:pPr>
            <a:r>
              <a:rPr lang="en-IN" sz="3600" b="1" dirty="0"/>
              <a:t>Sum of Profit: </a:t>
            </a:r>
            <a:r>
              <a:rPr lang="en-IN" sz="3600" dirty="0"/>
              <a:t>377.10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0D63E2-AA3A-3A6C-8505-1EF0DF00D28E}"/>
              </a:ext>
            </a:extLst>
          </p:cNvPr>
          <p:cNvSpPr txBox="1"/>
          <p:nvPr/>
        </p:nvSpPr>
        <p:spPr>
          <a:xfrm>
            <a:off x="625644" y="4673816"/>
            <a:ext cx="11036968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600" b="1" dirty="0"/>
              <a:t>Insights: </a:t>
            </a:r>
            <a:r>
              <a:rPr lang="en-IN" sz="3600" dirty="0"/>
              <a:t>The Profit is very low compared to cost and sales </a:t>
            </a:r>
          </a:p>
        </p:txBody>
      </p:sp>
    </p:spTree>
    <p:extLst>
      <p:ext uri="{BB962C8B-B14F-4D97-AF65-F5344CB8AC3E}">
        <p14:creationId xmlns:p14="http://schemas.microsoft.com/office/powerpoint/2010/main" val="236851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BB7D7-C91B-8905-F017-36C0DD018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C302E5-F579-5CB0-2A24-644877890290}"/>
              </a:ext>
            </a:extLst>
          </p:cNvPr>
          <p:cNvSpPr txBox="1"/>
          <p:nvPr/>
        </p:nvSpPr>
        <p:spPr>
          <a:xfrm>
            <a:off x="570737" y="570675"/>
            <a:ext cx="4576298" cy="545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/>
              <a:t>Insights: 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The sales, profits, and cost has a repeating pattern each year: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Low during January, February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 small increase during March, April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 negligible increase or almost constant during May, June, July, August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 rapid increase and reaches peak during September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 rapid decrease and falls during October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Again increases and reaches peak during November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Starts to fall during December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AD0B96-DBB4-7695-2AB9-DBA3BA197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948" y="439836"/>
            <a:ext cx="6155703" cy="586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47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444D21-882F-FC23-CC10-A825D4E8F2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0056"/>
          <a:stretch/>
        </p:blipFill>
        <p:spPr>
          <a:xfrm>
            <a:off x="678730" y="676366"/>
            <a:ext cx="4018960" cy="56631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572BB8-3F79-F9A6-6DFB-820D94D41340}"/>
              </a:ext>
            </a:extLst>
          </p:cNvPr>
          <p:cNvSpPr txBox="1"/>
          <p:nvPr/>
        </p:nvSpPr>
        <p:spPr>
          <a:xfrm>
            <a:off x="5359553" y="589529"/>
            <a:ext cx="6063914" cy="5584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b="1" dirty="0"/>
              <a:t>Insights: </a:t>
            </a:r>
          </a:p>
          <a:p>
            <a:pPr algn="just">
              <a:lnSpc>
                <a:spcPct val="150000"/>
              </a:lnSpc>
            </a:pPr>
            <a:endParaRPr lang="en-IN" sz="2000" b="1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Standard Class shipping dominates the shipping mode in most quantity sold products indicating customers prefer affordable shipping mode.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Staples is the most profitable product despite its high cost, showing strong demand.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Global Leather </a:t>
            </a:r>
            <a:r>
              <a:rPr lang="en-IN" sz="2000" dirty="0" err="1"/>
              <a:t>Highback</a:t>
            </a:r>
            <a:r>
              <a:rPr lang="en-IN" sz="2000" dirty="0"/>
              <a:t> Chair and Avery Non-Stick Binders are major loss causing products due to high costs and negative profit.</a:t>
            </a:r>
          </a:p>
        </p:txBody>
      </p:sp>
    </p:spTree>
    <p:extLst>
      <p:ext uri="{BB962C8B-B14F-4D97-AF65-F5344CB8AC3E}">
        <p14:creationId xmlns:p14="http://schemas.microsoft.com/office/powerpoint/2010/main" val="343237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641C87-B45D-4BF5-5628-F4314E67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539" t="16098" r="40317" b="-1"/>
          <a:stretch/>
        </p:blipFill>
        <p:spPr>
          <a:xfrm>
            <a:off x="8521831" y="697582"/>
            <a:ext cx="2714920" cy="55395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DC416C-893B-BA29-9DE2-B381250D32F8}"/>
              </a:ext>
            </a:extLst>
          </p:cNvPr>
          <p:cNvSpPr txBox="1"/>
          <p:nvPr/>
        </p:nvSpPr>
        <p:spPr>
          <a:xfrm>
            <a:off x="727942" y="614029"/>
            <a:ext cx="7273057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b="1" dirty="0"/>
              <a:t>Insights: </a:t>
            </a:r>
          </a:p>
          <a:p>
            <a:pPr algn="just">
              <a:lnSpc>
                <a:spcPct val="150000"/>
              </a:lnSpc>
            </a:pPr>
            <a:endParaRPr lang="en-IN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West region leads in cost, sales but shows high profit compared to other regions.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In all the regions Office Supplies contributes to the majority of the profit.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South region is causing losses, showing negative profit despite having low cost, and sales.</a:t>
            </a:r>
          </a:p>
        </p:txBody>
      </p:sp>
    </p:spTree>
    <p:extLst>
      <p:ext uri="{BB962C8B-B14F-4D97-AF65-F5344CB8AC3E}">
        <p14:creationId xmlns:p14="http://schemas.microsoft.com/office/powerpoint/2010/main" val="262415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C1619-4C68-DB6E-D066-0231606E3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3AA010-AF33-CA3E-6D7B-350410099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09" y="1131216"/>
            <a:ext cx="9571642" cy="53874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29BA42-A0DE-1A95-4A8C-1E63F7160B3B}"/>
              </a:ext>
            </a:extLst>
          </p:cNvPr>
          <p:cNvSpPr txBox="1"/>
          <p:nvPr/>
        </p:nvSpPr>
        <p:spPr>
          <a:xfrm>
            <a:off x="999241" y="292231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Power BI Dashboard</a:t>
            </a:r>
            <a:endParaRPr lang="te-IN" sz="3200" b="1" dirty="0"/>
          </a:p>
        </p:txBody>
      </p:sp>
    </p:spTree>
    <p:extLst>
      <p:ext uri="{BB962C8B-B14F-4D97-AF65-F5344CB8AC3E}">
        <p14:creationId xmlns:p14="http://schemas.microsoft.com/office/powerpoint/2010/main" val="3772158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211</Words>
  <Application>Microsoft Office PowerPoint</Application>
  <PresentationFormat>Widescreen</PresentationFormat>
  <Paragraphs>30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Syed Isthiyaq</dc:creator>
  <cp:lastModifiedBy>Syed Isthiyaq</cp:lastModifiedBy>
  <cp:revision>2</cp:revision>
  <dcterms:created xsi:type="dcterms:W3CDTF">2025-04-25T16:28:27Z</dcterms:created>
  <dcterms:modified xsi:type="dcterms:W3CDTF">2025-04-27T05:53:55Z</dcterms:modified>
</cp:coreProperties>
</file>