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handoutMasterIdLst>
    <p:handoutMasterId r:id="rId3"/>
  </p:handoutMasterIdLst>
  <p:sldIdLst>
    <p:sldId id="256" r:id="rId2"/>
  </p:sldIdLst>
  <p:sldSz cx="21945600" cy="14630400"/>
  <p:notesSz cx="7004050" cy="9290050"/>
  <p:defaultTextStyle>
    <a:defPPr>
      <a:defRPr lang="en-US"/>
    </a:defPPr>
    <a:lvl1pPr marL="0" algn="l" defTabSz="1566914" rtl="0" eaLnBrk="1" latinLnBrk="0" hangingPunct="1">
      <a:defRPr sz="3066" kern="1200">
        <a:solidFill>
          <a:schemeClr val="tx1"/>
        </a:solidFill>
        <a:latin typeface="+mn-lt"/>
        <a:ea typeface="+mn-ea"/>
        <a:cs typeface="+mn-cs"/>
      </a:defRPr>
    </a:lvl1pPr>
    <a:lvl2pPr marL="783458" algn="l" defTabSz="1566914" rtl="0" eaLnBrk="1" latinLnBrk="0" hangingPunct="1">
      <a:defRPr sz="3066" kern="1200">
        <a:solidFill>
          <a:schemeClr val="tx1"/>
        </a:solidFill>
        <a:latin typeface="+mn-lt"/>
        <a:ea typeface="+mn-ea"/>
        <a:cs typeface="+mn-cs"/>
      </a:defRPr>
    </a:lvl2pPr>
    <a:lvl3pPr marL="1566914" algn="l" defTabSz="1566914" rtl="0" eaLnBrk="1" latinLnBrk="0" hangingPunct="1">
      <a:defRPr sz="3066" kern="1200">
        <a:solidFill>
          <a:schemeClr val="tx1"/>
        </a:solidFill>
        <a:latin typeface="+mn-lt"/>
        <a:ea typeface="+mn-ea"/>
        <a:cs typeface="+mn-cs"/>
      </a:defRPr>
    </a:lvl3pPr>
    <a:lvl4pPr marL="2350372" algn="l" defTabSz="1566914" rtl="0" eaLnBrk="1" latinLnBrk="0" hangingPunct="1">
      <a:defRPr sz="3066" kern="1200">
        <a:solidFill>
          <a:schemeClr val="tx1"/>
        </a:solidFill>
        <a:latin typeface="+mn-lt"/>
        <a:ea typeface="+mn-ea"/>
        <a:cs typeface="+mn-cs"/>
      </a:defRPr>
    </a:lvl4pPr>
    <a:lvl5pPr marL="3133829" algn="l" defTabSz="1566914" rtl="0" eaLnBrk="1" latinLnBrk="0" hangingPunct="1">
      <a:defRPr sz="3066" kern="1200">
        <a:solidFill>
          <a:schemeClr val="tx1"/>
        </a:solidFill>
        <a:latin typeface="+mn-lt"/>
        <a:ea typeface="+mn-ea"/>
        <a:cs typeface="+mn-cs"/>
      </a:defRPr>
    </a:lvl5pPr>
    <a:lvl6pPr marL="3917286" algn="l" defTabSz="1566914" rtl="0" eaLnBrk="1" latinLnBrk="0" hangingPunct="1">
      <a:defRPr sz="3066" kern="1200">
        <a:solidFill>
          <a:schemeClr val="tx1"/>
        </a:solidFill>
        <a:latin typeface="+mn-lt"/>
        <a:ea typeface="+mn-ea"/>
        <a:cs typeface="+mn-cs"/>
      </a:defRPr>
    </a:lvl6pPr>
    <a:lvl7pPr marL="4700743" algn="l" defTabSz="1566914" rtl="0" eaLnBrk="1" latinLnBrk="0" hangingPunct="1">
      <a:defRPr sz="3066" kern="1200">
        <a:solidFill>
          <a:schemeClr val="tx1"/>
        </a:solidFill>
        <a:latin typeface="+mn-lt"/>
        <a:ea typeface="+mn-ea"/>
        <a:cs typeface="+mn-cs"/>
      </a:defRPr>
    </a:lvl7pPr>
    <a:lvl8pPr marL="5484201" algn="l" defTabSz="1566914" rtl="0" eaLnBrk="1" latinLnBrk="0" hangingPunct="1">
      <a:defRPr sz="3066" kern="1200">
        <a:solidFill>
          <a:schemeClr val="tx1"/>
        </a:solidFill>
        <a:latin typeface="+mn-lt"/>
        <a:ea typeface="+mn-ea"/>
        <a:cs typeface="+mn-cs"/>
      </a:defRPr>
    </a:lvl8pPr>
    <a:lvl9pPr marL="6267659" algn="l" defTabSz="1566914" rtl="0" eaLnBrk="1" latinLnBrk="0" hangingPunct="1">
      <a:defRPr sz="30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08" userDrawn="1">
          <p15:clr>
            <a:srgbClr val="A4A3A4"/>
          </p15:clr>
        </p15:guide>
        <p15:guide id="2" pos="69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6">
          <p15:clr>
            <a:srgbClr val="A4A3A4"/>
          </p15:clr>
        </p15:guide>
        <p15:guide id="2" pos="22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ADC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0" autoAdjust="0"/>
    <p:restoredTop sz="94676" autoAdjust="0"/>
  </p:normalViewPr>
  <p:slideViewPr>
    <p:cSldViewPr>
      <p:cViewPr>
        <p:scale>
          <a:sx n="75" d="100"/>
          <a:sy n="75" d="100"/>
        </p:scale>
        <p:origin x="54" y="-3534"/>
      </p:cViewPr>
      <p:guideLst>
        <p:guide orient="horz" pos="4608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926"/>
        <p:guide pos="22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6CDD7-09B6-4BB3-9069-2B95837CCCB2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3325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7163" y="8823325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9BA33-46DD-4DE6-9BEC-D9D96B7B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40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1945600" cy="1463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 useBgFill="1">
        <p:nvSpPr>
          <p:cNvPr id="8" name="Rounded Rectangle 7"/>
          <p:cNvSpPr/>
          <p:nvPr/>
        </p:nvSpPr>
        <p:spPr>
          <a:xfrm>
            <a:off x="219456" y="216747"/>
            <a:ext cx="21506688" cy="14218581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9057" y="6277551"/>
            <a:ext cx="17155035" cy="5256107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12" name="Rectangle 11"/>
          <p:cNvSpPr/>
          <p:nvPr/>
        </p:nvSpPr>
        <p:spPr>
          <a:xfrm>
            <a:off x="18174365" y="6281886"/>
            <a:ext cx="2856835" cy="5247437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13" name="Rectangle 12"/>
          <p:cNvSpPr/>
          <p:nvPr/>
        </p:nvSpPr>
        <p:spPr>
          <a:xfrm>
            <a:off x="18510514" y="6691537"/>
            <a:ext cx="2184537" cy="4428135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14" name="Rectangle 13"/>
          <p:cNvSpPr/>
          <p:nvPr/>
        </p:nvSpPr>
        <p:spPr>
          <a:xfrm>
            <a:off x="1069161" y="6518660"/>
            <a:ext cx="16674828" cy="479009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688383" y="9867239"/>
            <a:ext cx="1828800" cy="975360"/>
          </a:xfrm>
        </p:spPr>
        <p:txBody>
          <a:bodyPr/>
          <a:lstStyle>
            <a:lvl1pPr algn="ctr">
              <a:defRPr sz="6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00373" y="9726457"/>
            <a:ext cx="16212399" cy="1417316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10" name="Rectangle 9"/>
          <p:cNvSpPr/>
          <p:nvPr/>
        </p:nvSpPr>
        <p:spPr>
          <a:xfrm>
            <a:off x="1293531" y="6697472"/>
            <a:ext cx="16226083" cy="4432469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732" y="9916160"/>
            <a:ext cx="15727680" cy="975360"/>
          </a:xfrm>
        </p:spPr>
        <p:txBody>
          <a:bodyPr>
            <a:normAutofit/>
          </a:bodyPr>
          <a:lstStyle>
            <a:lvl1pPr marL="0" indent="0" algn="ctr">
              <a:buNone/>
              <a:defRPr sz="4134" cap="all" spc="686" baseline="0">
                <a:solidFill>
                  <a:srgbClr val="FFFFFF"/>
                </a:solidFill>
              </a:defRPr>
            </a:lvl1pPr>
            <a:lvl2pPr marL="1045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90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5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8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5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70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5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60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1292" y="6884338"/>
            <a:ext cx="15910560" cy="2600962"/>
          </a:xfrm>
        </p:spPr>
        <p:txBody>
          <a:bodyPr anchor="b" anchorCtr="0">
            <a:noAutofit/>
          </a:bodyPr>
          <a:lstStyle>
            <a:lvl1pPr>
              <a:defRPr sz="9134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468085" y="487681"/>
            <a:ext cx="4462272" cy="13061619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marL="0" algn="ctr" defTabSz="2090118" rtl="0" eaLnBrk="1" latinLnBrk="0" hangingPunct="1"/>
            <a:endParaRPr lang="en-US" sz="4134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692541" y="749674"/>
            <a:ext cx="4013364" cy="12537636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916586" y="843579"/>
            <a:ext cx="3565275" cy="123498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812800"/>
            <a:ext cx="14813280" cy="12354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21579840" y="0"/>
            <a:ext cx="365760" cy="1463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47" tIns="16324" rIns="32647" bIns="16324" rtlCol="0" anchor="ctr"/>
          <a:lstStyle/>
          <a:p>
            <a:pPr algn="ctr"/>
            <a:endParaRPr lang="en-US" sz="2044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0"/>
            <a:ext cx="365760" cy="1463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47" tIns="16324" rIns="32647" bIns="16324" rtlCol="0" anchor="ctr"/>
          <a:lstStyle/>
          <a:p>
            <a:pPr algn="ctr"/>
            <a:endParaRPr lang="en-US" sz="2044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21945600" cy="1828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47" tIns="16324" rIns="32647" bIns="16324" rtlCol="0" anchor="ctr"/>
          <a:lstStyle/>
          <a:p>
            <a:pPr algn="ctr"/>
            <a:endParaRPr lang="en-US" sz="2044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12801600"/>
            <a:ext cx="21945600" cy="18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647" tIns="16324" rIns="32647" bIns="16324" rtlCol="0" anchor="ctr"/>
          <a:lstStyle/>
          <a:p>
            <a:pPr algn="ctr"/>
            <a:endParaRPr lang="en-US" sz="2044" dirty="0"/>
          </a:p>
        </p:txBody>
      </p:sp>
      <p:sp>
        <p:nvSpPr>
          <p:cNvPr id="11" name="Instructions"/>
          <p:cNvSpPr/>
          <p:nvPr userDrawn="1"/>
        </p:nvSpPr>
        <p:spPr>
          <a:xfrm>
            <a:off x="-5120640" y="0"/>
            <a:ext cx="4754880" cy="1463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19" tIns="81619" rIns="81619" bIns="81619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857"/>
              </a:spcAft>
            </a:pPr>
            <a:r>
              <a:rPr lang="en-US" sz="3133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3133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857"/>
              </a:spcAft>
            </a:pPr>
            <a:r>
              <a:rPr lang="en-US" sz="2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24” high by 36” wide. It can be used to print any poster with a 2:3 aspect ratio including 36x54 and 48x72.</a:t>
            </a:r>
          </a:p>
          <a:p>
            <a:pPr lvl="0">
              <a:spcBef>
                <a:spcPts val="0"/>
              </a:spcBef>
              <a:spcAft>
                <a:spcPts val="857"/>
              </a:spcAft>
            </a:pPr>
            <a:r>
              <a:rPr lang="en-US" sz="3133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3133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3133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857"/>
              </a:spcAft>
            </a:pPr>
            <a:r>
              <a:rPr sz="2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2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2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sz="2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 this </a:t>
            </a:r>
            <a:r>
              <a:rPr lang="en-US" sz="2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22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2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2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22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857"/>
              </a:spcAft>
            </a:pPr>
            <a:r>
              <a:rPr lang="en-US" sz="3133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3133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3133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857"/>
              </a:spcAft>
            </a:pPr>
            <a:r>
              <a:rPr lang="en-US" sz="2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22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2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22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2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22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2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857"/>
              </a:spcAft>
            </a:pPr>
            <a:r>
              <a:rPr lang="en-US" sz="2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857"/>
              </a:spcAft>
            </a:pPr>
            <a:r>
              <a:rPr lang="en-US" sz="2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857"/>
              </a:spcAft>
            </a:pPr>
            <a:r>
              <a:rPr lang="en-US" sz="1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1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1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2311360" y="0"/>
            <a:ext cx="4754880" cy="14630400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857"/>
                </a:spcAft>
              </a:pPr>
              <a:r>
                <a:rPr lang="en-US" sz="3133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3133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3133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3133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r>
                <a:rPr lang="en-US" sz="2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2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r>
                <a:rPr lang="en-US" sz="2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22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2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22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2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endParaRPr lang="en-US" sz="32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endParaRPr lang="en-US" sz="22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endParaRPr lang="en-US" sz="22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endParaRPr lang="en-US" sz="22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endParaRPr lang="en-US" sz="22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endParaRPr lang="en-US" sz="22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endParaRPr lang="en-US" sz="22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endParaRPr lang="en-US" sz="22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r>
                <a:rPr lang="en-US" sz="2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r>
                <a:rPr lang="en-US" sz="3133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r>
                <a:rPr lang="en-US" sz="2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2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22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2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857"/>
                </a:spcAft>
              </a:pPr>
              <a:r>
                <a:rPr lang="en-US" sz="2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22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2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2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8801" y="14451959"/>
            <a:ext cx="3531623" cy="1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1945600" cy="1463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 useBgFill="1">
        <p:nvSpPr>
          <p:cNvPr id="8" name="Rounded Rectangle 7"/>
          <p:cNvSpPr/>
          <p:nvPr/>
        </p:nvSpPr>
        <p:spPr>
          <a:xfrm>
            <a:off x="219456" y="216747"/>
            <a:ext cx="21506688" cy="14218581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84743" y="6285653"/>
            <a:ext cx="19836384" cy="5256107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16" name="Rectangle 15"/>
          <p:cNvSpPr/>
          <p:nvPr/>
        </p:nvSpPr>
        <p:spPr>
          <a:xfrm>
            <a:off x="1362375" y="6502401"/>
            <a:ext cx="19281120" cy="479009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495" y="6827520"/>
            <a:ext cx="18470880" cy="2763522"/>
          </a:xfrm>
        </p:spPr>
        <p:txBody>
          <a:bodyPr anchor="b" anchorCtr="0">
            <a:noAutofit/>
          </a:bodyPr>
          <a:lstStyle>
            <a:lvl1pPr algn="ctr" defTabSz="2090118" rtl="0" eaLnBrk="1" latinLnBrk="0" hangingPunct="1">
              <a:spcBef>
                <a:spcPct val="0"/>
              </a:spcBef>
              <a:buNone/>
              <a:defRPr lang="en-US" sz="9134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621191" y="9688577"/>
            <a:ext cx="18763488" cy="1417316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7495" y="9829355"/>
            <a:ext cx="18470880" cy="11174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4600" cap="all" spc="571" baseline="0">
                <a:solidFill>
                  <a:srgbClr val="FFFFFF"/>
                </a:solidFill>
              </a:defRPr>
            </a:lvl1pPr>
            <a:lvl2pPr marL="1045059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2pPr>
            <a:lvl3pPr marL="2090118" indent="0">
              <a:buNone/>
              <a:defRPr sz="3667">
                <a:solidFill>
                  <a:schemeClr val="tx1">
                    <a:tint val="75000"/>
                  </a:schemeClr>
                </a:solidFill>
              </a:defRPr>
            </a:lvl3pPr>
            <a:lvl4pPr marL="313517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8023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2529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7035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1541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6047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21818" y="6664960"/>
            <a:ext cx="18762237" cy="4432469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708" y="871195"/>
            <a:ext cx="19825613" cy="22174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2707" y="3667351"/>
            <a:ext cx="9692640" cy="9402471"/>
          </a:xfrm>
        </p:spPr>
        <p:txBody>
          <a:bodyPr/>
          <a:lstStyle>
            <a:lvl1pPr>
              <a:defRPr sz="6400"/>
            </a:lvl1pPr>
            <a:lvl2pPr>
              <a:defRPr sz="5467"/>
            </a:lvl2pPr>
            <a:lvl3pPr>
              <a:defRPr sz="4600"/>
            </a:lvl3pPr>
            <a:lvl4pPr>
              <a:defRPr sz="4134"/>
            </a:lvl4pPr>
            <a:lvl5pPr>
              <a:defRPr sz="4134"/>
            </a:lvl5pPr>
            <a:lvl6pPr>
              <a:defRPr sz="4134"/>
            </a:lvl6pPr>
            <a:lvl7pPr>
              <a:defRPr sz="4134"/>
            </a:lvl7pPr>
            <a:lvl8pPr>
              <a:defRPr sz="4134"/>
            </a:lvl8pPr>
            <a:lvl9pPr>
              <a:defRPr sz="413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3667351"/>
            <a:ext cx="9692640" cy="9402471"/>
          </a:xfrm>
        </p:spPr>
        <p:txBody>
          <a:bodyPr/>
          <a:lstStyle>
            <a:lvl1pPr>
              <a:defRPr sz="6400"/>
            </a:lvl1pPr>
            <a:lvl2pPr>
              <a:defRPr sz="5467"/>
            </a:lvl2pPr>
            <a:lvl3pPr>
              <a:defRPr sz="4600"/>
            </a:lvl3pPr>
            <a:lvl4pPr>
              <a:defRPr sz="4134"/>
            </a:lvl4pPr>
            <a:lvl5pPr>
              <a:defRPr sz="4134"/>
            </a:lvl5pPr>
            <a:lvl6pPr>
              <a:defRPr sz="4134"/>
            </a:lvl6pPr>
            <a:lvl7pPr>
              <a:defRPr sz="4134"/>
            </a:lvl7pPr>
            <a:lvl8pPr>
              <a:defRPr sz="4134"/>
            </a:lvl8pPr>
            <a:lvl9pPr>
              <a:defRPr sz="413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708" y="871195"/>
            <a:ext cx="19825613" cy="221744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2708" y="3674535"/>
            <a:ext cx="9696451" cy="1364825"/>
          </a:xfrm>
        </p:spPr>
        <p:txBody>
          <a:bodyPr anchor="b">
            <a:noAutofit/>
          </a:bodyPr>
          <a:lstStyle>
            <a:lvl1pPr marL="0" indent="0" algn="ctr">
              <a:buNone/>
              <a:defRPr sz="5000" b="1"/>
            </a:lvl1pPr>
            <a:lvl2pPr marL="1045059" indent="0">
              <a:buNone/>
              <a:defRPr sz="4600" b="1"/>
            </a:lvl2pPr>
            <a:lvl3pPr marL="2090118" indent="0">
              <a:buNone/>
              <a:defRPr sz="4134" b="1"/>
            </a:lvl3pPr>
            <a:lvl4pPr marL="3135177" indent="0">
              <a:buNone/>
              <a:defRPr sz="3667" b="1"/>
            </a:lvl4pPr>
            <a:lvl5pPr marL="4180236" indent="0">
              <a:buNone/>
              <a:defRPr sz="3667" b="1"/>
            </a:lvl5pPr>
            <a:lvl6pPr marL="5225295" indent="0">
              <a:buNone/>
              <a:defRPr sz="3667" b="1"/>
            </a:lvl6pPr>
            <a:lvl7pPr marL="6270354" indent="0">
              <a:buNone/>
              <a:defRPr sz="3667" b="1"/>
            </a:lvl7pPr>
            <a:lvl8pPr marL="7315413" indent="0">
              <a:buNone/>
              <a:defRPr sz="3667" b="1"/>
            </a:lvl8pPr>
            <a:lvl9pPr marL="8360473" indent="0">
              <a:buNone/>
              <a:defRPr sz="36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2708" y="5201920"/>
            <a:ext cx="9696451" cy="7867225"/>
          </a:xfrm>
        </p:spPr>
        <p:txBody>
          <a:bodyPr/>
          <a:lstStyle>
            <a:lvl1pPr>
              <a:defRPr sz="5467"/>
            </a:lvl1pPr>
            <a:lvl2pPr>
              <a:defRPr sz="4600"/>
            </a:lvl2pPr>
            <a:lvl3pPr>
              <a:defRPr sz="4134"/>
            </a:lvl3pPr>
            <a:lvl4pPr>
              <a:defRPr sz="3667"/>
            </a:lvl4pPr>
            <a:lvl5pPr>
              <a:defRPr sz="3667"/>
            </a:lvl5pPr>
            <a:lvl6pPr>
              <a:defRPr sz="3667"/>
            </a:lvl6pPr>
            <a:lvl7pPr>
              <a:defRPr sz="3667"/>
            </a:lvl7pPr>
            <a:lvl8pPr>
              <a:defRPr sz="3667"/>
            </a:lvl8pPr>
            <a:lvl9pPr>
              <a:defRPr sz="3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3674535"/>
            <a:ext cx="9700260" cy="1364825"/>
          </a:xfrm>
        </p:spPr>
        <p:txBody>
          <a:bodyPr anchor="b">
            <a:noAutofit/>
          </a:bodyPr>
          <a:lstStyle>
            <a:lvl1pPr marL="0" indent="0" algn="ctr">
              <a:buNone/>
              <a:defRPr sz="5000" b="1"/>
            </a:lvl1pPr>
            <a:lvl2pPr marL="1045059" indent="0">
              <a:buNone/>
              <a:defRPr sz="4600" b="1"/>
            </a:lvl2pPr>
            <a:lvl3pPr marL="2090118" indent="0">
              <a:buNone/>
              <a:defRPr sz="4134" b="1"/>
            </a:lvl3pPr>
            <a:lvl4pPr marL="3135177" indent="0">
              <a:buNone/>
              <a:defRPr sz="3667" b="1"/>
            </a:lvl4pPr>
            <a:lvl5pPr marL="4180236" indent="0">
              <a:buNone/>
              <a:defRPr sz="3667" b="1"/>
            </a:lvl5pPr>
            <a:lvl6pPr marL="5225295" indent="0">
              <a:buNone/>
              <a:defRPr sz="3667" b="1"/>
            </a:lvl6pPr>
            <a:lvl7pPr marL="6270354" indent="0">
              <a:buNone/>
              <a:defRPr sz="3667" b="1"/>
            </a:lvl7pPr>
            <a:lvl8pPr marL="7315413" indent="0">
              <a:buNone/>
              <a:defRPr sz="3667" b="1"/>
            </a:lvl8pPr>
            <a:lvl9pPr marL="8360473" indent="0">
              <a:buNone/>
              <a:defRPr sz="36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5201920"/>
            <a:ext cx="9700260" cy="7867225"/>
          </a:xfrm>
        </p:spPr>
        <p:txBody>
          <a:bodyPr/>
          <a:lstStyle>
            <a:lvl1pPr>
              <a:defRPr sz="5467"/>
            </a:lvl1pPr>
            <a:lvl2pPr>
              <a:defRPr sz="4600"/>
            </a:lvl2pPr>
            <a:lvl3pPr>
              <a:defRPr sz="4134"/>
            </a:lvl3pPr>
            <a:lvl4pPr>
              <a:defRPr sz="3667"/>
            </a:lvl4pPr>
            <a:lvl5pPr>
              <a:defRPr sz="3667"/>
            </a:lvl5pPr>
            <a:lvl6pPr>
              <a:defRPr sz="3667"/>
            </a:lvl6pPr>
            <a:lvl7pPr>
              <a:defRPr sz="3667"/>
            </a:lvl7pPr>
            <a:lvl8pPr>
              <a:defRPr sz="3667"/>
            </a:lvl8pPr>
            <a:lvl9pPr>
              <a:defRPr sz="3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1945600" cy="1463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 useBgFill="1">
        <p:nvSpPr>
          <p:cNvPr id="11" name="Rounded Rectangle 10"/>
          <p:cNvSpPr/>
          <p:nvPr/>
        </p:nvSpPr>
        <p:spPr>
          <a:xfrm>
            <a:off x="219456" y="216747"/>
            <a:ext cx="21506688" cy="14218581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21945600" cy="1463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 useBgFill="1">
        <p:nvSpPr>
          <p:cNvPr id="12" name="Rounded Rectangle 11"/>
          <p:cNvSpPr/>
          <p:nvPr/>
        </p:nvSpPr>
        <p:spPr>
          <a:xfrm>
            <a:off x="219456" y="216747"/>
            <a:ext cx="21506688" cy="14218581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6880" y="1463040"/>
            <a:ext cx="10972800" cy="11216644"/>
          </a:xfrm>
        </p:spPr>
        <p:txBody>
          <a:bodyPr/>
          <a:lstStyle>
            <a:lvl1pPr>
              <a:defRPr sz="7334"/>
            </a:lvl1pPr>
            <a:lvl2pPr>
              <a:defRPr sz="6400"/>
            </a:lvl2pPr>
            <a:lvl3pPr>
              <a:defRPr sz="5467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44081" y="3212185"/>
            <a:ext cx="6519759" cy="7516775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10" name="Rectangle 9"/>
          <p:cNvSpPr/>
          <p:nvPr/>
        </p:nvSpPr>
        <p:spPr>
          <a:xfrm>
            <a:off x="1624056" y="3503940"/>
            <a:ext cx="5959809" cy="6899900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45600" y="6339840"/>
            <a:ext cx="5516721" cy="3738880"/>
          </a:xfrm>
        </p:spPr>
        <p:txBody>
          <a:bodyPr/>
          <a:lstStyle>
            <a:lvl1pPr marL="0" indent="0">
              <a:spcBef>
                <a:spcPts val="914"/>
              </a:spcBef>
              <a:buNone/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  <a:lvl2pPr marL="1045059" indent="0">
              <a:buNone/>
              <a:defRPr sz="2733"/>
            </a:lvl2pPr>
            <a:lvl3pPr marL="2090118" indent="0">
              <a:buNone/>
              <a:defRPr sz="2267"/>
            </a:lvl3pPr>
            <a:lvl4pPr marL="3135177" indent="0">
              <a:buNone/>
              <a:defRPr sz="2067"/>
            </a:lvl4pPr>
            <a:lvl5pPr marL="4180236" indent="0">
              <a:buNone/>
              <a:defRPr sz="2067"/>
            </a:lvl5pPr>
            <a:lvl6pPr marL="5225295" indent="0">
              <a:buNone/>
              <a:defRPr sz="2067"/>
            </a:lvl6pPr>
            <a:lvl7pPr marL="6270354" indent="0">
              <a:buNone/>
              <a:defRPr sz="2067"/>
            </a:lvl7pPr>
            <a:lvl8pPr marL="7315413" indent="0">
              <a:buNone/>
              <a:defRPr sz="2067"/>
            </a:lvl8pPr>
            <a:lvl9pPr marL="8360473" indent="0">
              <a:buNone/>
              <a:defRPr sz="2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600" y="3699865"/>
            <a:ext cx="5516721" cy="2542123"/>
          </a:xfrm>
        </p:spPr>
        <p:txBody>
          <a:bodyPr anchor="b">
            <a:normAutofit/>
          </a:bodyPr>
          <a:lstStyle>
            <a:lvl1pPr algn="l">
              <a:defRPr sz="4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21945600" cy="1463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 useBgFill="1">
        <p:nvSpPr>
          <p:cNvPr id="9" name="Rounded Rectangle 8"/>
          <p:cNvSpPr/>
          <p:nvPr/>
        </p:nvSpPr>
        <p:spPr>
          <a:xfrm>
            <a:off x="219456" y="216747"/>
            <a:ext cx="21506688" cy="14218581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45920" y="1325732"/>
            <a:ext cx="18653760" cy="9240670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7334"/>
            </a:lvl1pPr>
            <a:lvl2pPr marL="1045059" indent="0">
              <a:buNone/>
              <a:defRPr sz="6400"/>
            </a:lvl2pPr>
            <a:lvl3pPr marL="2090118" indent="0">
              <a:buNone/>
              <a:defRPr sz="5467"/>
            </a:lvl3pPr>
            <a:lvl4pPr marL="3135177" indent="0">
              <a:buNone/>
              <a:defRPr sz="4600"/>
            </a:lvl4pPr>
            <a:lvl5pPr marL="4180236" indent="0">
              <a:buNone/>
              <a:defRPr sz="4600"/>
            </a:lvl5pPr>
            <a:lvl6pPr marL="5225295" indent="0">
              <a:buNone/>
              <a:defRPr sz="4600"/>
            </a:lvl6pPr>
            <a:lvl7pPr marL="6270354" indent="0">
              <a:buNone/>
              <a:defRPr sz="4600"/>
            </a:lvl7pPr>
            <a:lvl8pPr marL="7315413" indent="0">
              <a:buNone/>
              <a:defRPr sz="4600"/>
            </a:lvl8pPr>
            <a:lvl9pPr marL="8360473" indent="0">
              <a:buNone/>
              <a:defRPr sz="4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45920" y="10566400"/>
            <a:ext cx="18653760" cy="29260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12" name="Rectangle 11"/>
          <p:cNvSpPr/>
          <p:nvPr/>
        </p:nvSpPr>
        <p:spPr>
          <a:xfrm>
            <a:off x="1828799" y="10728960"/>
            <a:ext cx="18241836" cy="2566238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194560" y="12029440"/>
            <a:ext cx="17588433" cy="963618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11" name="Rectangle 10"/>
          <p:cNvSpPr/>
          <p:nvPr/>
        </p:nvSpPr>
        <p:spPr>
          <a:xfrm>
            <a:off x="1453413" y="10826496"/>
            <a:ext cx="19070727" cy="2340864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5093" y="12067321"/>
            <a:ext cx="17387367" cy="8569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400" cap="all" spc="571" baseline="0">
                <a:solidFill>
                  <a:srgbClr val="FFFFFF"/>
                </a:solidFill>
              </a:defRPr>
            </a:lvl1pPr>
            <a:lvl2pPr marL="1045059" indent="0">
              <a:buNone/>
              <a:defRPr sz="2733"/>
            </a:lvl2pPr>
            <a:lvl3pPr marL="2090118" indent="0">
              <a:buNone/>
              <a:defRPr sz="2267"/>
            </a:lvl3pPr>
            <a:lvl4pPr marL="3135177" indent="0">
              <a:buNone/>
              <a:defRPr sz="2067"/>
            </a:lvl4pPr>
            <a:lvl5pPr marL="4180236" indent="0">
              <a:buNone/>
              <a:defRPr sz="2067"/>
            </a:lvl5pPr>
            <a:lvl6pPr marL="5225295" indent="0">
              <a:buNone/>
              <a:defRPr sz="2067"/>
            </a:lvl6pPr>
            <a:lvl7pPr marL="6270354" indent="0">
              <a:buNone/>
              <a:defRPr sz="2067"/>
            </a:lvl7pPr>
            <a:lvl8pPr marL="7315413" indent="0">
              <a:buNone/>
              <a:defRPr sz="2067"/>
            </a:lvl8pPr>
            <a:lvl9pPr marL="8360473" indent="0">
              <a:buNone/>
              <a:defRPr sz="2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0891521"/>
            <a:ext cx="17588433" cy="1115825"/>
          </a:xfrm>
        </p:spPr>
        <p:txBody>
          <a:bodyPr anchor="ctr" anchorCtr="0"/>
          <a:lstStyle>
            <a:lvl1pPr algn="ctr">
              <a:defRPr sz="4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21945600" cy="1463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 useBgFill="1">
        <p:nvSpPr>
          <p:cNvPr id="7" name="Rounded Rectangle 6"/>
          <p:cNvSpPr/>
          <p:nvPr/>
        </p:nvSpPr>
        <p:spPr>
          <a:xfrm>
            <a:off x="219456" y="216747"/>
            <a:ext cx="21506688" cy="14218581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3738881"/>
            <a:ext cx="19751040" cy="9330268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13560215"/>
            <a:ext cx="5120640" cy="778933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2733">
                <a:solidFill>
                  <a:schemeClr val="tx2"/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13560215"/>
            <a:ext cx="6949440" cy="778933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2733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13560215"/>
            <a:ext cx="5120640" cy="778933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2733">
                <a:solidFill>
                  <a:schemeClr val="tx2"/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8368" y="593421"/>
            <a:ext cx="20628864" cy="2828544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marL="0" algn="ctr" defTabSz="2090118" rtl="0" eaLnBrk="1" latinLnBrk="0" hangingPunct="1"/>
            <a:endParaRPr lang="en-US" sz="4134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4871" y="795440"/>
            <a:ext cx="20113248" cy="2386319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001" tIns="104501" rIns="209001" bIns="104501" rtlCol="0" anchor="ctr"/>
          <a:lstStyle/>
          <a:p>
            <a:pPr algn="ctr"/>
            <a:endParaRPr lang="en-US" sz="2044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2708" y="871195"/>
            <a:ext cx="19825613" cy="2217444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xStyles>
    <p:titleStyle>
      <a:lvl1pPr algn="ctr" defTabSz="2090118" rtl="0" eaLnBrk="1" latinLnBrk="0" hangingPunct="1">
        <a:spcBef>
          <a:spcPct val="0"/>
        </a:spcBef>
        <a:buNone/>
        <a:defRPr sz="80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783795" indent="-522529" algn="l" defTabSz="2090118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5467" kern="1200">
          <a:solidFill>
            <a:schemeClr val="tx2"/>
          </a:solidFill>
          <a:latin typeface="+mn-lt"/>
          <a:ea typeface="+mn-ea"/>
          <a:cs typeface="+mn-cs"/>
        </a:defRPr>
      </a:lvl1pPr>
      <a:lvl2pPr marL="1463082" indent="-522529" algn="l" defTabSz="2090118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4600" kern="1200">
          <a:solidFill>
            <a:schemeClr val="tx2"/>
          </a:solidFill>
          <a:latin typeface="+mn-lt"/>
          <a:ea typeface="+mn-ea"/>
          <a:cs typeface="+mn-cs"/>
        </a:defRPr>
      </a:lvl2pPr>
      <a:lvl3pPr marL="2090118" indent="-522529" algn="l" defTabSz="2090118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4134" kern="1200">
          <a:solidFill>
            <a:schemeClr val="tx2"/>
          </a:solidFill>
          <a:latin typeface="+mn-lt"/>
          <a:ea typeface="+mn-ea"/>
          <a:cs typeface="+mn-cs"/>
        </a:defRPr>
      </a:lvl3pPr>
      <a:lvl4pPr marL="2926166" indent="-522529" algn="l" defTabSz="2090118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3667" kern="1200">
          <a:solidFill>
            <a:schemeClr val="tx2"/>
          </a:solidFill>
          <a:latin typeface="+mn-lt"/>
          <a:ea typeface="+mn-ea"/>
          <a:cs typeface="+mn-cs"/>
        </a:defRPr>
      </a:lvl4pPr>
      <a:lvl5pPr marL="3553201" indent="-522529" algn="l" defTabSz="2090118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3667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971225" indent="-418024" algn="l" defTabSz="2090118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6pPr>
      <a:lvl7pPr marL="4598260" indent="-418024" algn="l" defTabSz="2090118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7pPr>
      <a:lvl8pPr marL="5016283" indent="-418024" algn="l" defTabSz="2090118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8pPr>
      <a:lvl9pPr marL="5434307" indent="-418024" algn="l" defTabSz="2090118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90118" rtl="0" eaLnBrk="1" latinLnBrk="0" hangingPunct="1"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45059" algn="l" defTabSz="2090118" rtl="0" eaLnBrk="1" latinLnBrk="0" hangingPunct="1">
        <a:defRPr sz="4134" kern="1200">
          <a:solidFill>
            <a:schemeClr val="tx1"/>
          </a:solidFill>
          <a:latin typeface="+mn-lt"/>
          <a:ea typeface="+mn-ea"/>
          <a:cs typeface="+mn-cs"/>
        </a:defRPr>
      </a:lvl2pPr>
      <a:lvl3pPr marL="2090118" algn="l" defTabSz="2090118" rtl="0" eaLnBrk="1" latinLnBrk="0" hangingPunct="1">
        <a:defRPr sz="4134" kern="1200">
          <a:solidFill>
            <a:schemeClr val="tx1"/>
          </a:solidFill>
          <a:latin typeface="+mn-lt"/>
          <a:ea typeface="+mn-ea"/>
          <a:cs typeface="+mn-cs"/>
        </a:defRPr>
      </a:lvl3pPr>
      <a:lvl4pPr marL="3135177" algn="l" defTabSz="2090118" rtl="0" eaLnBrk="1" latinLnBrk="0" hangingPunct="1">
        <a:defRPr sz="4134" kern="1200">
          <a:solidFill>
            <a:schemeClr val="tx1"/>
          </a:solidFill>
          <a:latin typeface="+mn-lt"/>
          <a:ea typeface="+mn-ea"/>
          <a:cs typeface="+mn-cs"/>
        </a:defRPr>
      </a:lvl4pPr>
      <a:lvl5pPr marL="4180236" algn="l" defTabSz="2090118" rtl="0" eaLnBrk="1" latinLnBrk="0" hangingPunct="1">
        <a:defRPr sz="4134" kern="1200">
          <a:solidFill>
            <a:schemeClr val="tx1"/>
          </a:solidFill>
          <a:latin typeface="+mn-lt"/>
          <a:ea typeface="+mn-ea"/>
          <a:cs typeface="+mn-cs"/>
        </a:defRPr>
      </a:lvl5pPr>
      <a:lvl6pPr marL="5225295" algn="l" defTabSz="2090118" rtl="0" eaLnBrk="1" latinLnBrk="0" hangingPunct="1">
        <a:defRPr sz="4134" kern="1200">
          <a:solidFill>
            <a:schemeClr val="tx1"/>
          </a:solidFill>
          <a:latin typeface="+mn-lt"/>
          <a:ea typeface="+mn-ea"/>
          <a:cs typeface="+mn-cs"/>
        </a:defRPr>
      </a:lvl6pPr>
      <a:lvl7pPr marL="6270354" algn="l" defTabSz="2090118" rtl="0" eaLnBrk="1" latinLnBrk="0" hangingPunct="1">
        <a:defRPr sz="4134" kern="1200">
          <a:solidFill>
            <a:schemeClr val="tx1"/>
          </a:solidFill>
          <a:latin typeface="+mn-lt"/>
          <a:ea typeface="+mn-ea"/>
          <a:cs typeface="+mn-cs"/>
        </a:defRPr>
      </a:lvl7pPr>
      <a:lvl8pPr marL="7315413" algn="l" defTabSz="2090118" rtl="0" eaLnBrk="1" latinLnBrk="0" hangingPunct="1">
        <a:defRPr sz="4134" kern="1200">
          <a:solidFill>
            <a:schemeClr val="tx1"/>
          </a:solidFill>
          <a:latin typeface="+mn-lt"/>
          <a:ea typeface="+mn-ea"/>
          <a:cs typeface="+mn-cs"/>
        </a:defRPr>
      </a:lvl8pPr>
      <a:lvl9pPr marL="8360473" algn="l" defTabSz="2090118" rtl="0" eaLnBrk="1" latinLnBrk="0" hangingPunct="1">
        <a:defRPr sz="4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3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11" Type="http://schemas.openxmlformats.org/officeDocument/2006/relationships/image" Target="../media/image5.emf"/><Relationship Id="rId5" Type="http://schemas.openxmlformats.org/officeDocument/2006/relationships/image" Target="../media/image8.png"/><Relationship Id="rId10" Type="http://schemas.openxmlformats.org/officeDocument/2006/relationships/oleObject" Target="../embeddings/oleObject1.bin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12971" y="1581281"/>
            <a:ext cx="14659465" cy="93915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1923521" y="123964"/>
            <a:ext cx="16459200" cy="82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65295" tIns="163237" rIns="65295" bIns="163237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IPE-205 | Python in Industrial Engineering | Machine Learning  to FIFA 18</a:t>
            </a:r>
            <a:endParaRPr lang="en-US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525775" y="12582995"/>
            <a:ext cx="1780673" cy="16741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32647" tIns="16324" rIns="32647" bIns="16324" rtlCol="0">
            <a:spAutoFit/>
          </a:bodyPr>
          <a:lstStyle/>
          <a:p>
            <a:r>
              <a:rPr lang="en-US" sz="2133" b="1" u="sng" dirty="0">
                <a:latin typeface="Times New Roman" pitchFamily="18" charset="0"/>
                <a:cs typeface="Times New Roman" pitchFamily="18" charset="0"/>
              </a:rPr>
              <a:t>Submitted </a:t>
            </a:r>
            <a:r>
              <a:rPr lang="en-US" sz="2133" b="1" u="sng" dirty="0" smtClean="0">
                <a:latin typeface="Times New Roman" pitchFamily="18" charset="0"/>
                <a:cs typeface="Times New Roman" pitchFamily="18" charset="0"/>
              </a:rPr>
              <a:t>by:</a:t>
            </a:r>
            <a:endParaRPr lang="en-US" sz="2133" b="1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33" dirty="0" smtClean="0">
                <a:latin typeface="Times New Roman" pitchFamily="18" charset="0"/>
                <a:cs typeface="Times New Roman" pitchFamily="18" charset="0"/>
              </a:rPr>
              <a:t>201736012</a:t>
            </a:r>
          </a:p>
          <a:p>
            <a:r>
              <a:rPr lang="en-US" sz="2133" dirty="0" smtClean="0">
                <a:latin typeface="Times New Roman" pitchFamily="18" charset="0"/>
                <a:cs typeface="Times New Roman" pitchFamily="18" charset="0"/>
              </a:rPr>
              <a:t>201736044</a:t>
            </a:r>
          </a:p>
          <a:p>
            <a:r>
              <a:rPr lang="en-US" sz="2133" dirty="0" smtClean="0">
                <a:latin typeface="Times New Roman" pitchFamily="18" charset="0"/>
                <a:cs typeface="Times New Roman" pitchFamily="18" charset="0"/>
              </a:rPr>
              <a:t>201736045</a:t>
            </a:r>
            <a:endParaRPr lang="en-US" sz="2133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33" smtClean="0">
                <a:latin typeface="Times New Roman" pitchFamily="18" charset="0"/>
                <a:cs typeface="Times New Roman" pitchFamily="18" charset="0"/>
              </a:rPr>
              <a:t>201636045</a:t>
            </a:r>
            <a:endParaRPr lang="en-US" sz="2133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502861" y="11587036"/>
            <a:ext cx="1803587" cy="1017660"/>
          </a:xfrm>
          <a:prstGeom prst="rect">
            <a:avLst/>
          </a:prstGeom>
          <a:noFill/>
        </p:spPr>
        <p:txBody>
          <a:bodyPr wrap="none" lIns="32647" tIns="16324" rIns="32647" bIns="16324" rtlCol="0">
            <a:spAutoFit/>
          </a:bodyPr>
          <a:lstStyle/>
          <a:p>
            <a:r>
              <a:rPr lang="en-US" sz="2133" b="1" u="sng" dirty="0"/>
              <a:t>Submitted</a:t>
            </a:r>
            <a:r>
              <a:rPr lang="en-US" sz="2133" u="sng" dirty="0"/>
              <a:t> </a:t>
            </a:r>
            <a:r>
              <a:rPr lang="en-US" sz="2133" b="1" u="sng" dirty="0" smtClean="0"/>
              <a:t>to:</a:t>
            </a:r>
            <a:endParaRPr lang="en-US" sz="2133" b="1" u="sng" dirty="0"/>
          </a:p>
          <a:p>
            <a:r>
              <a:rPr lang="en-US" sz="2133" b="1" dirty="0"/>
              <a:t>Tanmoy Das</a:t>
            </a:r>
          </a:p>
          <a:p>
            <a:endParaRPr lang="en-US" sz="2133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2347460"/>
            <a:ext cx="3708400" cy="40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44" dirty="0"/>
          </a:p>
        </p:txBody>
      </p:sp>
      <p:sp>
        <p:nvSpPr>
          <p:cNvPr id="16" name="TextBox 15"/>
          <p:cNvSpPr txBox="1"/>
          <p:nvPr/>
        </p:nvSpPr>
        <p:spPr>
          <a:xfrm>
            <a:off x="4129377" y="2651715"/>
            <a:ext cx="3882695" cy="40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44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3" y="145268"/>
            <a:ext cx="1152639" cy="107405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277739" y="5747217"/>
            <a:ext cx="314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            </a:t>
            </a:r>
            <a:r>
              <a:rPr lang="en-US" sz="1600" b="1" dirty="0"/>
              <a:t>Histogram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81827" y="5731031"/>
            <a:ext cx="314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         </a:t>
            </a:r>
            <a:r>
              <a:rPr lang="en-US" sz="1600" b="1" dirty="0" smtClean="0"/>
              <a:t>Linear Regression</a:t>
            </a:r>
            <a:endParaRPr lang="en-US" sz="1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1023889" y="5663260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           </a:t>
            </a:r>
            <a:r>
              <a:rPr lang="en-US" sz="1800" b="1" dirty="0"/>
              <a:t>Scatterplot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839200" y="9901417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                     Boxplot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525774" y="1581281"/>
            <a:ext cx="5505428" cy="1569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u="sng" dirty="0"/>
              <a:t>Summary of the </a:t>
            </a:r>
            <a:r>
              <a:rPr lang="en-US" sz="1200" b="1" u="sng" dirty="0" smtClean="0"/>
              <a:t>Poster: </a:t>
            </a:r>
          </a:p>
          <a:p>
            <a:r>
              <a:rPr lang="en-US" sz="1200" b="1" dirty="0"/>
              <a:t> </a:t>
            </a:r>
            <a:r>
              <a:rPr lang="en-US" sz="1200" b="1" dirty="0" smtClean="0"/>
              <a:t>                             </a:t>
            </a:r>
            <a:r>
              <a:rPr lang="en-US" sz="1200" dirty="0" smtClean="0"/>
              <a:t>We created </a:t>
            </a:r>
            <a:r>
              <a:rPr lang="en-US" sz="1200" dirty="0"/>
              <a:t>a predictive model that is able to forecast how good a soccer player is based on their game statistics (using Python in </a:t>
            </a:r>
            <a:r>
              <a:rPr lang="en-US" sz="1200" dirty="0" smtClean="0"/>
              <a:t>kaggle.com).We visualize the data with histogram, pie chart, boxplot. From the scatterplot we can see that increase in value of a player increases the overall rating of the player. The </a:t>
            </a:r>
            <a:r>
              <a:rPr lang="en-US" sz="1200" dirty="0"/>
              <a:t>L</a:t>
            </a:r>
            <a:r>
              <a:rPr lang="en-US" sz="1200" dirty="0" smtClean="0"/>
              <a:t>inear Regression model helps us to predict the future overall rating of the player.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1465" y="6377255"/>
            <a:ext cx="7419368" cy="30736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70" y="2042474"/>
            <a:ext cx="4979534" cy="33789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375" y="2054854"/>
            <a:ext cx="4843345" cy="32365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235" y="1847077"/>
            <a:ext cx="5135563" cy="35871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76" y="6522166"/>
            <a:ext cx="4674665" cy="302328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459787" y="9907418"/>
            <a:ext cx="166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Pie chart</a:t>
            </a:r>
            <a:endParaRPr lang="en-US" sz="1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5525774" y="3724970"/>
            <a:ext cx="5505428" cy="17543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Steps for the analysis: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Preparing the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Understanding the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Histogram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Machine learning algorithms for building our predictive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Linear regression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Boxplot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Scatterplot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Pie chart</a:t>
            </a:r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70365" y="14087840"/>
            <a:ext cx="1965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Dataset</a:t>
            </a:r>
            <a:endParaRPr 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5507215" y="6448485"/>
            <a:ext cx="5505428" cy="45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plt.hist</a:t>
            </a:r>
            <a:r>
              <a:rPr lang="en-US" sz="1200" dirty="0"/>
              <a:t>(</a:t>
            </a:r>
            <a:r>
              <a:rPr lang="en-US" sz="1200" dirty="0" err="1"/>
              <a:t>df.Overall</a:t>
            </a:r>
            <a:r>
              <a:rPr lang="en-US" sz="1200" dirty="0"/>
              <a:t>, bins=16, alpha=0.6, color='b') </a:t>
            </a:r>
            <a:endParaRPr lang="en-US" sz="1200" dirty="0" smtClean="0"/>
          </a:p>
          <a:p>
            <a:r>
              <a:rPr lang="en-US" sz="1200" dirty="0" err="1" smtClean="0"/>
              <a:t>plt.title</a:t>
            </a:r>
            <a:r>
              <a:rPr lang="en-US" sz="1200" dirty="0"/>
              <a:t>("#Players per Overall") </a:t>
            </a:r>
            <a:endParaRPr lang="en-US" sz="1200" dirty="0" smtClean="0"/>
          </a:p>
          <a:p>
            <a:r>
              <a:rPr lang="en-US" sz="1200" dirty="0" err="1" smtClean="0"/>
              <a:t>plt.xlabel</a:t>
            </a:r>
            <a:r>
              <a:rPr lang="en-US" sz="1200" dirty="0"/>
              <a:t>("Overall") </a:t>
            </a:r>
            <a:endParaRPr lang="en-US" sz="1200" dirty="0" smtClean="0"/>
          </a:p>
          <a:p>
            <a:r>
              <a:rPr lang="en-US" sz="1200" dirty="0" err="1" smtClean="0"/>
              <a:t>plt.ylabel</a:t>
            </a:r>
            <a:r>
              <a:rPr lang="en-US" sz="1200" dirty="0"/>
              <a:t>("Count</a:t>
            </a:r>
            <a:r>
              <a:rPr lang="en-US" sz="1200" dirty="0" smtClean="0"/>
              <a:t>")</a:t>
            </a:r>
          </a:p>
          <a:p>
            <a:endParaRPr lang="en-US" sz="1200" dirty="0"/>
          </a:p>
          <a:p>
            <a:r>
              <a:rPr lang="en-US" sz="1200" dirty="0"/>
              <a:t>from </a:t>
            </a:r>
            <a:r>
              <a:rPr lang="en-US" sz="1200" dirty="0" err="1"/>
              <a:t>sklearn</a:t>
            </a:r>
            <a:r>
              <a:rPr lang="en-US" sz="1200" dirty="0"/>
              <a:t> import </a:t>
            </a:r>
            <a:r>
              <a:rPr lang="en-US" sz="1200" dirty="0" err="1"/>
              <a:t>linear_model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err="1" smtClean="0"/>
              <a:t>regr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/>
              <a:t>linear_model.LinearRegression</a:t>
            </a:r>
            <a:r>
              <a:rPr lang="en-US" sz="1200" dirty="0"/>
              <a:t>(</a:t>
            </a:r>
            <a:r>
              <a:rPr lang="en-US" sz="1200" dirty="0" err="1"/>
              <a:t>fit_intercept</a:t>
            </a:r>
            <a:r>
              <a:rPr lang="en-US" sz="1200" dirty="0"/>
              <a:t>=False) </a:t>
            </a:r>
            <a:endParaRPr lang="en-US" sz="1200" dirty="0" smtClean="0"/>
          </a:p>
          <a:p>
            <a:r>
              <a:rPr lang="en-US" sz="1200" dirty="0" err="1" smtClean="0"/>
              <a:t>regr.fit</a:t>
            </a:r>
            <a:r>
              <a:rPr lang="en-US" sz="1200" dirty="0" smtClean="0"/>
              <a:t>(</a:t>
            </a:r>
            <a:r>
              <a:rPr lang="en-US" sz="1200" dirty="0" err="1" smtClean="0"/>
              <a:t>xtrain</a:t>
            </a:r>
            <a:r>
              <a:rPr lang="en-US" sz="1200" dirty="0"/>
              <a:t>, </a:t>
            </a:r>
            <a:r>
              <a:rPr lang="en-US" sz="1200" dirty="0" err="1"/>
              <a:t>ytrain</a:t>
            </a:r>
            <a:r>
              <a:rPr lang="en-US" sz="1200" dirty="0"/>
              <a:t>)</a:t>
            </a:r>
            <a:endParaRPr lang="en-US" sz="1200" dirty="0" smtClean="0"/>
          </a:p>
          <a:p>
            <a:r>
              <a:rPr lang="en-US" sz="1200" dirty="0" err="1" smtClean="0"/>
              <a:t>y_pred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/>
              <a:t>regr.predict</a:t>
            </a:r>
            <a:r>
              <a:rPr lang="en-US" sz="1200" dirty="0"/>
              <a:t>(</a:t>
            </a:r>
            <a:r>
              <a:rPr lang="en-US" sz="1200" dirty="0" err="1"/>
              <a:t>xtest</a:t>
            </a:r>
            <a:r>
              <a:rPr lang="en-US" sz="1200" dirty="0" smtClean="0"/>
              <a:t>)</a:t>
            </a:r>
          </a:p>
          <a:p>
            <a:r>
              <a:rPr lang="en-US" sz="1200" dirty="0" err="1"/>
              <a:t>plt.scatter</a:t>
            </a:r>
            <a:r>
              <a:rPr lang="en-US" sz="1200" dirty="0"/>
              <a:t>(</a:t>
            </a:r>
            <a:r>
              <a:rPr lang="en-US" sz="1200" dirty="0" err="1"/>
              <a:t>xtest</a:t>
            </a:r>
            <a:r>
              <a:rPr lang="en-US" sz="1200" dirty="0"/>
              <a:t>, </a:t>
            </a:r>
            <a:r>
              <a:rPr lang="en-US" sz="1200" dirty="0" err="1"/>
              <a:t>ytest</a:t>
            </a:r>
            <a:r>
              <a:rPr lang="en-US" sz="1200" dirty="0"/>
              <a:t>, color='black') </a:t>
            </a:r>
            <a:endParaRPr lang="en-US" sz="1200" dirty="0" smtClean="0"/>
          </a:p>
          <a:p>
            <a:r>
              <a:rPr lang="en-US" sz="1200" dirty="0" err="1" smtClean="0"/>
              <a:t>plt.plot</a:t>
            </a:r>
            <a:r>
              <a:rPr lang="en-US" sz="1200" dirty="0" smtClean="0"/>
              <a:t>(</a:t>
            </a:r>
            <a:r>
              <a:rPr lang="en-US" sz="1200" dirty="0" err="1" smtClean="0"/>
              <a:t>xtest</a:t>
            </a:r>
            <a:r>
              <a:rPr lang="en-US" sz="1200" dirty="0"/>
              <a:t>, </a:t>
            </a:r>
            <a:r>
              <a:rPr lang="en-US" sz="1200" dirty="0" err="1"/>
              <a:t>y_pred</a:t>
            </a:r>
            <a:r>
              <a:rPr lang="en-US" sz="1200" dirty="0"/>
              <a:t>, color='blue', linewidth=3) </a:t>
            </a:r>
            <a:endParaRPr lang="en-US" sz="1200" dirty="0" smtClean="0"/>
          </a:p>
          <a:p>
            <a:r>
              <a:rPr lang="en-US" sz="1200" dirty="0" err="1" smtClean="0"/>
              <a:t>plt.xlabel</a:t>
            </a:r>
            <a:r>
              <a:rPr lang="en-US" sz="1200" dirty="0"/>
              <a:t>("Value") </a:t>
            </a:r>
            <a:r>
              <a:rPr lang="en-US" sz="1200" dirty="0" err="1"/>
              <a:t>plt.ylabel</a:t>
            </a:r>
            <a:r>
              <a:rPr lang="en-US" sz="1200" dirty="0"/>
              <a:t>("Overall") </a:t>
            </a:r>
            <a:endParaRPr lang="en-US" sz="1200" dirty="0" smtClean="0"/>
          </a:p>
          <a:p>
            <a:r>
              <a:rPr lang="en-US" sz="1200" dirty="0" err="1" smtClean="0"/>
              <a:t>plt.show</a:t>
            </a:r>
            <a:r>
              <a:rPr lang="en-US" sz="1200" dirty="0" smtClean="0"/>
              <a:t>()</a:t>
            </a:r>
          </a:p>
          <a:p>
            <a:endParaRPr lang="en-US" sz="1200" dirty="0" smtClean="0"/>
          </a:p>
          <a:p>
            <a:r>
              <a:rPr lang="en-US" sz="1200" dirty="0" smtClean="0"/>
              <a:t>import </a:t>
            </a:r>
            <a:r>
              <a:rPr lang="en-US" sz="1200" dirty="0" err="1"/>
              <a:t>seaborn</a:t>
            </a:r>
            <a:r>
              <a:rPr lang="en-US" sz="1200" dirty="0"/>
              <a:t> as </a:t>
            </a:r>
            <a:r>
              <a:rPr lang="en-US" sz="1200" dirty="0" err="1"/>
              <a:t>sns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/>
              <a:t>fig </a:t>
            </a:r>
            <a:r>
              <a:rPr lang="en-US" sz="1200" dirty="0"/>
              <a:t>= </a:t>
            </a:r>
            <a:r>
              <a:rPr lang="en-US" sz="1200" dirty="0" err="1"/>
              <a:t>plt.figure</a:t>
            </a:r>
            <a:r>
              <a:rPr lang="en-US" sz="1200" dirty="0"/>
              <a:t>(1, </a:t>
            </a:r>
            <a:r>
              <a:rPr lang="en-US" sz="1200" dirty="0" err="1"/>
              <a:t>figsize</a:t>
            </a:r>
            <a:r>
              <a:rPr lang="en-US" sz="1200" dirty="0"/>
              <a:t>=(300, 6)) </a:t>
            </a:r>
            <a:endParaRPr lang="en-US" sz="1200" dirty="0" smtClean="0"/>
          </a:p>
          <a:p>
            <a:r>
              <a:rPr lang="en-US" sz="1200" dirty="0" smtClean="0"/>
              <a:t>ax </a:t>
            </a:r>
            <a:r>
              <a:rPr lang="en-US" sz="1200" dirty="0"/>
              <a:t>= </a:t>
            </a:r>
            <a:r>
              <a:rPr lang="en-US" sz="1200" dirty="0" err="1"/>
              <a:t>fig.add_subplot</a:t>
            </a:r>
            <a:r>
              <a:rPr lang="en-US" sz="1200" dirty="0"/>
              <a:t>(111) </a:t>
            </a:r>
            <a:endParaRPr lang="en-US" sz="1200" dirty="0" smtClean="0"/>
          </a:p>
          <a:p>
            <a:r>
              <a:rPr lang="en-US" sz="1200" dirty="0" err="1" smtClean="0"/>
              <a:t>sns.boxplot</a:t>
            </a:r>
            <a:r>
              <a:rPr lang="en-US" sz="1200" dirty="0" smtClean="0"/>
              <a:t>(x=</a:t>
            </a:r>
            <a:r>
              <a:rPr lang="en-US" sz="1200" dirty="0" err="1" smtClean="0"/>
              <a:t>df</a:t>
            </a:r>
            <a:r>
              <a:rPr lang="en-US" sz="1200" dirty="0"/>
              <a:t>['Nationality'],y=</a:t>
            </a:r>
            <a:r>
              <a:rPr lang="en-US" sz="1200" dirty="0" err="1"/>
              <a:t>df</a:t>
            </a:r>
            <a:r>
              <a:rPr lang="en-US" sz="1200" dirty="0"/>
              <a:t>['Overall'],data=</a:t>
            </a:r>
            <a:r>
              <a:rPr lang="en-US" sz="1200" dirty="0" err="1"/>
              <a:t>df</a:t>
            </a:r>
            <a:r>
              <a:rPr lang="en-US" sz="1200" dirty="0"/>
              <a:t>)</a:t>
            </a:r>
            <a:endParaRPr lang="en-US" sz="1200" dirty="0" smtClean="0"/>
          </a:p>
          <a:p>
            <a:r>
              <a:rPr lang="en-US" sz="1200" dirty="0" err="1" smtClean="0"/>
              <a:t>plt.scatter</a:t>
            </a:r>
            <a:r>
              <a:rPr lang="en-US" sz="1200" dirty="0" smtClean="0"/>
              <a:t>(x=</a:t>
            </a:r>
            <a:r>
              <a:rPr lang="en-US" sz="1200" dirty="0" err="1" smtClean="0"/>
              <a:t>df</a:t>
            </a:r>
            <a:r>
              <a:rPr lang="en-US" sz="1200" dirty="0"/>
              <a:t>['Overall'],y=</a:t>
            </a:r>
            <a:r>
              <a:rPr lang="en-US" sz="1200" dirty="0" err="1"/>
              <a:t>df</a:t>
            </a:r>
            <a:r>
              <a:rPr lang="en-US" sz="1200" dirty="0"/>
              <a:t>['Value</a:t>
            </a:r>
            <a:r>
              <a:rPr lang="en-US" sz="1200" dirty="0" smtClean="0"/>
              <a:t>'])</a:t>
            </a:r>
          </a:p>
          <a:p>
            <a:endParaRPr lang="en-US" sz="1200" dirty="0" smtClean="0"/>
          </a:p>
          <a:p>
            <a:r>
              <a:rPr lang="en-US" sz="1200" dirty="0" smtClean="0"/>
              <a:t>players </a:t>
            </a:r>
            <a:r>
              <a:rPr lang="en-US" sz="1200" dirty="0"/>
              <a:t>= </a:t>
            </a:r>
            <a:r>
              <a:rPr lang="en-US" sz="1200" dirty="0" err="1"/>
              <a:t>df</a:t>
            </a:r>
            <a:r>
              <a:rPr lang="en-US" sz="1200" dirty="0"/>
              <a:t>[["Name", "Age", "Nationality"]].</a:t>
            </a:r>
            <a:r>
              <a:rPr lang="en-US" sz="1200" dirty="0" err="1"/>
              <a:t>dropna</a:t>
            </a:r>
            <a:r>
              <a:rPr lang="en-US" sz="1200" dirty="0"/>
              <a:t>() </a:t>
            </a:r>
            <a:r>
              <a:rPr lang="en-US" sz="1200" dirty="0" err="1"/>
              <a:t>players.groupby</a:t>
            </a:r>
            <a:r>
              <a:rPr lang="en-US" sz="1200" dirty="0"/>
              <a:t>("Nationality").</a:t>
            </a:r>
            <a:r>
              <a:rPr lang="en-US" sz="1200" dirty="0" err="1"/>
              <a:t>Name.count</a:t>
            </a:r>
            <a:r>
              <a:rPr lang="en-US" sz="1200" dirty="0"/>
              <a:t>().</a:t>
            </a:r>
            <a:r>
              <a:rPr lang="en-US" sz="1200" dirty="0" err="1"/>
              <a:t>sort_values</a:t>
            </a:r>
            <a:r>
              <a:rPr lang="en-US" sz="1200" dirty="0"/>
              <a:t>(ascending=False).head(9).plot(kind="pie")</a:t>
            </a:r>
            <a:endParaRPr lang="en-US" sz="1200" dirty="0" smtClean="0"/>
          </a:p>
          <a:p>
            <a:endParaRPr lang="en-US" sz="1200" dirty="0"/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809543"/>
              </p:ext>
            </p:extLst>
          </p:nvPr>
        </p:nvGraphicFramePr>
        <p:xfrm>
          <a:off x="10358438" y="7119938"/>
          <a:ext cx="12287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Worksheet" r:id="rId10" imgW="1228873" imgH="390647" progId="Excel.Sheet.12">
                  <p:embed/>
                </p:oleObj>
              </mc:Choice>
              <mc:Fallback>
                <p:oleObj name="Worksheet" r:id="rId10" imgW="1228873" imgH="39064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358438" y="7119938"/>
                        <a:ext cx="12287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473883"/>
              </p:ext>
            </p:extLst>
          </p:nvPr>
        </p:nvGraphicFramePr>
        <p:xfrm>
          <a:off x="10358438" y="7119938"/>
          <a:ext cx="12287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Worksheet" r:id="rId12" imgW="1228873" imgH="390647" progId="Excel.Sheet.12">
                  <p:embed/>
                </p:oleObj>
              </mc:Choice>
              <mc:Fallback>
                <p:oleObj name="Worksheet" r:id="rId12" imgW="1228873" imgH="39064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358438" y="7119938"/>
                        <a:ext cx="12287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" name="Picture 4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0871" y="11228334"/>
            <a:ext cx="6210300" cy="275272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8255000" y="12226733"/>
            <a:ext cx="5435600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b="1" u="sng" dirty="0" err="1" smtClean="0"/>
              <a:t>Kaggle</a:t>
            </a:r>
            <a:r>
              <a:rPr lang="en-US" sz="1800" b="1" u="sng" dirty="0" smtClean="0"/>
              <a:t> Link:</a:t>
            </a:r>
          </a:p>
          <a:p>
            <a:r>
              <a:rPr lang="en-US" sz="1800" b="1" dirty="0" smtClean="0"/>
              <a:t>https</a:t>
            </a:r>
            <a:r>
              <a:rPr lang="en-US" sz="1800" b="1" dirty="0"/>
              <a:t>://</a:t>
            </a:r>
            <a:r>
              <a:rPr lang="en-US" sz="1800" b="1" dirty="0" smtClean="0"/>
              <a:t>www.kaggle.com/sdsourav80/poster-presentation</a:t>
            </a:r>
          </a:p>
          <a:p>
            <a:r>
              <a:rPr lang="en-US" sz="1800" b="1" u="sng" dirty="0" err="1" smtClean="0"/>
              <a:t>Github</a:t>
            </a:r>
            <a:r>
              <a:rPr lang="en-US" sz="1800" b="1" u="sng" dirty="0" smtClean="0"/>
              <a:t> Link:</a:t>
            </a:r>
          </a:p>
          <a:p>
            <a:r>
              <a:rPr lang="en-US" sz="1800" b="1" dirty="0"/>
              <a:t>https://github.com/SdSourav/Poster-Presentation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7678400" y="5895100"/>
            <a:ext cx="179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Code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4439</TotalTime>
  <Words>289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Book Antiqua</vt:lpstr>
      <vt:lpstr>Calibri</vt:lpstr>
      <vt:lpstr>Cambria</vt:lpstr>
      <vt:lpstr>Century Gothic</vt:lpstr>
      <vt:lpstr>Times New Roman</vt:lpstr>
      <vt:lpstr>Apothecary</vt:lpstr>
      <vt:lpstr>Worksheet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24x36</dc:title>
  <dc:creator>Jay Larson</dc:creator>
  <dc:description>Quality poster printing
www.genigraphics.com
1-800-790-4001</dc:description>
  <cp:lastModifiedBy>Sd Sourav</cp:lastModifiedBy>
  <cp:revision>152</cp:revision>
  <cp:lastPrinted>2013-02-12T02:21:55Z</cp:lastPrinted>
  <dcterms:created xsi:type="dcterms:W3CDTF">2013-02-10T21:14:48Z</dcterms:created>
  <dcterms:modified xsi:type="dcterms:W3CDTF">2018-10-25T00:45:34Z</dcterms:modified>
</cp:coreProperties>
</file>