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32" r:id="rId1"/>
  </p:sldMasterIdLst>
  <p:sldIdLst>
    <p:sldId id="256" r:id="rId2"/>
    <p:sldId id="257" r:id="rId3"/>
    <p:sldId id="258" r:id="rId4"/>
    <p:sldId id="259" r:id="rId5"/>
    <p:sldId id="268" r:id="rId6"/>
    <p:sldId id="267" r:id="rId7"/>
    <p:sldId id="264" r:id="rId8"/>
    <p:sldId id="265" r:id="rId9"/>
    <p:sldId id="266" r:id="rId10"/>
    <p:sldId id="275" r:id="rId11"/>
    <p:sldId id="276" r:id="rId12"/>
    <p:sldId id="271" r:id="rId13"/>
    <p:sldId id="270" r:id="rId14"/>
    <p:sldId id="274" r:id="rId15"/>
    <p:sldId id="277" r:id="rId16"/>
    <p:sldId id="273" r:id="rId17"/>
    <p:sldId id="26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0843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73567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37830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084619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9406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75696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81662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43569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828362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69426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37515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216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95731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96090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58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807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64821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947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480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3" r:id="rId1"/>
    <p:sldLayoutId id="2147484134" r:id="rId2"/>
    <p:sldLayoutId id="2147484135" r:id="rId3"/>
    <p:sldLayoutId id="2147484136" r:id="rId4"/>
    <p:sldLayoutId id="2147484137" r:id="rId5"/>
    <p:sldLayoutId id="2147484138" r:id="rId6"/>
    <p:sldLayoutId id="2147484139" r:id="rId7"/>
    <p:sldLayoutId id="2147484140" r:id="rId8"/>
    <p:sldLayoutId id="2147484141" r:id="rId9"/>
    <p:sldLayoutId id="2147484142" r:id="rId10"/>
    <p:sldLayoutId id="2147484143" r:id="rId11"/>
    <p:sldLayoutId id="2147484144" r:id="rId12"/>
    <p:sldLayoutId id="2147484145" r:id="rId13"/>
    <p:sldLayoutId id="2147484146" r:id="rId14"/>
    <p:sldLayoutId id="2147484147" r:id="rId15"/>
    <p:sldLayoutId id="2147484148" r:id="rId16"/>
    <p:sldLayoutId id="2147484149" r:id="rId17"/>
    <p:sldLayoutId id="2147484150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C72BB-9DD0-4E30-A2A1-1EDCC21AC1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Officer involved</a:t>
            </a:r>
            <a:br>
              <a:rPr lang="en-US" dirty="0"/>
            </a:br>
            <a:r>
              <a:rPr lang="en-US" dirty="0"/>
              <a:t>Fatal shootings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3DD2A6-0804-4EB0-8A07-1FA4CCB8D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20000">
            <a:off x="949194" y="3407395"/>
            <a:ext cx="9755187" cy="550333"/>
          </a:xfrm>
        </p:spPr>
        <p:txBody>
          <a:bodyPr/>
          <a:lstStyle/>
          <a:p>
            <a:r>
              <a:rPr lang="en-US" dirty="0"/>
              <a:t>Michael </a:t>
            </a:r>
            <a:r>
              <a:rPr lang="en-US" dirty="0" err="1"/>
              <a:t>Borenstein</a:t>
            </a:r>
            <a:r>
              <a:rPr lang="en-US" dirty="0"/>
              <a:t>, Samuel Dailey, </a:t>
            </a:r>
          </a:p>
          <a:p>
            <a:r>
              <a:rPr lang="en-US" dirty="0"/>
              <a:t>Greg gilbert, Dion Davis, Steven Holder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749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C59D90E-928E-43C7-B730-38A455499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284" y="466166"/>
            <a:ext cx="4114799" cy="27431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70F761-27FD-4137-BB30-AA61CDC4A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-111034"/>
            <a:ext cx="10396882" cy="1151965"/>
          </a:xfrm>
        </p:spPr>
        <p:txBody>
          <a:bodyPr>
            <a:normAutofit/>
          </a:bodyPr>
          <a:lstStyle/>
          <a:p>
            <a:r>
              <a:rPr lang="en-US" sz="4000" dirty="0"/>
              <a:t>Analysis-Race of Deceased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6F8396-53CB-4EDD-A9D6-B5387683D8E8}"/>
              </a:ext>
            </a:extLst>
          </p:cNvPr>
          <p:cNvSpPr/>
          <p:nvPr/>
        </p:nvSpPr>
        <p:spPr>
          <a:xfrm>
            <a:off x="384182" y="87387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Race of Deceased is compared to US Population by Race, the ratio is nearly 1:1 for Hispanics and Whites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percentage of shooting victims is 2:1 when compared to the percentage of US population for Asians and Blacks and even higher for Native Americans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48D8EC-8ADC-47C7-871E-C739448B0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179" y="2736669"/>
            <a:ext cx="4114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163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F761-27FD-4137-BB30-AA61CDC4A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-137158"/>
            <a:ext cx="10396882" cy="1151965"/>
          </a:xfrm>
        </p:spPr>
        <p:txBody>
          <a:bodyPr>
            <a:normAutofit/>
          </a:bodyPr>
          <a:lstStyle/>
          <a:p>
            <a:r>
              <a:rPr lang="en-US" sz="4000" dirty="0"/>
              <a:t>Analysis-income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3230E8-40FC-469E-9A18-E486B8AAB8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9897" y="817861"/>
            <a:ext cx="4114800" cy="2743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08FC7E4-A487-41C1-AB8D-53E1298257F0}"/>
              </a:ext>
            </a:extLst>
          </p:cNvPr>
          <p:cNvSpPr/>
          <p:nvPr/>
        </p:nvSpPr>
        <p:spPr>
          <a:xfrm>
            <a:off x="278674" y="2106119"/>
            <a:ext cx="555941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rates of incidents in states with lower median state income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Majority of incidents occurred in states with median income between $55,000 and $80,000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999F014-C5E7-4089-A640-B0E46A10C8A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37297" y="3935481"/>
          <a:ext cx="3009900" cy="1161197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387615803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27086835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4227011358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597618304"/>
                    </a:ext>
                  </a:extLst>
                </a:gridCol>
              </a:tblGrid>
              <a:tr h="2467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Median Income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Incidents/100k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48599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50592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1.205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0486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53123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20612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WV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54409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1.529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1866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55900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2.883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7015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56522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1.330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02005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626091F-5ADA-4C15-B44D-8A2D914AD0E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79759" y="3999398"/>
          <a:ext cx="3009900" cy="109728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154588938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6069036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258385432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379286582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Incidents/100k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Median Income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61875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2.883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55900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19458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2.561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87365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9246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2.217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59742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5558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2.063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61001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2563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1.708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73654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5251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8035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F761-27FD-4137-BB30-AA61CDC4A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-111034"/>
            <a:ext cx="10396882" cy="1151965"/>
          </a:xfrm>
        </p:spPr>
        <p:txBody>
          <a:bodyPr>
            <a:normAutofit/>
          </a:bodyPr>
          <a:lstStyle/>
          <a:p>
            <a:r>
              <a:rPr lang="en-US" sz="4000" dirty="0"/>
              <a:t>Analysis-Location &amp; Frequency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97E6D9-7FC0-4D23-8E1A-3BDCE6F2F3E2}"/>
              </a:ext>
            </a:extLst>
          </p:cNvPr>
          <p:cNvSpPr/>
          <p:nvPr/>
        </p:nvSpPr>
        <p:spPr>
          <a:xfrm>
            <a:off x="541729" y="4469985"/>
            <a:ext cx="71787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estimated number of total arrests 10.67M, 10.79M, 10.72M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OIS as a percentage of estimated total arrests is less than .001%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A7140F-6E67-4AC9-8B0A-59A251038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45" y="1040931"/>
            <a:ext cx="5244749" cy="28954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971009-6FAD-46CC-82C9-4C038FC31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101" y="905973"/>
            <a:ext cx="5219582" cy="303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881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F761-27FD-4137-BB30-AA61CDC4A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-124105"/>
            <a:ext cx="10396882" cy="1151965"/>
          </a:xfrm>
        </p:spPr>
        <p:txBody>
          <a:bodyPr>
            <a:normAutofit/>
          </a:bodyPr>
          <a:lstStyle/>
          <a:p>
            <a:r>
              <a:rPr lang="en-US" sz="4000" dirty="0"/>
              <a:t>Analysis-age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91689C-4C29-4711-ACC0-AC1E77A0CC15}"/>
              </a:ext>
            </a:extLst>
          </p:cNvPr>
          <p:cNvSpPr/>
          <p:nvPr/>
        </p:nvSpPr>
        <p:spPr>
          <a:xfrm>
            <a:off x="5907830" y="4566146"/>
            <a:ext cx="57606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five year old, 1 twelve year 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AA9C38-FD15-48B3-96C6-6AB2DDDC9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6" y="687346"/>
            <a:ext cx="6095999" cy="37890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B5E1D9-063C-4F9C-A08F-257E0E0EE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617" y="222168"/>
            <a:ext cx="4435045" cy="395379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C53E47E-1F4A-4113-B7B8-4A88E4E67BFB}"/>
              </a:ext>
            </a:extLst>
          </p:cNvPr>
          <p:cNvSpPr/>
          <p:nvPr/>
        </p:nvSpPr>
        <p:spPr>
          <a:xfrm>
            <a:off x="526442" y="4628809"/>
            <a:ext cx="57606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494 Incidents Ages 31-35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474, 441 Age ranges 26-30 and 21-25 respectively</a:t>
            </a:r>
          </a:p>
        </p:txBody>
      </p:sp>
    </p:spTree>
    <p:extLst>
      <p:ext uri="{BB962C8B-B14F-4D97-AF65-F5344CB8AC3E}">
        <p14:creationId xmlns:p14="http://schemas.microsoft.com/office/powerpoint/2010/main" val="3010150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E8DC3-188C-4534-9290-5327D3FA4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affects perspective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217BD0-6F66-4B66-897D-ED2B17655C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18517" y="1737360"/>
            <a:ext cx="2566641" cy="27562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8A5C0B-2203-4C48-A59F-6962709108DB}"/>
              </a:ext>
            </a:extLst>
          </p:cNvPr>
          <p:cNvSpPr txBox="1"/>
          <p:nvPr/>
        </p:nvSpPr>
        <p:spPr>
          <a:xfrm>
            <a:off x="483326" y="1737360"/>
            <a:ext cx="788996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0ver 50% of shootings were white male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There is less than .001% chance of being killed during law enforcement encounter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Incidents congruent with national population with the exception of blacks which make up 12.6% of US pop and 25% of OIS incidents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519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45D97-ADF9-48EC-8DD1-4ED89D763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67791"/>
            <a:ext cx="10396882" cy="1151965"/>
          </a:xfrm>
        </p:spPr>
        <p:txBody>
          <a:bodyPr/>
          <a:lstStyle/>
          <a:p>
            <a:r>
              <a:rPr lang="en-US" dirty="0"/>
              <a:t>Conclusions/implications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A4584-E7ED-4956-A521-C378C02A9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data that was collected, our analysis shows that officer involved shootings (OIS) occur more in states that are located in the western united states. Those states have a higher percentage of gun ownership. In more than half of the incidents of OIS, the suspect possessed a gun as a weapon. The poverty level correlates to the amount of violence that occurs, mostly in states located in the western and southern united states. </a:t>
            </a:r>
          </a:p>
          <a:p>
            <a:r>
              <a:rPr lang="en-US" dirty="0"/>
              <a:t>The correlation of population and race of deceased is proportionate with the exception of blacks which shows almost twice the percentage of blacks being killed in an </a:t>
            </a:r>
            <a:r>
              <a:rPr lang="en-US" dirty="0" err="1"/>
              <a:t>oIS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8422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45D97-ADF9-48EC-8DD1-4ED89D763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59226"/>
            <a:ext cx="10396882" cy="1151965"/>
          </a:xfrm>
        </p:spPr>
        <p:txBody>
          <a:bodyPr/>
          <a:lstStyle/>
          <a:p>
            <a:r>
              <a:rPr lang="en-US" dirty="0"/>
              <a:t>Difficulties/Next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A4584-E7ED-4956-A521-C378C02A9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Difficulties</a:t>
            </a:r>
          </a:p>
          <a:p>
            <a:pPr lvl="1">
              <a:buSzPct val="100000"/>
            </a:pPr>
            <a:r>
              <a:rPr lang="en-US" dirty="0"/>
              <a:t>Number of data points with City of Charlotte</a:t>
            </a:r>
          </a:p>
          <a:p>
            <a:pPr lvl="1">
              <a:buSzPct val="100000"/>
            </a:pPr>
            <a:r>
              <a:rPr lang="en-US" dirty="0"/>
              <a:t>Location of shootings for OIS data</a:t>
            </a:r>
          </a:p>
          <a:p>
            <a:pPr lvl="1">
              <a:buSzPct val="100000"/>
            </a:pPr>
            <a:r>
              <a:rPr lang="en-US" dirty="0"/>
              <a:t>Finding a widely accepted numerical value for diversity of population</a:t>
            </a:r>
          </a:p>
          <a:p>
            <a:r>
              <a:rPr lang="en-US" dirty="0"/>
              <a:t>Next Steps</a:t>
            </a:r>
          </a:p>
          <a:p>
            <a:pPr lvl="1">
              <a:buSzPct val="100000"/>
            </a:pPr>
            <a:r>
              <a:rPr lang="en-US" dirty="0"/>
              <a:t>More detail info on crime data, gang related activity</a:t>
            </a:r>
          </a:p>
          <a:p>
            <a:pPr lvl="1">
              <a:buSzPct val="100000"/>
            </a:pPr>
            <a:r>
              <a:rPr lang="en-US" dirty="0"/>
              <a:t>We looked into factoring in mental illness but could not find any consistent data.</a:t>
            </a:r>
          </a:p>
          <a:p>
            <a:pPr lvl="1">
              <a:buSzPct val="100000"/>
            </a:pPr>
            <a:r>
              <a:rPr lang="en-US" dirty="0"/>
              <a:t>Get better location data to be able to drill down to possibly a zip code level to really look at correlation</a:t>
            </a:r>
          </a:p>
          <a:p>
            <a:pPr lvl="1">
              <a:buSzPct val="100000"/>
            </a:pPr>
            <a:r>
              <a:rPr lang="en-US" dirty="0"/>
              <a:t>Due to impact of high crime rates,  poverty and low income levels try and look deeper into programs  like (Head start) to measure their ability to reduce officer involved shootings</a:t>
            </a:r>
          </a:p>
          <a:p>
            <a:pPr marL="457200" lvl="1" indent="0">
              <a:buSzPct val="100000"/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201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252EC-67F8-49D3-A7D4-FFE998F5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33099"/>
            <a:ext cx="10396882" cy="1151965"/>
          </a:xfrm>
        </p:spPr>
        <p:txBody>
          <a:bodyPr/>
          <a:lstStyle/>
          <a:p>
            <a:r>
              <a:rPr lang="en-US" dirty="0"/>
              <a:t>Story?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1F73C-4DE5-4E4D-8E04-2E77D22AA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person between the ages of 21-46 is more likely to resist arrest then any other age groups in Officer Involved Shooting.</a:t>
            </a:r>
          </a:p>
          <a:p>
            <a:r>
              <a:rPr lang="en-US" dirty="0"/>
              <a:t>Victims involved in officer involved shootings are found to be carrying a gun.  </a:t>
            </a:r>
          </a:p>
          <a:p>
            <a:r>
              <a:rPr lang="en-US"/>
              <a:t>Higher incidents with populations with a lower poverty level.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42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0713A-7B9B-4432-9A85-9054A50C5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24" y="313505"/>
            <a:ext cx="10396882" cy="1151965"/>
          </a:xfrm>
        </p:spPr>
        <p:txBody>
          <a:bodyPr/>
          <a:lstStyle/>
          <a:p>
            <a:r>
              <a:rPr lang="en-US" dirty="0"/>
              <a:t>Original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4812-DCC2-4791-8E15-E6D8DBEB4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correlation between officer involved shooting, time of day, location by income, population density, economic factors (i.e. unemployment), and weather. </a:t>
            </a:r>
          </a:p>
          <a:p>
            <a:r>
              <a:rPr lang="en-US" dirty="0"/>
              <a:t>Charlotte Police department </a:t>
            </a:r>
          </a:p>
        </p:txBody>
      </p:sp>
    </p:spTree>
    <p:extLst>
      <p:ext uri="{BB962C8B-B14F-4D97-AF65-F5344CB8AC3E}">
        <p14:creationId xmlns:p14="http://schemas.microsoft.com/office/powerpoint/2010/main" val="123994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838CD-59D7-4AE9-ACEF-57F4C2B9B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20037"/>
            <a:ext cx="10396882" cy="1151965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7B330-D169-483F-8F20-09E63B7C3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Does population play a role in an officer involved shooting?</a:t>
            </a:r>
          </a:p>
          <a:p>
            <a:pPr lvl="0"/>
            <a:r>
              <a:rPr lang="en-US" dirty="0"/>
              <a:t>Is there any correlation between the population demographics and the police officer demographics in each division for each officer involved shooting?</a:t>
            </a:r>
          </a:p>
          <a:p>
            <a:pPr lvl="0"/>
            <a:r>
              <a:rPr lang="en-US" dirty="0"/>
              <a:t>Does the weather and time of day play a role in an officer involved shooting?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999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084C4-E522-483C-BAD4-139AE4345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94359"/>
            <a:ext cx="10396882" cy="1151965"/>
          </a:xfrm>
        </p:spPr>
        <p:txBody>
          <a:bodyPr>
            <a:normAutofit fontScale="90000"/>
          </a:bodyPr>
          <a:lstStyle/>
          <a:p>
            <a:r>
              <a:rPr lang="en-US" dirty="0"/>
              <a:t>Data and Cleanup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764BC-A2EF-4A36-A3B4-B27AA59BB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61782"/>
            <a:ext cx="10396883" cy="4262325"/>
          </a:xfrm>
        </p:spPr>
        <p:txBody>
          <a:bodyPr>
            <a:normAutofit/>
          </a:bodyPr>
          <a:lstStyle/>
          <a:p>
            <a:r>
              <a:rPr lang="en-US" dirty="0"/>
              <a:t>Data Sets used</a:t>
            </a:r>
          </a:p>
          <a:p>
            <a:pPr lvl="1">
              <a:buSzPct val="100000"/>
            </a:pPr>
            <a:r>
              <a:rPr lang="en-US" dirty="0"/>
              <a:t>Census.gov</a:t>
            </a:r>
          </a:p>
          <a:p>
            <a:pPr lvl="2">
              <a:buSzPct val="100000"/>
            </a:pPr>
            <a:r>
              <a:rPr lang="en-US" dirty="0"/>
              <a:t>Remove Rows </a:t>
            </a:r>
          </a:p>
          <a:p>
            <a:pPr lvl="2">
              <a:buSzPct val="100000"/>
            </a:pPr>
            <a:r>
              <a:rPr lang="en-US" dirty="0"/>
              <a:t>Remove Puerto Rico and DC</a:t>
            </a:r>
          </a:p>
          <a:p>
            <a:pPr lvl="1">
              <a:buSzPct val="100000"/>
            </a:pPr>
            <a:r>
              <a:rPr lang="en-US" dirty="0"/>
              <a:t>Washington Post OIS data</a:t>
            </a:r>
          </a:p>
          <a:p>
            <a:pPr lvl="2">
              <a:buSzPct val="100000"/>
            </a:pPr>
            <a:r>
              <a:rPr lang="en-US" dirty="0"/>
              <a:t>Remove Columns and blanks</a:t>
            </a:r>
          </a:p>
          <a:p>
            <a:pPr lvl="2">
              <a:buSzPct val="100000"/>
            </a:pPr>
            <a:r>
              <a:rPr lang="en-US" dirty="0"/>
              <a:t>Combine Weapons</a:t>
            </a:r>
          </a:p>
          <a:p>
            <a:pPr lvl="1">
              <a:buSzPct val="100000"/>
            </a:pPr>
            <a:r>
              <a:rPr lang="en-US" dirty="0"/>
              <a:t>Demographic data.org</a:t>
            </a:r>
          </a:p>
          <a:p>
            <a:pPr lvl="2">
              <a:buSzPct val="100000"/>
            </a:pPr>
            <a:r>
              <a:rPr lang="en-US" dirty="0"/>
              <a:t>Remove %</a:t>
            </a:r>
          </a:p>
          <a:p>
            <a:endParaRPr lang="en-US" dirty="0"/>
          </a:p>
          <a:p>
            <a:pPr lvl="1">
              <a:buSzPct val="1000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925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F761-27FD-4137-BB30-AA61CDC4A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-111042"/>
            <a:ext cx="10396882" cy="1151965"/>
          </a:xfrm>
        </p:spPr>
        <p:txBody>
          <a:bodyPr>
            <a:normAutofit/>
          </a:bodyPr>
          <a:lstStyle/>
          <a:p>
            <a:r>
              <a:rPr lang="en-US" sz="4000" dirty="0"/>
              <a:t>Analysis-Violent Crimes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E91B97-0AC9-4E37-B0D0-6144BCA8B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600" y="277228"/>
            <a:ext cx="4114800" cy="2743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38659D3-3400-4668-B564-DD357E467A92}"/>
              </a:ext>
            </a:extLst>
          </p:cNvPr>
          <p:cNvSpPr/>
          <p:nvPr/>
        </p:nvSpPr>
        <p:spPr>
          <a:xfrm>
            <a:off x="382280" y="448546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States with higher violent crime rates show a increase in police shooting deaths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 region higher number of violent crimes but Blue has increased in incidents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D49AE02-1F85-4F09-8BB8-271A5433E7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8370" y="821278"/>
            <a:ext cx="4469653" cy="3311525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DAED378-6276-44B3-A421-C33332E29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846935"/>
              </p:ext>
            </p:extLst>
          </p:nvPr>
        </p:nvGraphicFramePr>
        <p:xfrm>
          <a:off x="5323306" y="3218384"/>
          <a:ext cx="3276600" cy="109728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66928100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63500769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686439647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149087151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Incidents/100k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Violent Crime/100k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34059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2.883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559.1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22712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2.561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603.2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55284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2.217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469.3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03495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2.063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428.9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12915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1.708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201.4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464844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A4C242C-9138-4E69-9276-717691B73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894775"/>
              </p:ext>
            </p:extLst>
          </p:nvPr>
        </p:nvGraphicFramePr>
        <p:xfrm>
          <a:off x="7806083" y="4485462"/>
          <a:ext cx="3276600" cy="109728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48448513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725162575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957037585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40340246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Violent Crime/100k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Incidents/100k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980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643.6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9418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NV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607.6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1.599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20041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603.2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2.561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3397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559.1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2.883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5438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558.8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059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0797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F761-27FD-4137-BB30-AA61CDC4A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-97975"/>
            <a:ext cx="10396882" cy="1151965"/>
          </a:xfrm>
        </p:spPr>
        <p:txBody>
          <a:bodyPr>
            <a:normAutofit/>
          </a:bodyPr>
          <a:lstStyle/>
          <a:p>
            <a:r>
              <a:rPr lang="en-US" sz="4000" dirty="0"/>
              <a:t>Analysis-Gun Ownership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0AD665-9953-4CAD-9433-4E9D95AD2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793523"/>
            <a:ext cx="4114800" cy="2743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3F93BF-B716-45E1-82AA-978860BFA0A5}"/>
              </a:ext>
            </a:extLst>
          </p:cNvPr>
          <p:cNvSpPr txBox="1"/>
          <p:nvPr/>
        </p:nvSpPr>
        <p:spPr>
          <a:xfrm>
            <a:off x="6805749" y="3429000"/>
            <a:ext cx="42769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incidence in states with higher gun ownership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west region has a number o states with high ownership and incidents than other regions.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5A7FC65-DB7F-4E57-8A82-E1C704D972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68674" y="117475"/>
            <a:ext cx="4551084" cy="3311525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973DD8C-04A0-475E-BBB4-D248B57C6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375186"/>
              </p:ext>
            </p:extLst>
          </p:nvPr>
        </p:nvGraphicFramePr>
        <p:xfrm>
          <a:off x="0" y="3879581"/>
          <a:ext cx="3048000" cy="109728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4665485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14978297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942408272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63488304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Incidents/100k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Gun Owner 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3451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2.883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04069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2.561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3659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2.217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2146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2.063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04060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1.708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47005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C48AC3-466E-42C9-8F51-CC87574085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619897"/>
              </p:ext>
            </p:extLst>
          </p:nvPr>
        </p:nvGraphicFramePr>
        <p:xfrm>
          <a:off x="3448595" y="3892556"/>
          <a:ext cx="3048000" cy="109728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33870395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69249336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870128681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44376572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Gun Owner 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Incidents/100k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44522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1.708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34736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2.561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8847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1.535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38051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1.155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09025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WV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1.529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987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5639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F761-27FD-4137-BB30-AA61CDC4A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-111041"/>
            <a:ext cx="10396882" cy="1151965"/>
          </a:xfrm>
        </p:spPr>
        <p:txBody>
          <a:bodyPr>
            <a:normAutofit/>
          </a:bodyPr>
          <a:lstStyle/>
          <a:p>
            <a:r>
              <a:rPr lang="en-US" sz="4000" dirty="0"/>
              <a:t>Analysis-Weapons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98250F-13BD-46EF-8E0E-84EA6F3160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4822" y="1441938"/>
            <a:ext cx="4470890" cy="29805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CFBEA4E-F9F7-4C8B-B725-986775745F0E}"/>
              </a:ext>
            </a:extLst>
          </p:cNvPr>
          <p:cNvSpPr/>
          <p:nvPr/>
        </p:nvSpPr>
        <p:spPr>
          <a:xfrm>
            <a:off x="278674" y="241350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92% of civilians killed in police incidents were armed with some type of weapon, 56% had guns.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3.9% were carrying toy weapons, and 7.7% of fatalities were completely unarmed.</a:t>
            </a:r>
          </a:p>
        </p:txBody>
      </p:sp>
    </p:spTree>
    <p:extLst>
      <p:ext uri="{BB962C8B-B14F-4D97-AF65-F5344CB8AC3E}">
        <p14:creationId xmlns:p14="http://schemas.microsoft.com/office/powerpoint/2010/main" val="3920043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F761-27FD-4137-BB30-AA61CDC4A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-124095"/>
            <a:ext cx="10396882" cy="1151965"/>
          </a:xfrm>
        </p:spPr>
        <p:txBody>
          <a:bodyPr>
            <a:normAutofit/>
          </a:bodyPr>
          <a:lstStyle/>
          <a:p>
            <a:r>
              <a:rPr lang="en-US" sz="3600" dirty="0"/>
              <a:t>Analysis-Poverty</a:t>
            </a:r>
            <a:endParaRPr lang="en-US" sz="4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1103A9-71B0-498B-90E4-1012B8DBB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186" y="825304"/>
            <a:ext cx="4114800" cy="274320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1D02076-A389-45A0-91A5-DF8685721B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4178" y="827075"/>
            <a:ext cx="4523941" cy="33115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C4E00D7-D25D-484F-A558-56A655C8C755}"/>
              </a:ext>
            </a:extLst>
          </p:cNvPr>
          <p:cNvSpPr/>
          <p:nvPr/>
        </p:nvSpPr>
        <p:spPr>
          <a:xfrm>
            <a:off x="357092" y="4235676"/>
            <a:ext cx="475811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number of incidents per state in states with more poverty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number of incidents in western region, poverty more prevalent in south and west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0E7D1D8-B937-4496-AC7B-F5E7CFB3D9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950336"/>
              </p:ext>
            </p:extLst>
          </p:nvPr>
        </p:nvGraphicFramePr>
        <p:xfrm>
          <a:off x="8377553" y="3960580"/>
          <a:ext cx="3024492" cy="1114645"/>
        </p:xfrm>
        <a:graphic>
          <a:graphicData uri="http://schemas.openxmlformats.org/drawingml/2006/table">
            <a:tbl>
              <a:tblPr/>
              <a:tblGrid>
                <a:gridCol w="554105">
                  <a:extLst>
                    <a:ext uri="{9D8B030D-6E8A-4147-A177-3AD203B41FA5}">
                      <a16:colId xmlns:a16="http://schemas.microsoft.com/office/drawing/2014/main" val="277153258"/>
                    </a:ext>
                  </a:extLst>
                </a:gridCol>
                <a:gridCol w="340932">
                  <a:extLst>
                    <a:ext uri="{9D8B030D-6E8A-4147-A177-3AD203B41FA5}">
                      <a16:colId xmlns:a16="http://schemas.microsoft.com/office/drawing/2014/main" val="996470969"/>
                    </a:ext>
                  </a:extLst>
                </a:gridCol>
                <a:gridCol w="1004040">
                  <a:extLst>
                    <a:ext uri="{9D8B030D-6E8A-4147-A177-3AD203B41FA5}">
                      <a16:colId xmlns:a16="http://schemas.microsoft.com/office/drawing/2014/main" val="2761406750"/>
                    </a:ext>
                  </a:extLst>
                </a:gridCol>
                <a:gridCol w="1125415">
                  <a:extLst>
                    <a:ext uri="{9D8B030D-6E8A-4147-A177-3AD203B41FA5}">
                      <a16:colId xmlns:a16="http://schemas.microsoft.com/office/drawing/2014/main" val="3539236876"/>
                    </a:ext>
                  </a:extLst>
                </a:gridCol>
              </a:tblGrid>
              <a:tr h="200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Below Poverty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Incidents/100k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0396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1.205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9876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19.61%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1.324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594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19.44%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2.883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5990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17.90%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1.330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22301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WV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17.42%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1.529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468315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67321E9-5589-4031-A54E-4548CDCCB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771688"/>
              </p:ext>
            </p:extLst>
          </p:nvPr>
        </p:nvGraphicFramePr>
        <p:xfrm>
          <a:off x="5136646" y="3977945"/>
          <a:ext cx="3138788" cy="1097280"/>
        </p:xfrm>
        <a:graphic>
          <a:graphicData uri="http://schemas.openxmlformats.org/drawingml/2006/table">
            <a:tbl>
              <a:tblPr/>
              <a:tblGrid>
                <a:gridCol w="575045">
                  <a:extLst>
                    <a:ext uri="{9D8B030D-6E8A-4147-A177-3AD203B41FA5}">
                      <a16:colId xmlns:a16="http://schemas.microsoft.com/office/drawing/2014/main" val="1880682277"/>
                    </a:ext>
                  </a:extLst>
                </a:gridCol>
                <a:gridCol w="575045">
                  <a:extLst>
                    <a:ext uri="{9D8B030D-6E8A-4147-A177-3AD203B41FA5}">
                      <a16:colId xmlns:a16="http://schemas.microsoft.com/office/drawing/2014/main" val="3195608244"/>
                    </a:ext>
                  </a:extLst>
                </a:gridCol>
                <a:gridCol w="995167">
                  <a:extLst>
                    <a:ext uri="{9D8B030D-6E8A-4147-A177-3AD203B41FA5}">
                      <a16:colId xmlns:a16="http://schemas.microsoft.com/office/drawing/2014/main" val="1996951893"/>
                    </a:ext>
                  </a:extLst>
                </a:gridCol>
                <a:gridCol w="993531">
                  <a:extLst>
                    <a:ext uri="{9D8B030D-6E8A-4147-A177-3AD203B41FA5}">
                      <a16:colId xmlns:a16="http://schemas.microsoft.com/office/drawing/2014/main" val="180873868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Incidents/100k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Below Poverty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5154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2.883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19.44%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0856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2.561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9.65%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1935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2.217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15.81%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79408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2.063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15.98%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0617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1.708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9411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5994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F761-27FD-4137-BB30-AA61CDC4A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-111039"/>
            <a:ext cx="10396882" cy="1151965"/>
          </a:xfrm>
        </p:spPr>
        <p:txBody>
          <a:bodyPr>
            <a:normAutofit/>
          </a:bodyPr>
          <a:lstStyle/>
          <a:p>
            <a:r>
              <a:rPr lang="en-US" sz="4000" dirty="0"/>
              <a:t>Analysis-Diversity of State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DF18C0-3251-4F18-81AD-2E7F09FF6F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0739" y="1232108"/>
            <a:ext cx="3914775" cy="26860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57BBDBF-B6A5-429A-A01E-1392C8ECEBD5}"/>
              </a:ext>
            </a:extLst>
          </p:cNvPr>
          <p:cNvSpPr/>
          <p:nvPr/>
        </p:nvSpPr>
        <p:spPr>
          <a:xfrm>
            <a:off x="354196" y="2036323"/>
            <a:ext cx="55170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trend shows higher number of incidents in more diverse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 index formula (first developed by USA Today) calculates chance that two people chosen randomly from an area will be different by race and ethnicity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1D3173B-329A-45CE-B103-E4AC60EEC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160503"/>
              </p:ext>
            </p:extLst>
          </p:nvPr>
        </p:nvGraphicFramePr>
        <p:xfrm>
          <a:off x="4277692" y="4322664"/>
          <a:ext cx="3213100" cy="109728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17778574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24127543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363159758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1067377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Incidents/100k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Diverse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85009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2.883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82903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2.561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62191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2.217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23914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2.063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46510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1.708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342488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A2BC9D3-66D2-4B32-B4C2-1D6AFA6F7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391188"/>
              </p:ext>
            </p:extLst>
          </p:nvPr>
        </p:nvGraphicFramePr>
        <p:xfrm>
          <a:off x="8071526" y="4322664"/>
          <a:ext cx="3213100" cy="109728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114171532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4904318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1354165430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33107523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Diverse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Incidents/100k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6457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2.883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5420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1.180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92554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54408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NV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84.5%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1.599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4101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0350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74559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678</TotalTime>
  <Words>1046</Words>
  <Application>Microsoft Office PowerPoint</Application>
  <PresentationFormat>Widescreen</PresentationFormat>
  <Paragraphs>317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Impact</vt:lpstr>
      <vt:lpstr>Times New Roman</vt:lpstr>
      <vt:lpstr>Main Event</vt:lpstr>
      <vt:lpstr>Officer involved Fatal shootings</vt:lpstr>
      <vt:lpstr>Original Message</vt:lpstr>
      <vt:lpstr>Questions</vt:lpstr>
      <vt:lpstr>Data and Cleanup </vt:lpstr>
      <vt:lpstr>Analysis-Violent Crimes</vt:lpstr>
      <vt:lpstr>Analysis-Gun Ownership</vt:lpstr>
      <vt:lpstr>Analysis-Weapons</vt:lpstr>
      <vt:lpstr>Analysis-Poverty</vt:lpstr>
      <vt:lpstr>Analysis-Diversity of State</vt:lpstr>
      <vt:lpstr>Analysis-Race of Deceased</vt:lpstr>
      <vt:lpstr>Analysis-income</vt:lpstr>
      <vt:lpstr>Analysis-Location &amp; Frequency</vt:lpstr>
      <vt:lpstr>Analysis-age</vt:lpstr>
      <vt:lpstr>Data affects perspective</vt:lpstr>
      <vt:lpstr>Conclusions/implications</vt:lpstr>
      <vt:lpstr>Difficulties/Next steps</vt:lpstr>
      <vt:lpstr>Story?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Charlotte Crime</dc:title>
  <dc:creator>Greg Gilbert</dc:creator>
  <cp:lastModifiedBy>Michael Borenstein</cp:lastModifiedBy>
  <cp:revision>29</cp:revision>
  <dcterms:created xsi:type="dcterms:W3CDTF">2018-07-05T16:19:21Z</dcterms:created>
  <dcterms:modified xsi:type="dcterms:W3CDTF">2018-07-07T14:16:03Z</dcterms:modified>
</cp:coreProperties>
</file>