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32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  <p:sldId id="275" r:id="rId11"/>
    <p:sldId id="276" r:id="rId12"/>
    <p:sldId id="271" r:id="rId13"/>
    <p:sldId id="270" r:id="rId14"/>
    <p:sldId id="274" r:id="rId15"/>
    <p:sldId id="277" r:id="rId16"/>
    <p:sldId id="27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3157-EB7D-4365-AA70-CCB07CADC9E8}" v="1383" dt="2018-07-07T01:07:1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8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56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783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84619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940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569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166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356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836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942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751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573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09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8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8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  <p:sldLayoutId id="2147484147" r:id="rId15"/>
    <p:sldLayoutId id="2147484148" r:id="rId16"/>
    <p:sldLayoutId id="2147484149" r:id="rId17"/>
    <p:sldLayoutId id="2147484150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72BB-9DD0-4E30-A2A1-1EDCC21AC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Officer involved</a:t>
            </a:r>
            <a:br>
              <a:rPr lang="en-US" dirty="0"/>
            </a:br>
            <a:r>
              <a:rPr lang="en-US" dirty="0"/>
              <a:t>Fatal shootings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DD2A6-0804-4EB0-8A07-1FA4CCB8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9194" y="3407395"/>
            <a:ext cx="9755187" cy="550333"/>
          </a:xfrm>
        </p:spPr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Borenstein</a:t>
            </a:r>
            <a:r>
              <a:rPr lang="en-US" dirty="0"/>
              <a:t>, Samuel Dailey, </a:t>
            </a:r>
          </a:p>
          <a:p>
            <a:r>
              <a:rPr lang="en-US" dirty="0"/>
              <a:t>Greg gilbert, Dion Davis, Steven Holder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4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59D90E-928E-43C7-B730-38A45549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84" y="466166"/>
            <a:ext cx="4114799" cy="2743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34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Analysis-Race of Deceased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F8396-53CB-4EDD-A9D6-B5387683D8E8}"/>
              </a:ext>
            </a:extLst>
          </p:cNvPr>
          <p:cNvSpPr/>
          <p:nvPr/>
        </p:nvSpPr>
        <p:spPr>
          <a:xfrm>
            <a:off x="384182" y="8738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Race of Deceased is compared to US Population by Race, the ratio is nearly 1:1 for Hispanics and Whites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shooting victims is 2:1 when compared to the percentage of US population for Asians and Blacks and even higher for Native Americans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8D8EC-8ADC-47C7-871E-C739448B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179" y="2736669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37158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Analysis-income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230E8-40FC-469E-9A18-E486B8AAB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9897" y="817861"/>
            <a:ext cx="41148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8FC7E4-A487-41C1-AB8D-53E1298257F0}"/>
              </a:ext>
            </a:extLst>
          </p:cNvPr>
          <p:cNvSpPr/>
          <p:nvPr/>
        </p:nvSpPr>
        <p:spPr>
          <a:xfrm>
            <a:off x="278674" y="2106119"/>
            <a:ext cx="55594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rates of incidents in states with lower median state income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incidents occurred in states with median income between $55,000 and $80,000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99F014-C5E7-4089-A640-B0E46A10C8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37297" y="3935481"/>
          <a:ext cx="3009900" cy="116119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8761580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708683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422701135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97618304"/>
                    </a:ext>
                  </a:extLst>
                </a:gridCol>
              </a:tblGrid>
              <a:tr h="246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9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86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53123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0612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186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01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200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26091F-5ADA-4C15-B44D-8A2D914AD0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79759" y="3999398"/>
          <a:ext cx="30099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5458893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06903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25838543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7928658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Income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187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945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924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5558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56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73654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251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03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34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Analysis-Location &amp; Frequency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7E6D9-7FC0-4D23-8E1A-3BDCE6F2F3E2}"/>
              </a:ext>
            </a:extLst>
          </p:cNvPr>
          <p:cNvSpPr/>
          <p:nvPr/>
        </p:nvSpPr>
        <p:spPr>
          <a:xfrm>
            <a:off x="541729" y="4469985"/>
            <a:ext cx="7178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estimated number of total arrests 10.67M, 10.79M, 10.72M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OIS as a percentage of estimated total arrests is less than .001%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140F-6E67-4AC9-8B0A-59A25103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040931"/>
            <a:ext cx="5244749" cy="2895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71009-6FAD-46CC-82C9-4C038FC3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01" y="905973"/>
            <a:ext cx="5219582" cy="30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8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24105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1689C-4C29-4711-ACC0-AC1E77A0CC15}"/>
              </a:ext>
            </a:extLst>
          </p:cNvPr>
          <p:cNvSpPr/>
          <p:nvPr/>
        </p:nvSpPr>
        <p:spPr>
          <a:xfrm>
            <a:off x="5907830" y="4566146"/>
            <a:ext cx="576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five year old, 1 twelve year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A9C38-FD15-48B3-96C6-6AB2DDDC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6" y="687346"/>
            <a:ext cx="6095999" cy="3789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5E1D9-063C-4F9C-A08F-257E0E0E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17" y="222168"/>
            <a:ext cx="4435045" cy="3953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53E47E-1F4A-4113-B7B8-4A88E4E67BFB}"/>
              </a:ext>
            </a:extLst>
          </p:cNvPr>
          <p:cNvSpPr/>
          <p:nvPr/>
        </p:nvSpPr>
        <p:spPr>
          <a:xfrm>
            <a:off x="526442" y="4628809"/>
            <a:ext cx="5760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494 Incidents Ages 31-35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474, 441 Age ranges 26-30 and 21-25 respectively</a:t>
            </a:r>
          </a:p>
        </p:txBody>
      </p:sp>
    </p:spTree>
    <p:extLst>
      <p:ext uri="{BB962C8B-B14F-4D97-AF65-F5344CB8AC3E}">
        <p14:creationId xmlns:p14="http://schemas.microsoft.com/office/powerpoint/2010/main" val="301015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8DC3-188C-4534-9290-5327D3FA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affects perspective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17BD0-6F66-4B66-897D-ED2B17655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8517" y="1737360"/>
            <a:ext cx="2566641" cy="27562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8A5C0B-2203-4C48-A59F-6962709108DB}"/>
              </a:ext>
            </a:extLst>
          </p:cNvPr>
          <p:cNvSpPr txBox="1"/>
          <p:nvPr/>
        </p:nvSpPr>
        <p:spPr>
          <a:xfrm>
            <a:off x="483326" y="1737360"/>
            <a:ext cx="78899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0ver 50% of shootings were white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less than .001% chance of being killed during law enforcement encounter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Incidents congruent with national population with the exception of blacks which make up 12.6% of US pop and 25% of OIS incidents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1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5D97-ADF9-48EC-8DD1-4ED89D76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7791"/>
            <a:ext cx="10396882" cy="1151965"/>
          </a:xfrm>
        </p:spPr>
        <p:txBody>
          <a:bodyPr/>
          <a:lstStyle/>
          <a:p>
            <a:r>
              <a:rPr lang="en-US" dirty="0"/>
              <a:t>Conclusions/implications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4584-E7ED-4956-A521-C378C02A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that was collected, our analysis shows that officer involved shootings (OIS) occur more in states that are located in the western united states. Those states have a higher percentage of gun ownership. In more than half of the incidents of OIS, the suspect possessed a gun as a weapon. The poverty level correlates to the amount of violence that occurs, mostly in states located in the western and southern united states. </a:t>
            </a:r>
          </a:p>
          <a:p>
            <a:r>
              <a:rPr lang="en-US" dirty="0"/>
              <a:t>The correlation of population and race of deceased is proportionate with the exception of blacks which shows almost twice the percentage of blacks being killed in an </a:t>
            </a:r>
            <a:r>
              <a:rPr lang="en-US" dirty="0" err="1"/>
              <a:t>oIS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422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5D97-ADF9-48EC-8DD1-4ED89D76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9226"/>
            <a:ext cx="10396882" cy="1151965"/>
          </a:xfrm>
        </p:spPr>
        <p:txBody>
          <a:bodyPr/>
          <a:lstStyle/>
          <a:p>
            <a:r>
              <a:rPr lang="en-US" dirty="0"/>
              <a:t>Difficulties/Next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4584-E7ED-4956-A521-C378C02A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Difficulties</a:t>
            </a:r>
          </a:p>
          <a:p>
            <a:pPr lvl="1">
              <a:buSzPct val="100000"/>
            </a:pPr>
            <a:r>
              <a:rPr lang="en-US" dirty="0"/>
              <a:t>Number of data points with City of Charlotte</a:t>
            </a:r>
          </a:p>
          <a:p>
            <a:pPr lvl="1">
              <a:buSzPct val="100000"/>
            </a:pPr>
            <a:r>
              <a:rPr lang="en-US" dirty="0"/>
              <a:t>Location of shootings for OIS data</a:t>
            </a:r>
          </a:p>
          <a:p>
            <a:pPr lvl="1">
              <a:buSzPct val="100000"/>
            </a:pPr>
            <a:r>
              <a:rPr lang="en-US" dirty="0"/>
              <a:t>Finding a widely accepted numerical value for diversity of population</a:t>
            </a:r>
          </a:p>
          <a:p>
            <a:r>
              <a:rPr lang="en-US" dirty="0"/>
              <a:t>Next Steps</a:t>
            </a:r>
          </a:p>
          <a:p>
            <a:pPr lvl="1">
              <a:buSzPct val="100000"/>
            </a:pPr>
            <a:r>
              <a:rPr lang="en-US" dirty="0"/>
              <a:t>More detail info on crime data, gang related activity</a:t>
            </a:r>
          </a:p>
          <a:p>
            <a:pPr lvl="1">
              <a:buSzPct val="100000"/>
            </a:pPr>
            <a:r>
              <a:rPr lang="en-US" dirty="0"/>
              <a:t>We looked into factoring in mental illness but could not find any consistent data.</a:t>
            </a:r>
          </a:p>
          <a:p>
            <a:pPr lvl="1">
              <a:buSzPct val="100000"/>
            </a:pPr>
            <a:r>
              <a:rPr lang="en-US" dirty="0"/>
              <a:t>Get better location data to be able to drill down to possibly a zip code level to really look at correlation</a:t>
            </a:r>
          </a:p>
          <a:p>
            <a:pPr lvl="1">
              <a:buSzPct val="100000"/>
            </a:pPr>
            <a:r>
              <a:rPr lang="en-US" dirty="0"/>
              <a:t>Due to impact of high crime rates,  poverty and low income levels try and look deeper into programs  like (Head start) to measure their ability to reduce officer involved shootings</a:t>
            </a:r>
          </a:p>
          <a:p>
            <a:pPr marL="457200" lvl="1" indent="0">
              <a:buSzPct val="10000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0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EC-67F8-49D3-A7D4-FFE998F5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3099"/>
            <a:ext cx="10396882" cy="1151965"/>
          </a:xfrm>
        </p:spPr>
        <p:txBody>
          <a:bodyPr/>
          <a:lstStyle/>
          <a:p>
            <a:r>
              <a:rPr lang="en-US" dirty="0"/>
              <a:t>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F73C-4DE5-4E4D-8E04-2E77D22A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between the ages of 21-46 is more likely to resist arrest then any other age groups in Officer Involved Shooting.</a:t>
            </a:r>
          </a:p>
          <a:p>
            <a:r>
              <a:rPr lang="en-US" dirty="0"/>
              <a:t>Victims involved in officer involved shootings are found to be carrying a gun.  </a:t>
            </a:r>
          </a:p>
          <a:p>
            <a:r>
              <a:rPr lang="en-US"/>
              <a:t>Higher incidents with populations with a lower poverty level.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713A-7B9B-4432-9A85-9054A50C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4" y="313505"/>
            <a:ext cx="10396882" cy="1151965"/>
          </a:xfrm>
        </p:spPr>
        <p:txBody>
          <a:bodyPr/>
          <a:lstStyle/>
          <a:p>
            <a:r>
              <a:rPr lang="en-US" dirty="0"/>
              <a:t>Original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4812-DCC2-4791-8E15-E6D8DBEB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correlation between officer involved shooting, time of day, location by income, population density, economic factors (i.e. unemployment), and weather. </a:t>
            </a:r>
          </a:p>
          <a:p>
            <a:r>
              <a:rPr lang="en-US" dirty="0"/>
              <a:t>Charlotte Police department </a:t>
            </a:r>
          </a:p>
        </p:txBody>
      </p:sp>
    </p:spTree>
    <p:extLst>
      <p:ext uri="{BB962C8B-B14F-4D97-AF65-F5344CB8AC3E}">
        <p14:creationId xmlns:p14="http://schemas.microsoft.com/office/powerpoint/2010/main" val="12399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38CD-59D7-4AE9-ACEF-57F4C2B9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0037"/>
            <a:ext cx="10396882" cy="1151965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B330-D169-483F-8F20-09E63B7C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population play a role in an officer involved shooting?</a:t>
            </a:r>
          </a:p>
          <a:p>
            <a:pPr lvl="0"/>
            <a:r>
              <a:rPr lang="en-US" dirty="0"/>
              <a:t>Is there any correlation between the population demographics and the police officer demographics in each division for each officer involved shooting?</a:t>
            </a:r>
          </a:p>
          <a:p>
            <a:pPr lvl="0"/>
            <a:r>
              <a:rPr lang="en-US" dirty="0"/>
              <a:t>Does the weather and time of day play a role in an officer involved shooting?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84C4-E522-483C-BAD4-139AE434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94359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and Cleanup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64BC-A2EF-4A36-A3B4-B27AA59B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10396883" cy="4262325"/>
          </a:xfrm>
        </p:spPr>
        <p:txBody>
          <a:bodyPr>
            <a:normAutofit/>
          </a:bodyPr>
          <a:lstStyle/>
          <a:p>
            <a:r>
              <a:rPr lang="en-US" dirty="0"/>
              <a:t>Data Sets used</a:t>
            </a:r>
          </a:p>
          <a:p>
            <a:pPr lvl="1">
              <a:buSzPct val="100000"/>
            </a:pPr>
            <a:r>
              <a:rPr lang="en-US" dirty="0"/>
              <a:t>Census.gov</a:t>
            </a:r>
          </a:p>
          <a:p>
            <a:pPr lvl="2">
              <a:buSzPct val="100000"/>
            </a:pPr>
            <a:r>
              <a:rPr lang="en-US" dirty="0"/>
              <a:t>Remove Rows </a:t>
            </a:r>
          </a:p>
          <a:p>
            <a:pPr lvl="2">
              <a:buSzPct val="100000"/>
            </a:pPr>
            <a:r>
              <a:rPr lang="en-US" dirty="0"/>
              <a:t>Remove Puerto Rico and DC</a:t>
            </a:r>
          </a:p>
          <a:p>
            <a:pPr lvl="1">
              <a:buSzPct val="100000"/>
            </a:pPr>
            <a:r>
              <a:rPr lang="en-US" dirty="0"/>
              <a:t>Washington Post OIS data</a:t>
            </a:r>
          </a:p>
          <a:p>
            <a:pPr lvl="2">
              <a:buSzPct val="100000"/>
            </a:pPr>
            <a:r>
              <a:rPr lang="en-US" dirty="0"/>
              <a:t>Remove Columns and blanks</a:t>
            </a:r>
          </a:p>
          <a:p>
            <a:pPr lvl="2">
              <a:buSzPct val="100000"/>
            </a:pPr>
            <a:r>
              <a:rPr lang="en-US" dirty="0"/>
              <a:t>Combine Weapons</a:t>
            </a:r>
          </a:p>
          <a:p>
            <a:pPr lvl="1">
              <a:buSzPct val="100000"/>
            </a:pPr>
            <a:r>
              <a:rPr lang="en-US" dirty="0"/>
              <a:t>Demographic data.org</a:t>
            </a:r>
          </a:p>
          <a:p>
            <a:pPr lvl="2">
              <a:buSzPct val="100000"/>
            </a:pPr>
            <a:r>
              <a:rPr lang="en-US" dirty="0"/>
              <a:t>Remove %</a:t>
            </a:r>
          </a:p>
          <a:p>
            <a:endParaRPr lang="en-US" dirty="0"/>
          </a:p>
          <a:p>
            <a:pPr lvl="1"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2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24095"/>
            <a:ext cx="10396882" cy="1151965"/>
          </a:xfrm>
        </p:spPr>
        <p:txBody>
          <a:bodyPr>
            <a:normAutofit/>
          </a:bodyPr>
          <a:lstStyle/>
          <a:p>
            <a:r>
              <a:rPr lang="en-US" sz="3600" dirty="0"/>
              <a:t>Analysis-Poverty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03A9-71B0-498B-90E4-1012B8DB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186" y="825304"/>
            <a:ext cx="4114800" cy="2743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D02076-A389-45A0-91A5-DF868572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78" y="827075"/>
            <a:ext cx="4523941" cy="3311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4E00D7-D25D-484F-A558-56A655C8C755}"/>
              </a:ext>
            </a:extLst>
          </p:cNvPr>
          <p:cNvSpPr/>
          <p:nvPr/>
        </p:nvSpPr>
        <p:spPr>
          <a:xfrm>
            <a:off x="357092" y="4235676"/>
            <a:ext cx="47581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incidents per state in states with more poverty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incidents in western region, poverty more prevalent in south and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E7D1D8-B937-4496-AC7B-F5E7CFB3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50336"/>
              </p:ext>
            </p:extLst>
          </p:nvPr>
        </p:nvGraphicFramePr>
        <p:xfrm>
          <a:off x="8377553" y="3960580"/>
          <a:ext cx="3024492" cy="1114645"/>
        </p:xfrm>
        <a:graphic>
          <a:graphicData uri="http://schemas.openxmlformats.org/drawingml/2006/table">
            <a:tbl>
              <a:tblPr/>
              <a:tblGrid>
                <a:gridCol w="554105">
                  <a:extLst>
                    <a:ext uri="{9D8B030D-6E8A-4147-A177-3AD203B41FA5}">
                      <a16:colId xmlns:a16="http://schemas.microsoft.com/office/drawing/2014/main" val="277153258"/>
                    </a:ext>
                  </a:extLst>
                </a:gridCol>
                <a:gridCol w="340932">
                  <a:extLst>
                    <a:ext uri="{9D8B030D-6E8A-4147-A177-3AD203B41FA5}">
                      <a16:colId xmlns:a16="http://schemas.microsoft.com/office/drawing/2014/main" val="996470969"/>
                    </a:ext>
                  </a:extLst>
                </a:gridCol>
                <a:gridCol w="1004040">
                  <a:extLst>
                    <a:ext uri="{9D8B030D-6E8A-4147-A177-3AD203B41FA5}">
                      <a16:colId xmlns:a16="http://schemas.microsoft.com/office/drawing/2014/main" val="2761406750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539236876"/>
                    </a:ext>
                  </a:extLst>
                </a:gridCol>
              </a:tblGrid>
              <a:tr h="200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Below Poverty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39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87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94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9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30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68315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7321E9-5589-4031-A54E-4548CDC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771688"/>
              </p:ext>
            </p:extLst>
          </p:nvPr>
        </p:nvGraphicFramePr>
        <p:xfrm>
          <a:off x="5136646" y="3977945"/>
          <a:ext cx="3138788" cy="1097280"/>
        </p:xfrm>
        <a:graphic>
          <a:graphicData uri="http://schemas.openxmlformats.org/drawingml/2006/table">
            <a:tbl>
              <a:tblPr/>
              <a:tblGrid>
                <a:gridCol w="575045">
                  <a:extLst>
                    <a:ext uri="{9D8B030D-6E8A-4147-A177-3AD203B41FA5}">
                      <a16:colId xmlns:a16="http://schemas.microsoft.com/office/drawing/2014/main" val="1880682277"/>
                    </a:ext>
                  </a:extLst>
                </a:gridCol>
                <a:gridCol w="575045">
                  <a:extLst>
                    <a:ext uri="{9D8B030D-6E8A-4147-A177-3AD203B41FA5}">
                      <a16:colId xmlns:a16="http://schemas.microsoft.com/office/drawing/2014/main" val="3195608244"/>
                    </a:ext>
                  </a:extLst>
                </a:gridCol>
                <a:gridCol w="995167">
                  <a:extLst>
                    <a:ext uri="{9D8B030D-6E8A-4147-A177-3AD203B41FA5}">
                      <a16:colId xmlns:a16="http://schemas.microsoft.com/office/drawing/2014/main" val="1996951893"/>
                    </a:ext>
                  </a:extLst>
                </a:gridCol>
                <a:gridCol w="993531">
                  <a:extLst>
                    <a:ext uri="{9D8B030D-6E8A-4147-A177-3AD203B41FA5}">
                      <a16:colId xmlns:a16="http://schemas.microsoft.com/office/drawing/2014/main" val="18087386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Below Poverty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54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5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193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940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0617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41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9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41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Analysis-Weapons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8250F-13BD-46EF-8E0E-84EA6F316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822" y="1441938"/>
            <a:ext cx="4470890" cy="29805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FBEA4E-F9F7-4C8B-B725-986775745F0E}"/>
              </a:ext>
            </a:extLst>
          </p:cNvPr>
          <p:cNvSpPr/>
          <p:nvPr/>
        </p:nvSpPr>
        <p:spPr>
          <a:xfrm>
            <a:off x="278674" y="24135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92% of civilians killed in police incidents were armed with some type of weapon, 56% had guns.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3.9% were carrying toy weapons, and 7.7% of fatalities were completely unarmed.</a:t>
            </a:r>
          </a:p>
        </p:txBody>
      </p:sp>
    </p:spTree>
    <p:extLst>
      <p:ext uri="{BB962C8B-B14F-4D97-AF65-F5344CB8AC3E}">
        <p14:creationId xmlns:p14="http://schemas.microsoft.com/office/powerpoint/2010/main" val="392004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39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Analysis-Diversity of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DF18C0-3251-4F18-81AD-2E7F09FF6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0739" y="1232108"/>
            <a:ext cx="3914775" cy="2686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7BBDBF-B6A5-429A-A01E-1392C8ECEBD5}"/>
              </a:ext>
            </a:extLst>
          </p:cNvPr>
          <p:cNvSpPr/>
          <p:nvPr/>
        </p:nvSpPr>
        <p:spPr>
          <a:xfrm>
            <a:off x="354196" y="2036323"/>
            <a:ext cx="55170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trend shows higher number of incidents in more diverse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index formula (first developed by USA Today) calculates chance that two people chosen randomly from an area will be different by race and ethnicity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D3173B-329A-45CE-B103-E4AC60EE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60503"/>
              </p:ext>
            </p:extLst>
          </p:nvPr>
        </p:nvGraphicFramePr>
        <p:xfrm>
          <a:off x="4277692" y="4322664"/>
          <a:ext cx="32131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7778574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2412754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6315975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1067377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Diverse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00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90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2191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391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651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4248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2BC9D3-66D2-4B32-B4C2-1D6AFA6F7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91188"/>
              </p:ext>
            </p:extLst>
          </p:nvPr>
        </p:nvGraphicFramePr>
        <p:xfrm>
          <a:off x="8071526" y="4322664"/>
          <a:ext cx="32131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1417153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90431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35416543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310752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Diverse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45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42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2554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40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101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35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45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97975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Analysis-Gun Ownership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D665-9953-4CAD-9433-4E9D95AD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793523"/>
            <a:ext cx="41148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F93BF-B716-45E1-82AA-978860BFA0A5}"/>
              </a:ext>
            </a:extLst>
          </p:cNvPr>
          <p:cNvSpPr txBox="1"/>
          <p:nvPr/>
        </p:nvSpPr>
        <p:spPr>
          <a:xfrm>
            <a:off x="6805749" y="3429000"/>
            <a:ext cx="4276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incidence in states with higher gun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west region has a number o states with high ownership and incidents than other regions.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7FC65-DB7F-4E57-8A82-E1C704D97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8674" y="117475"/>
            <a:ext cx="4551084" cy="33115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73DD8C-04A0-475E-BBB4-D248B57C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75186"/>
              </p:ext>
            </p:extLst>
          </p:nvPr>
        </p:nvGraphicFramePr>
        <p:xfrm>
          <a:off x="0" y="3879581"/>
          <a:ext cx="30480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66548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49782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4240827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3488304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 Owner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345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06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659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214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406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700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48AC3-466E-42C9-8F51-CC8757408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19897"/>
              </p:ext>
            </p:extLst>
          </p:nvPr>
        </p:nvGraphicFramePr>
        <p:xfrm>
          <a:off x="3448595" y="3892556"/>
          <a:ext cx="30480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3870395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924933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8701286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44376572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 Owner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452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4736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884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05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025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98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63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F761-27FD-4137-BB30-AA61CDC4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111042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Analysis-Violent Crimes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91B97-0AC9-4E37-B0D0-6144BCA8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00" y="277228"/>
            <a:ext cx="41148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8659D3-3400-4668-B564-DD357E467A92}"/>
              </a:ext>
            </a:extLst>
          </p:cNvPr>
          <p:cNvSpPr/>
          <p:nvPr/>
        </p:nvSpPr>
        <p:spPr>
          <a:xfrm>
            <a:off x="382280" y="44854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higher violent crime rates show a increase in police shooting deaths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region higher number of violent crimes but Blue has increased in incidents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49AE02-1F85-4F09-8BB8-271A5433E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370" y="821278"/>
            <a:ext cx="4469653" cy="33115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ED378-6276-44B3-A421-C33332E29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6935"/>
              </p:ext>
            </p:extLst>
          </p:nvPr>
        </p:nvGraphicFramePr>
        <p:xfrm>
          <a:off x="5323306" y="3218384"/>
          <a:ext cx="32766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69281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63500769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86439647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4908715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Violent Crime/100k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405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71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528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49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291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6484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4C242C-9138-4E69-9276-717691B7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94775"/>
              </p:ext>
            </p:extLst>
          </p:nvPr>
        </p:nvGraphicFramePr>
        <p:xfrm>
          <a:off x="7806083" y="4485462"/>
          <a:ext cx="3276600" cy="10972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48448513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72516257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95703758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0340246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Violent Crime/100k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Incidents/100k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98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41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004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339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5438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558.8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05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797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674</TotalTime>
  <Words>1046</Words>
  <Application>Microsoft Office PowerPoint</Application>
  <PresentationFormat>Widescreen</PresentationFormat>
  <Paragraphs>317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Impact</vt:lpstr>
      <vt:lpstr>Times New Roman</vt:lpstr>
      <vt:lpstr>Main Event</vt:lpstr>
      <vt:lpstr>Officer involved Fatal shootings</vt:lpstr>
      <vt:lpstr>Original Message</vt:lpstr>
      <vt:lpstr>Questions</vt:lpstr>
      <vt:lpstr>Data and Cleanup </vt:lpstr>
      <vt:lpstr>Analysis-Poverty</vt:lpstr>
      <vt:lpstr>Analysis-Weapons</vt:lpstr>
      <vt:lpstr>Analysis-Diversity of State</vt:lpstr>
      <vt:lpstr>Analysis-Gun Ownership</vt:lpstr>
      <vt:lpstr>Analysis-Violent Crimes</vt:lpstr>
      <vt:lpstr>Analysis-Race of Deceased</vt:lpstr>
      <vt:lpstr>Analysis-income</vt:lpstr>
      <vt:lpstr>Analysis-Location &amp; Frequency</vt:lpstr>
      <vt:lpstr>Analysis-age</vt:lpstr>
      <vt:lpstr>Data affects perspective</vt:lpstr>
      <vt:lpstr>Conclusions/implications</vt:lpstr>
      <vt:lpstr>Difficulties/Next steps</vt:lpstr>
      <vt:lpstr>Story?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Charlotte Crime</dc:title>
  <dc:creator>Greg Gilbert</dc:creator>
  <cp:lastModifiedBy>Greg Gilbert</cp:lastModifiedBy>
  <cp:revision>27</cp:revision>
  <dcterms:created xsi:type="dcterms:W3CDTF">2018-07-05T16:19:21Z</dcterms:created>
  <dcterms:modified xsi:type="dcterms:W3CDTF">2018-07-07T13:57:48Z</dcterms:modified>
</cp:coreProperties>
</file>