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793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24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5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1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D687-1CC5-41BC-9564-33BC6BEFAA7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28FC92-F2BC-4FB0-88DB-4A17D20E43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Montículo Binario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Por: Israel Danilo Blas Salas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56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 </a:t>
            </a:r>
            <a:r>
              <a:rPr lang="es-ES" b="1" dirty="0"/>
              <a:t>Montículos </a:t>
            </a:r>
            <a:r>
              <a:rPr lang="es-ES" b="1" dirty="0" smtClean="0"/>
              <a:t>binarios</a:t>
            </a:r>
            <a:r>
              <a:rPr lang="es-ES" dirty="0"/>
              <a:t> </a:t>
            </a:r>
            <a:r>
              <a:rPr lang="es-ES" dirty="0" smtClean="0"/>
              <a:t>son </a:t>
            </a:r>
            <a:r>
              <a:rPr lang="es-ES" dirty="0"/>
              <a:t>un caso particular y sencillo de la estructura de datos </a:t>
            </a:r>
            <a:r>
              <a:rPr lang="es-ES" dirty="0" smtClean="0"/>
              <a:t>Montículo</a:t>
            </a:r>
            <a:r>
              <a:rPr lang="es-ES" dirty="0"/>
              <a:t> y está basada en un árbol binario</a:t>
            </a:r>
            <a:r>
              <a:rPr lang="es-ES" dirty="0" smtClean="0"/>
              <a:t> </a:t>
            </a:r>
            <a:r>
              <a:rPr lang="es-ES" dirty="0"/>
              <a:t>que se implementan sobre </a:t>
            </a:r>
            <a:r>
              <a:rPr lang="es-ES" dirty="0" smtClean="0"/>
              <a:t>vectores con </a:t>
            </a:r>
            <a:r>
              <a:rPr lang="es-ES" dirty="0"/>
              <a:t>las siguientes propiedades:</a:t>
            </a:r>
          </a:p>
          <a:p>
            <a:r>
              <a:rPr lang="es-ES" dirty="0" smtClean="0"/>
              <a:t>Propiedad Estructural: Es </a:t>
            </a:r>
            <a:r>
              <a:rPr lang="es-ES" dirty="0"/>
              <a:t>un árbol </a:t>
            </a:r>
            <a:r>
              <a:rPr lang="es-ES" dirty="0" smtClean="0"/>
              <a:t>binario completo y equilibrado.</a:t>
            </a:r>
            <a:endParaRPr lang="es-ES" dirty="0"/>
          </a:p>
          <a:p>
            <a:r>
              <a:rPr lang="es-ES" dirty="0" smtClean="0"/>
              <a:t>Propiedad de Orden: Cada </a:t>
            </a:r>
            <a:r>
              <a:rPr lang="es-ES" dirty="0"/>
              <a:t>nodo contiene un valor mayor o igual que el de sus nodos hijos (</a:t>
            </a:r>
            <a:r>
              <a:rPr lang="es-ES" dirty="0" smtClean="0"/>
              <a:t>montículo de </a:t>
            </a:r>
            <a:r>
              <a:rPr lang="es-ES" dirty="0"/>
              <a:t>máximos), o menor o igual (montículo de mínimos), esta propiedad es conocida como </a:t>
            </a:r>
            <a:r>
              <a:rPr lang="es-ES" i="1" dirty="0"/>
              <a:t>propiedad de montículo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72" y="3913755"/>
            <a:ext cx="5184361" cy="26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7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4319" y="624110"/>
            <a:ext cx="8911687" cy="1280890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propiedad</a:t>
            </a:r>
            <a:r>
              <a:rPr lang="en-US" dirty="0"/>
              <a:t> de </a:t>
            </a:r>
            <a:r>
              <a:rPr lang="en-US" dirty="0" err="1"/>
              <a:t>estructura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0606" y="14107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lograr que nuestro montículo funcione eficientemente, aprovecharemos la naturaleza logarítmica del árbol binario para representar nuestro montículo</a:t>
            </a:r>
            <a:r>
              <a:rPr lang="es-ES" dirty="0" smtClean="0"/>
              <a:t>.</a:t>
            </a:r>
            <a:r>
              <a:rPr lang="en-US" dirty="0" smtClean="0"/>
              <a:t> </a:t>
            </a:r>
            <a:r>
              <a:rPr lang="es-ES" dirty="0"/>
              <a:t>Para garantizar un rendimiento logarítmico, debemos mantener a nuestro árbol equilibrado. Un </a:t>
            </a:r>
            <a:r>
              <a:rPr lang="es-ES" b="1" dirty="0"/>
              <a:t>árbol binario equilibrado</a:t>
            </a:r>
            <a:r>
              <a:rPr lang="es-ES" dirty="0"/>
              <a:t> tiene aproximadamente el mismo número de nodos en los subárboles izquierdo y derecho de la raíz. En nuestra implementación del montículo mantenemos al árbol equilibrado creando un </a:t>
            </a:r>
            <a:r>
              <a:rPr lang="es-ES" b="1" dirty="0"/>
              <a:t>árbol binario completo</a:t>
            </a:r>
            <a:r>
              <a:rPr lang="es-ES" dirty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1685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445" y="624110"/>
            <a:ext cx="8911687" cy="1280890"/>
          </a:xfrm>
        </p:spPr>
        <p:txBody>
          <a:bodyPr/>
          <a:lstStyle/>
          <a:p>
            <a:r>
              <a:rPr lang="es-PE" dirty="0" smtClean="0"/>
              <a:t>Operaciones de Montículos Binarios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6732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Las operaciones básicas que implementaremos para nuestro montículo binario son las siguientes</a:t>
            </a:r>
            <a:r>
              <a:rPr lang="es-ES" dirty="0" smtClean="0"/>
              <a:t>:</a:t>
            </a:r>
            <a:endParaRPr lang="es-PE" dirty="0" smtClean="0"/>
          </a:p>
          <a:p>
            <a:r>
              <a:rPr lang="en-US" dirty="0" err="1" smtClean="0"/>
              <a:t>insertar</a:t>
            </a:r>
            <a:r>
              <a:rPr lang="en-US" dirty="0" smtClean="0"/>
              <a:t>(</a:t>
            </a:r>
            <a:r>
              <a:rPr lang="en-US" dirty="0" err="1" smtClean="0"/>
              <a:t>dato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eliminar</a:t>
            </a:r>
            <a:r>
              <a:rPr lang="en-US" dirty="0" smtClean="0"/>
              <a:t>(</a:t>
            </a:r>
            <a:r>
              <a:rPr lang="en-US" dirty="0" err="1" smtClean="0"/>
              <a:t>dato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construirMonticulo</a:t>
            </a:r>
            <a:r>
              <a:rPr lang="en-US" dirty="0" smtClean="0"/>
              <a:t>(</a:t>
            </a:r>
            <a:r>
              <a:rPr lang="en-US" dirty="0" err="1" smtClean="0"/>
              <a:t>unaLista</a:t>
            </a:r>
            <a:r>
              <a:rPr lang="en-US" dirty="0" smtClean="0"/>
              <a:t>)</a:t>
            </a:r>
          </a:p>
          <a:p>
            <a:r>
              <a:rPr lang="en-US" dirty="0" err="1"/>
              <a:t>incrementarLlave</a:t>
            </a:r>
            <a:r>
              <a:rPr lang="en-US" dirty="0"/>
              <a:t>(</a:t>
            </a:r>
            <a:r>
              <a:rPr lang="en-US" dirty="0" err="1"/>
              <a:t>dato,cant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decrementarLlave</a:t>
            </a:r>
            <a:r>
              <a:rPr lang="en-US" dirty="0" smtClean="0"/>
              <a:t>(</a:t>
            </a:r>
            <a:r>
              <a:rPr lang="en-US" dirty="0" err="1" smtClean="0"/>
              <a:t>dato,cant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85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279" y="719904"/>
            <a:ext cx="8911687" cy="1280890"/>
          </a:xfrm>
        </p:spPr>
        <p:txBody>
          <a:bodyPr/>
          <a:lstStyle/>
          <a:p>
            <a:r>
              <a:rPr lang="es-PE" dirty="0" smtClean="0"/>
              <a:t>Aplicaciones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566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estructura de montículo tiene aplicaciones importantes en otros algoritmos conocidos:</a:t>
            </a:r>
          </a:p>
          <a:p>
            <a:r>
              <a:rPr lang="es-ES" dirty="0"/>
              <a:t>Algoritmos de ordenación como </a:t>
            </a:r>
            <a:r>
              <a:rPr lang="es-ES" dirty="0" err="1"/>
              <a:t>Heapsort</a:t>
            </a:r>
            <a:r>
              <a:rPr lang="es-ES" dirty="0"/>
              <a:t>, uno de los algoritmos más </a:t>
            </a:r>
            <a:r>
              <a:rPr lang="es-ES" dirty="0" smtClean="0"/>
              <a:t>relevantes con </a:t>
            </a:r>
            <a:r>
              <a:rPr lang="es-ES" dirty="0"/>
              <a:t>un coste eficiente en el caso peor.</a:t>
            </a:r>
          </a:p>
          <a:p>
            <a:r>
              <a:rPr lang="es-ES" dirty="0"/>
              <a:t>Algoritmos de selección: la búsqueda de mínimos, máximos, medianas o el </a:t>
            </a:r>
            <a:r>
              <a:rPr lang="es-ES" dirty="0" smtClean="0"/>
              <a:t>k-</a:t>
            </a:r>
            <a:r>
              <a:rPr lang="es-ES" dirty="0" err="1" smtClean="0"/>
              <a:t>ésimo</a:t>
            </a:r>
            <a:r>
              <a:rPr lang="es-ES" dirty="0" smtClean="0"/>
              <a:t> mayor </a:t>
            </a:r>
            <a:r>
              <a:rPr lang="es-ES" dirty="0"/>
              <a:t>elemento pueden realizarse en tiempo lineal mediante el uso de montículos.</a:t>
            </a:r>
          </a:p>
          <a:p>
            <a:r>
              <a:rPr lang="es-ES" dirty="0"/>
              <a:t>Algoritmos basados en grafos: usando montículos como estructuras internas </a:t>
            </a:r>
            <a:r>
              <a:rPr lang="es-ES" dirty="0" smtClean="0"/>
              <a:t>de almacenamiento </a:t>
            </a:r>
            <a:r>
              <a:rPr lang="es-ES" dirty="0"/>
              <a:t>de nodos o aristas, la complejidad puede reducirse en un </a:t>
            </a:r>
            <a:r>
              <a:rPr lang="es-ES" dirty="0" smtClean="0"/>
              <a:t>orden polinómico.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6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8193" y="624110"/>
            <a:ext cx="8911687" cy="1280890"/>
          </a:xfrm>
        </p:spPr>
        <p:txBody>
          <a:bodyPr/>
          <a:lstStyle/>
          <a:p>
            <a:r>
              <a:rPr lang="es-PE" dirty="0" smtClean="0"/>
              <a:t>Bibliografía: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44480" y="2133600"/>
            <a:ext cx="8915400" cy="3777622"/>
          </a:xfrm>
        </p:spPr>
        <p:txBody>
          <a:bodyPr/>
          <a:lstStyle/>
          <a:p>
            <a:r>
              <a:rPr lang="en-US" dirty="0"/>
              <a:t>https://aprendeyprogramablog.wordpress.com/2016/10/19/monticulos</a:t>
            </a:r>
            <a:r>
              <a:rPr lang="en-US" dirty="0" smtClean="0"/>
              <a:t>/</a:t>
            </a:r>
          </a:p>
          <a:p>
            <a:r>
              <a:rPr lang="es-PE" dirty="0"/>
              <a:t>http://interactivepython.org/runestone/static/pythoned/Trees/ImplementacionDeUnMonticuloBinario.html</a:t>
            </a:r>
          </a:p>
        </p:txBody>
      </p:sp>
    </p:spTree>
    <p:extLst>
      <p:ext uri="{BB962C8B-B14F-4D97-AF65-F5344CB8AC3E}">
        <p14:creationId xmlns:p14="http://schemas.microsoft.com/office/powerpoint/2010/main" val="295292709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202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Montículo Binario</vt:lpstr>
      <vt:lpstr>Presentación de PowerPoint</vt:lpstr>
      <vt:lpstr>La propiedad de estructura </vt:lpstr>
      <vt:lpstr>Operaciones de Montículos Binarios</vt:lpstr>
      <vt:lpstr>Aplicaciones</vt:lpstr>
      <vt:lpstr>Bibliografía: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Montículo Binario</dc:title>
  <dc:creator>User</dc:creator>
  <cp:lastModifiedBy>User</cp:lastModifiedBy>
  <cp:revision>10</cp:revision>
  <dcterms:created xsi:type="dcterms:W3CDTF">2018-11-29T22:10:33Z</dcterms:created>
  <dcterms:modified xsi:type="dcterms:W3CDTF">2018-11-30T01:43:01Z</dcterms:modified>
</cp:coreProperties>
</file>