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57" r:id="rId4"/>
    <p:sldId id="258" r:id="rId5"/>
    <p:sldId id="259" r:id="rId6"/>
    <p:sldId id="260" r:id="rId7"/>
    <p:sldId id="261" r:id="rId8"/>
    <p:sldId id="262"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69" autoAdjust="0"/>
  </p:normalViewPr>
  <p:slideViewPr>
    <p:cSldViewPr snapToGrid="0">
      <p:cViewPr varScale="1">
        <p:scale>
          <a:sx n="66" d="100"/>
          <a:sy n="66" d="100"/>
        </p:scale>
        <p:origin x="227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DCBE1-63FB-4F6F-89F3-4E4501857C9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102A77-39AF-4DD5-B2AC-A4D20352E534}">
      <dgm:prSet/>
      <dgm:spPr/>
      <dgm:t>
        <a:bodyPr/>
        <a:lstStyle/>
        <a:p>
          <a:pPr>
            <a:lnSpc>
              <a:spcPct val="100000"/>
            </a:lnSpc>
          </a:pPr>
          <a:r>
            <a:rPr lang="en-US" b="0" i="0" dirty="0"/>
            <a:t>Department-wise Performance Rating</a:t>
          </a:r>
          <a:endParaRPr lang="en-US" dirty="0"/>
        </a:p>
      </dgm:t>
    </dgm:pt>
    <dgm:pt modelId="{E90C244D-4650-454A-B8A6-4295582BD3A6}" type="parTrans" cxnId="{6719F79E-4CD0-4845-A9E5-4057390954DA}">
      <dgm:prSet/>
      <dgm:spPr/>
      <dgm:t>
        <a:bodyPr/>
        <a:lstStyle/>
        <a:p>
          <a:endParaRPr lang="en-US"/>
        </a:p>
      </dgm:t>
    </dgm:pt>
    <dgm:pt modelId="{32D56CC7-0098-465D-B33B-5168E961561B}" type="sibTrans" cxnId="{6719F79E-4CD0-4845-A9E5-4057390954DA}">
      <dgm:prSet/>
      <dgm:spPr/>
      <dgm:t>
        <a:bodyPr/>
        <a:lstStyle/>
        <a:p>
          <a:endParaRPr lang="en-US"/>
        </a:p>
      </dgm:t>
    </dgm:pt>
    <dgm:pt modelId="{2563FA13-1D03-4127-8144-1B3F752F08A6}">
      <dgm:prSet/>
      <dgm:spPr/>
      <dgm:t>
        <a:bodyPr/>
        <a:lstStyle/>
        <a:p>
          <a:pPr>
            <a:lnSpc>
              <a:spcPct val="100000"/>
            </a:lnSpc>
          </a:pPr>
          <a:r>
            <a:rPr lang="en-US" b="0" i="0" dirty="0"/>
            <a:t>Top 3 Determinants Impacting Employee Performance</a:t>
          </a:r>
          <a:endParaRPr lang="en-US" dirty="0"/>
        </a:p>
      </dgm:t>
    </dgm:pt>
    <dgm:pt modelId="{9BFD0147-DBD8-49C1-BADD-7B75AC5F4B5A}" type="parTrans" cxnId="{EBB2F099-E77C-4702-AC43-171554C9FB7F}">
      <dgm:prSet/>
      <dgm:spPr/>
      <dgm:t>
        <a:bodyPr/>
        <a:lstStyle/>
        <a:p>
          <a:endParaRPr lang="en-US"/>
        </a:p>
      </dgm:t>
    </dgm:pt>
    <dgm:pt modelId="{D7E582B9-847F-4882-BEEA-264B73BA6718}" type="sibTrans" cxnId="{EBB2F099-E77C-4702-AC43-171554C9FB7F}">
      <dgm:prSet/>
      <dgm:spPr/>
      <dgm:t>
        <a:bodyPr/>
        <a:lstStyle/>
        <a:p>
          <a:endParaRPr lang="en-US"/>
        </a:p>
      </dgm:t>
    </dgm:pt>
    <dgm:pt modelId="{209F45BD-49BD-4AE0-B644-10ACAFB06EB2}">
      <dgm:prSet/>
      <dgm:spPr/>
      <dgm:t>
        <a:bodyPr/>
        <a:lstStyle/>
        <a:p>
          <a:pPr>
            <a:lnSpc>
              <a:spcPct val="100000"/>
            </a:lnSpc>
          </a:pPr>
          <a:r>
            <a:rPr lang="en-US" b="0" i="0" dirty="0"/>
            <a:t>Key Takeaways for HR and Organizations</a:t>
          </a:r>
          <a:endParaRPr lang="en-US" dirty="0"/>
        </a:p>
      </dgm:t>
    </dgm:pt>
    <dgm:pt modelId="{0531310E-CC9B-4303-8A2F-B5FA935A0FD4}" type="parTrans" cxnId="{3E4F631E-87C2-4FEB-9FA8-21A4E87EC331}">
      <dgm:prSet/>
      <dgm:spPr/>
      <dgm:t>
        <a:bodyPr/>
        <a:lstStyle/>
        <a:p>
          <a:endParaRPr lang="en-US"/>
        </a:p>
      </dgm:t>
    </dgm:pt>
    <dgm:pt modelId="{A3755D88-EAAB-44AC-ADDF-A145A57F1312}" type="sibTrans" cxnId="{3E4F631E-87C2-4FEB-9FA8-21A4E87EC331}">
      <dgm:prSet/>
      <dgm:spPr/>
      <dgm:t>
        <a:bodyPr/>
        <a:lstStyle/>
        <a:p>
          <a:endParaRPr lang="en-US"/>
        </a:p>
      </dgm:t>
    </dgm:pt>
    <dgm:pt modelId="{35951EF8-775D-4BCF-A818-2AF9774E0F0E}" type="pres">
      <dgm:prSet presAssocID="{450DCBE1-63FB-4F6F-89F3-4E4501857C9F}" presName="root" presStyleCnt="0">
        <dgm:presLayoutVars>
          <dgm:dir/>
          <dgm:resizeHandles val="exact"/>
        </dgm:presLayoutVars>
      </dgm:prSet>
      <dgm:spPr/>
    </dgm:pt>
    <dgm:pt modelId="{F82F4B28-D22B-470A-8652-DD930BA081DA}" type="pres">
      <dgm:prSet presAssocID="{96102A77-39AF-4DD5-B2AC-A4D20352E534}" presName="compNode" presStyleCnt="0"/>
      <dgm:spPr/>
    </dgm:pt>
    <dgm:pt modelId="{05FFB879-10D0-484D-BCE1-DBCDDA13AAF9}" type="pres">
      <dgm:prSet presAssocID="{96102A77-39AF-4DD5-B2AC-A4D20352E5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6E070A39-9A30-435B-9D36-8E9132229862}" type="pres">
      <dgm:prSet presAssocID="{96102A77-39AF-4DD5-B2AC-A4D20352E534}" presName="spaceRect" presStyleCnt="0"/>
      <dgm:spPr/>
    </dgm:pt>
    <dgm:pt modelId="{3A813AEA-9D0B-4DDA-9F47-63586BF26551}" type="pres">
      <dgm:prSet presAssocID="{96102A77-39AF-4DD5-B2AC-A4D20352E534}" presName="textRect" presStyleLbl="revTx" presStyleIdx="0" presStyleCnt="3">
        <dgm:presLayoutVars>
          <dgm:chMax val="1"/>
          <dgm:chPref val="1"/>
        </dgm:presLayoutVars>
      </dgm:prSet>
      <dgm:spPr/>
    </dgm:pt>
    <dgm:pt modelId="{B618B068-B5ED-4136-898C-11F64A1B6E63}" type="pres">
      <dgm:prSet presAssocID="{32D56CC7-0098-465D-B33B-5168E961561B}" presName="sibTrans" presStyleCnt="0"/>
      <dgm:spPr/>
    </dgm:pt>
    <dgm:pt modelId="{8C7CACE9-26FF-448A-B1D3-099003C7FECD}" type="pres">
      <dgm:prSet presAssocID="{2563FA13-1D03-4127-8144-1B3F752F08A6}" presName="compNode" presStyleCnt="0"/>
      <dgm:spPr/>
    </dgm:pt>
    <dgm:pt modelId="{602416F6-072C-405E-9E72-B43C7F43AD0E}" type="pres">
      <dgm:prSet presAssocID="{2563FA13-1D03-4127-8144-1B3F752F08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5510370-0753-4C02-A6DC-38609E1C9041}" type="pres">
      <dgm:prSet presAssocID="{2563FA13-1D03-4127-8144-1B3F752F08A6}" presName="spaceRect" presStyleCnt="0"/>
      <dgm:spPr/>
    </dgm:pt>
    <dgm:pt modelId="{016A479C-14BB-434D-A73A-AC33C3B15874}" type="pres">
      <dgm:prSet presAssocID="{2563FA13-1D03-4127-8144-1B3F752F08A6}" presName="textRect" presStyleLbl="revTx" presStyleIdx="1" presStyleCnt="3">
        <dgm:presLayoutVars>
          <dgm:chMax val="1"/>
          <dgm:chPref val="1"/>
        </dgm:presLayoutVars>
      </dgm:prSet>
      <dgm:spPr/>
    </dgm:pt>
    <dgm:pt modelId="{E905500A-E3F5-4F87-8834-104433811205}" type="pres">
      <dgm:prSet presAssocID="{D7E582B9-847F-4882-BEEA-264B73BA6718}" presName="sibTrans" presStyleCnt="0"/>
      <dgm:spPr/>
    </dgm:pt>
    <dgm:pt modelId="{7163C609-B643-48CB-A4DB-84527CB488BD}" type="pres">
      <dgm:prSet presAssocID="{209F45BD-49BD-4AE0-B644-10ACAFB06EB2}" presName="compNode" presStyleCnt="0"/>
      <dgm:spPr/>
    </dgm:pt>
    <dgm:pt modelId="{A8EBF2AE-79D9-4C10-AAAE-A0D3B1734E64}" type="pres">
      <dgm:prSet presAssocID="{209F45BD-49BD-4AE0-B644-10ACAFB06E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1B4DDA56-6043-495D-857C-3400AAE9B4FB}" type="pres">
      <dgm:prSet presAssocID="{209F45BD-49BD-4AE0-B644-10ACAFB06EB2}" presName="spaceRect" presStyleCnt="0"/>
      <dgm:spPr/>
    </dgm:pt>
    <dgm:pt modelId="{46968392-B021-49B1-8D0C-61507FD9FCDA}" type="pres">
      <dgm:prSet presAssocID="{209F45BD-49BD-4AE0-B644-10ACAFB06EB2}" presName="textRect" presStyleLbl="revTx" presStyleIdx="2" presStyleCnt="3">
        <dgm:presLayoutVars>
          <dgm:chMax val="1"/>
          <dgm:chPref val="1"/>
        </dgm:presLayoutVars>
      </dgm:prSet>
      <dgm:spPr/>
    </dgm:pt>
  </dgm:ptLst>
  <dgm:cxnLst>
    <dgm:cxn modelId="{3E4F631E-87C2-4FEB-9FA8-21A4E87EC331}" srcId="{450DCBE1-63FB-4F6F-89F3-4E4501857C9F}" destId="{209F45BD-49BD-4AE0-B644-10ACAFB06EB2}" srcOrd="2" destOrd="0" parTransId="{0531310E-CC9B-4303-8A2F-B5FA935A0FD4}" sibTransId="{A3755D88-EAAB-44AC-ADDF-A145A57F1312}"/>
    <dgm:cxn modelId="{D176954D-66BA-4614-B559-A211EB49E661}" type="presOf" srcId="{209F45BD-49BD-4AE0-B644-10ACAFB06EB2}" destId="{46968392-B021-49B1-8D0C-61507FD9FCDA}" srcOrd="0" destOrd="0" presId="urn:microsoft.com/office/officeart/2018/2/layout/IconLabelList"/>
    <dgm:cxn modelId="{F4E6C18E-5CB1-43C6-8D7E-2A09643EC421}" type="presOf" srcId="{96102A77-39AF-4DD5-B2AC-A4D20352E534}" destId="{3A813AEA-9D0B-4DDA-9F47-63586BF26551}" srcOrd="0" destOrd="0" presId="urn:microsoft.com/office/officeart/2018/2/layout/IconLabelList"/>
    <dgm:cxn modelId="{EBB2F099-E77C-4702-AC43-171554C9FB7F}" srcId="{450DCBE1-63FB-4F6F-89F3-4E4501857C9F}" destId="{2563FA13-1D03-4127-8144-1B3F752F08A6}" srcOrd="1" destOrd="0" parTransId="{9BFD0147-DBD8-49C1-BADD-7B75AC5F4B5A}" sibTransId="{D7E582B9-847F-4882-BEEA-264B73BA6718}"/>
    <dgm:cxn modelId="{6719F79E-4CD0-4845-A9E5-4057390954DA}" srcId="{450DCBE1-63FB-4F6F-89F3-4E4501857C9F}" destId="{96102A77-39AF-4DD5-B2AC-A4D20352E534}" srcOrd="0" destOrd="0" parTransId="{E90C244D-4650-454A-B8A6-4295582BD3A6}" sibTransId="{32D56CC7-0098-465D-B33B-5168E961561B}"/>
    <dgm:cxn modelId="{DBC402BF-C5D8-4AF3-8013-23E53DA22967}" type="presOf" srcId="{450DCBE1-63FB-4F6F-89F3-4E4501857C9F}" destId="{35951EF8-775D-4BCF-A818-2AF9774E0F0E}" srcOrd="0" destOrd="0" presId="urn:microsoft.com/office/officeart/2018/2/layout/IconLabelList"/>
    <dgm:cxn modelId="{28EB45DF-820E-457E-9FF1-4F760EA4C1DE}" type="presOf" srcId="{2563FA13-1D03-4127-8144-1B3F752F08A6}" destId="{016A479C-14BB-434D-A73A-AC33C3B15874}" srcOrd="0" destOrd="0" presId="urn:microsoft.com/office/officeart/2018/2/layout/IconLabelList"/>
    <dgm:cxn modelId="{56C4200B-7F8F-4F99-B9D9-E4A429D47EC0}" type="presParOf" srcId="{35951EF8-775D-4BCF-A818-2AF9774E0F0E}" destId="{F82F4B28-D22B-470A-8652-DD930BA081DA}" srcOrd="0" destOrd="0" presId="urn:microsoft.com/office/officeart/2018/2/layout/IconLabelList"/>
    <dgm:cxn modelId="{7B821D47-A8E2-4D04-A4AE-ED447477F232}" type="presParOf" srcId="{F82F4B28-D22B-470A-8652-DD930BA081DA}" destId="{05FFB879-10D0-484D-BCE1-DBCDDA13AAF9}" srcOrd="0" destOrd="0" presId="urn:microsoft.com/office/officeart/2018/2/layout/IconLabelList"/>
    <dgm:cxn modelId="{CC17A6AF-997F-424F-A105-5813703C8AF8}" type="presParOf" srcId="{F82F4B28-D22B-470A-8652-DD930BA081DA}" destId="{6E070A39-9A30-435B-9D36-8E9132229862}" srcOrd="1" destOrd="0" presId="urn:microsoft.com/office/officeart/2018/2/layout/IconLabelList"/>
    <dgm:cxn modelId="{A0286F01-4CFD-4C44-945D-CD8DF57C26DE}" type="presParOf" srcId="{F82F4B28-D22B-470A-8652-DD930BA081DA}" destId="{3A813AEA-9D0B-4DDA-9F47-63586BF26551}" srcOrd="2" destOrd="0" presId="urn:microsoft.com/office/officeart/2018/2/layout/IconLabelList"/>
    <dgm:cxn modelId="{55659933-A2FA-443D-A341-C891EBB8D88B}" type="presParOf" srcId="{35951EF8-775D-4BCF-A818-2AF9774E0F0E}" destId="{B618B068-B5ED-4136-898C-11F64A1B6E63}" srcOrd="1" destOrd="0" presId="urn:microsoft.com/office/officeart/2018/2/layout/IconLabelList"/>
    <dgm:cxn modelId="{176BC592-416A-44CE-B401-7A63A3C7D3CA}" type="presParOf" srcId="{35951EF8-775D-4BCF-A818-2AF9774E0F0E}" destId="{8C7CACE9-26FF-448A-B1D3-099003C7FECD}" srcOrd="2" destOrd="0" presId="urn:microsoft.com/office/officeart/2018/2/layout/IconLabelList"/>
    <dgm:cxn modelId="{66BF84CE-C0AB-463A-B57D-F2744A0D4E2C}" type="presParOf" srcId="{8C7CACE9-26FF-448A-B1D3-099003C7FECD}" destId="{602416F6-072C-405E-9E72-B43C7F43AD0E}" srcOrd="0" destOrd="0" presId="urn:microsoft.com/office/officeart/2018/2/layout/IconLabelList"/>
    <dgm:cxn modelId="{B4E4DAC6-ED13-48D2-AC1D-FBECC1E981E5}" type="presParOf" srcId="{8C7CACE9-26FF-448A-B1D3-099003C7FECD}" destId="{E5510370-0753-4C02-A6DC-38609E1C9041}" srcOrd="1" destOrd="0" presId="urn:microsoft.com/office/officeart/2018/2/layout/IconLabelList"/>
    <dgm:cxn modelId="{43D7E838-61FF-4FDC-870D-03D076A9CA8C}" type="presParOf" srcId="{8C7CACE9-26FF-448A-B1D3-099003C7FECD}" destId="{016A479C-14BB-434D-A73A-AC33C3B15874}" srcOrd="2" destOrd="0" presId="urn:microsoft.com/office/officeart/2018/2/layout/IconLabelList"/>
    <dgm:cxn modelId="{EEB36B5B-DCEF-456D-9D55-929BCD90B452}" type="presParOf" srcId="{35951EF8-775D-4BCF-A818-2AF9774E0F0E}" destId="{E905500A-E3F5-4F87-8834-104433811205}" srcOrd="3" destOrd="0" presId="urn:microsoft.com/office/officeart/2018/2/layout/IconLabelList"/>
    <dgm:cxn modelId="{155EB6AC-07AA-4C71-8D8E-46E944BBC7B7}" type="presParOf" srcId="{35951EF8-775D-4BCF-A818-2AF9774E0F0E}" destId="{7163C609-B643-48CB-A4DB-84527CB488BD}" srcOrd="4" destOrd="0" presId="urn:microsoft.com/office/officeart/2018/2/layout/IconLabelList"/>
    <dgm:cxn modelId="{DBDDE6A5-B57D-43EA-8FC8-9EF58351A310}" type="presParOf" srcId="{7163C609-B643-48CB-A4DB-84527CB488BD}" destId="{A8EBF2AE-79D9-4C10-AAAE-A0D3B1734E64}" srcOrd="0" destOrd="0" presId="urn:microsoft.com/office/officeart/2018/2/layout/IconLabelList"/>
    <dgm:cxn modelId="{53A998C2-1367-457E-83EE-D1F57FC13D3D}" type="presParOf" srcId="{7163C609-B643-48CB-A4DB-84527CB488BD}" destId="{1B4DDA56-6043-495D-857C-3400AAE9B4FB}" srcOrd="1" destOrd="0" presId="urn:microsoft.com/office/officeart/2018/2/layout/IconLabelList"/>
    <dgm:cxn modelId="{16FDD4EB-3936-4F09-9E5E-497B2DDB7DD3}" type="presParOf" srcId="{7163C609-B643-48CB-A4DB-84527CB488BD}" destId="{46968392-B021-49B1-8D0C-61507FD9FCD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FB879-10D0-484D-BCE1-DBCDDA13AAF9}">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13AEA-9D0B-4DDA-9F47-63586BF2655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Department-wise Performance Rating</a:t>
          </a:r>
          <a:endParaRPr lang="en-US" sz="1800" kern="1200" dirty="0"/>
        </a:p>
      </dsp:txBody>
      <dsp:txXfrm>
        <a:off x="417971" y="2644140"/>
        <a:ext cx="2889450" cy="720000"/>
      </dsp:txXfrm>
    </dsp:sp>
    <dsp:sp modelId="{602416F6-072C-405E-9E72-B43C7F43AD0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A479C-14BB-434D-A73A-AC33C3B15874}">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Top 3 Determinants Impacting Employee Performance</a:t>
          </a:r>
          <a:endParaRPr lang="en-US" sz="1800" kern="1200" dirty="0"/>
        </a:p>
      </dsp:txBody>
      <dsp:txXfrm>
        <a:off x="3813075" y="2644140"/>
        <a:ext cx="2889450" cy="720000"/>
      </dsp:txXfrm>
    </dsp:sp>
    <dsp:sp modelId="{A8EBF2AE-79D9-4C10-AAAE-A0D3B1734E64}">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68392-B021-49B1-8D0C-61507FD9FCD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Key Takeaways for HR and Organizations</a:t>
          </a:r>
          <a:endParaRPr lang="en-US" sz="1800" kern="1200" dirty="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3C920-6344-4A99-AE58-947E7BA91759}" type="datetimeFigureOut">
              <a:rPr lang="en-AU" smtClean="0"/>
              <a:t>12/10/2023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A516-DF60-4649-8472-6D663843A633}" type="slidenum">
              <a:rPr lang="en-AU" smtClean="0"/>
              <a:t>‹#›</a:t>
            </a:fld>
            <a:endParaRPr lang="en-AU"/>
          </a:p>
        </p:txBody>
      </p:sp>
    </p:spTree>
    <p:extLst>
      <p:ext uri="{BB962C8B-B14F-4D97-AF65-F5344CB8AC3E}">
        <p14:creationId xmlns:p14="http://schemas.microsoft.com/office/powerpoint/2010/main" val="254077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your workflow management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is the most interesting part of your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motivates you to give your best at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entra_no2"/>
              </a:rPr>
              <a:t>What obstacles are currently in your way in achieving success at the office?</a:t>
            </a:r>
          </a:p>
          <a:p>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1</a:t>
            </a:fld>
            <a:endParaRPr lang="en-AU"/>
          </a:p>
        </p:txBody>
      </p:sp>
    </p:spTree>
    <p:extLst>
      <p:ext uri="{BB962C8B-B14F-4D97-AF65-F5344CB8AC3E}">
        <p14:creationId xmlns:p14="http://schemas.microsoft.com/office/powerpoint/2010/main" val="267742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Employee Performance Dataset, sourced from a prominent analytics blog, contains 1200 entries across 28 features. Of these, 19 are quantitative (11 numerical and 8 ordinal) and 8 are qualitative, with the 'Employee Number' being alphanumerical but not influential for performance assessment. To analyze this dataset, the OSEMN framework was utilized. For deeper insights into performance trends, both logistic and linear regression models were applied, with the former predicting categorical outcomes like performance ratings and the latter estimating continuous scores based on multiple variables. </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2</a:t>
            </a:fld>
            <a:endParaRPr lang="en-AU"/>
          </a:p>
        </p:txBody>
      </p:sp>
    </p:spTree>
    <p:extLst>
      <p:ext uri="{BB962C8B-B14F-4D97-AF65-F5344CB8AC3E}">
        <p14:creationId xmlns:p14="http://schemas.microsoft.com/office/powerpoint/2010/main" val="304279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project aims to analyze the Employee dataset to identify key factors affecting performance ratings. By understanding these determinants, the company hopes to accurately predict performance ratings and make informed HR decisions, ultimately boosting employee performance and supporting organizational growth.</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3</a:t>
            </a:fld>
            <a:endParaRPr lang="en-AU"/>
          </a:p>
        </p:txBody>
      </p:sp>
    </p:spTree>
    <p:extLst>
      <p:ext uri="{BB962C8B-B14F-4D97-AF65-F5344CB8AC3E}">
        <p14:creationId xmlns:p14="http://schemas.microsoft.com/office/powerpoint/2010/main" val="105715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reviewing departmental performance ratings, most departments have a significant 60-80% of employees rated as "excellent." In Sales, men slightly outperform women, while most attain a rating of 3. In Human Resources</a:t>
            </a:r>
            <a:r>
              <a:rPr lang="en-US" b="0" i="0">
                <a:solidFill>
                  <a:srgbClr val="374151"/>
                </a:solidFill>
                <a:effectLst/>
                <a:latin typeface="Söhne"/>
              </a:rPr>
              <a:t>, male </a:t>
            </a:r>
            <a:r>
              <a:rPr lang="en-US" b="0" i="0" dirty="0">
                <a:solidFill>
                  <a:srgbClr val="374151"/>
                </a:solidFill>
                <a:effectLst/>
                <a:latin typeface="Söhne"/>
              </a:rPr>
              <a:t>employees lag a bit, but women shine with top performances. In Development, age doesn't differentiate performance, and both genders perform admirably. Data Science stands out with the highest average of level 3 performers, with men slightly ahead. In Research &amp; Development, women are excelling, while age isn't a major differentiator. Finally, in Finance, as employees age, there's a noticeable dip in performance, with men leading in ratings. Experienced female finance professionals face some challenges, as their ratings tend to be a tad lower.</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5</a:t>
            </a:fld>
            <a:endParaRPr lang="en-AU"/>
          </a:p>
        </p:txBody>
      </p:sp>
    </p:spTree>
    <p:extLst>
      <p:ext uri="{BB962C8B-B14F-4D97-AF65-F5344CB8AC3E}">
        <p14:creationId xmlns:p14="http://schemas.microsoft.com/office/powerpoint/2010/main" val="172041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1. </a:t>
            </a:r>
            <a:r>
              <a:rPr lang="en-AU" b="1" i="0" dirty="0">
                <a:effectLst/>
                <a:latin typeface="-apple-system"/>
              </a:rPr>
              <a:t>Employee Environment Satisfaction</a:t>
            </a:r>
          </a:p>
          <a:p>
            <a:endParaRPr lang="en-US" b="0" i="0" dirty="0">
              <a:solidFill>
                <a:srgbClr val="374151"/>
              </a:solidFill>
              <a:effectLst/>
              <a:latin typeface="Söhne"/>
            </a:endParaRPr>
          </a:p>
          <a:p>
            <a:r>
              <a:rPr lang="en-US" b="0" i="0" dirty="0">
                <a:solidFill>
                  <a:srgbClr val="374151"/>
                </a:solidFill>
                <a:effectLst/>
                <a:latin typeface="Söhne"/>
              </a:rPr>
              <a:t>When it comes to Employee Environment Satisfaction, the majority fall within the High (30.6%) and Very High (30.1%) satisfaction levels, indicating a predominantly positive workplace environment. Employees at these levels enjoy conducive work conditions, with the "Very High" category often benefiting from additional perks and a positive culture. On the other hand, those ranking their satisfaction as Low (19%) are generally discontent, affecting morale and productivity, while the Medium category (20.2%) suggests room for improvement. Overall, maintaining and enhancing environmental satisfaction is crucial for morale, productivity, and employee loyalty.</a:t>
            </a: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2. </a:t>
            </a:r>
            <a:r>
              <a:rPr lang="en-US" b="1" i="0" dirty="0">
                <a:effectLst/>
                <a:latin typeface="-apple-system"/>
              </a:rPr>
              <a:t>Employee Last Salary Hike Percentage</a:t>
            </a:r>
          </a:p>
          <a:p>
            <a:endParaRPr lang="en-US" b="0" i="0" dirty="0">
              <a:solidFill>
                <a:srgbClr val="374151"/>
              </a:solidFill>
              <a:effectLst/>
              <a:latin typeface="Söhne"/>
            </a:endParaRPr>
          </a:p>
          <a:p>
            <a:r>
              <a:rPr lang="en-US" b="0" i="0" dirty="0">
                <a:solidFill>
                  <a:srgbClr val="374151"/>
                </a:solidFill>
                <a:effectLst/>
                <a:latin typeface="Söhne"/>
              </a:rPr>
              <a:t>Employees who received a salary hike between 11-19% primarily fall within 'Good' and 'Excellent' performance ratings, suggesting consistent, albeit not groundbreaking, contributions to the company. They've met or slightly exceeded expectations, hence the considerable hike. Conversely, those who secured a raise between 20-22% predominantly hold an 'Outstanding' rating. This significant increase reflects their exceptional performance and vital impact on the organization. The company, by awarding these substantial hikes, recognizes and aims to retain these top-performing talents.</a:t>
            </a:r>
          </a:p>
          <a:p>
            <a:endParaRPr lang="en-US" b="0" i="0" dirty="0">
              <a:solidFill>
                <a:srgbClr val="374151"/>
              </a:solidFill>
              <a:effectLst/>
              <a:latin typeface="Söhne"/>
            </a:endParaRPr>
          </a:p>
          <a:p>
            <a:r>
              <a:rPr lang="en-US" b="0" i="0" dirty="0">
                <a:solidFill>
                  <a:srgbClr val="374151"/>
                </a:solidFill>
                <a:effectLst/>
                <a:latin typeface="Söhne"/>
              </a:rPr>
              <a:t>3. </a:t>
            </a:r>
            <a:r>
              <a:rPr lang="en-AU" b="1" i="1" dirty="0">
                <a:effectLst/>
              </a:rPr>
              <a:t>Employee Work-life balance</a:t>
            </a:r>
          </a:p>
          <a:p>
            <a:endParaRPr lang="en-US" b="1" i="0" dirty="0">
              <a:solidFill>
                <a:srgbClr val="374151"/>
              </a:solidFill>
              <a:effectLst/>
              <a:latin typeface="Söhne"/>
            </a:endParaRPr>
          </a:p>
          <a:p>
            <a:r>
              <a:rPr lang="en-US" b="0" i="0" dirty="0">
                <a:solidFill>
                  <a:srgbClr val="374151"/>
                </a:solidFill>
                <a:effectLst/>
                <a:latin typeface="Söhne"/>
              </a:rPr>
              <a:t>The heatmap reveals that employees rating their work-life balance as 'Better' often achieve excellent performance. This emphasizes the crucial role of work-life balance in enhancing performance. Such a balance likely results in reduced stress and increased job satisfaction, boosting motivation and productivity. If the 'Better' rating stands out compared to 'Good' or 'Best', it suggests unique conditions or perceptions tied to the 'Better' group, warranting further exploration.</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6</a:t>
            </a:fld>
            <a:endParaRPr lang="en-AU"/>
          </a:p>
        </p:txBody>
      </p:sp>
    </p:spTree>
    <p:extLst>
      <p:ext uri="{BB962C8B-B14F-4D97-AF65-F5344CB8AC3E}">
        <p14:creationId xmlns:p14="http://schemas.microsoft.com/office/powerpoint/2010/main" val="288085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To enhance employee satisfaction and performance, it's essential to prioritize workspace improvements, such as ergonomic designs and noise control. Strengthening organizational culture through inclusivity and transparency, and regularly assessing salaries against market benchmarks are critical. Promote work-life balance with flexitime and remote options, while supporting mental health through workshops and counseling. Prioritize continuous learning with targeted training and skill enhancement. Implement regular feedback check-ins, use data-driven approaches for decision-making, and foster collaboration across departments. Celebrate achievements with a reward system, offer clear career progression, and always recognize outstanding performance to motivate others.</a:t>
            </a:r>
          </a:p>
          <a:p>
            <a:endParaRPr lang="en-US" b="0" i="0" dirty="0">
              <a:solidFill>
                <a:srgbClr val="374151"/>
              </a:solidFill>
              <a:effectLst/>
              <a:latin typeface="Söhne"/>
            </a:endParaRPr>
          </a:p>
          <a:p>
            <a:r>
              <a:rPr lang="en-US" b="0" i="0">
                <a:effectLst/>
                <a:latin typeface="-apple-system"/>
              </a:rPr>
              <a:t>By implementing these strategies and continuously evaluating their impact, companies can effectively enhance employee performance ratings over time.</a:t>
            </a:r>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7</a:t>
            </a:fld>
            <a:endParaRPr lang="en-AU"/>
          </a:p>
        </p:txBody>
      </p:sp>
    </p:spTree>
    <p:extLst>
      <p:ext uri="{BB962C8B-B14F-4D97-AF65-F5344CB8AC3E}">
        <p14:creationId xmlns:p14="http://schemas.microsoft.com/office/powerpoint/2010/main" val="84679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apple-system"/>
            </a:endParaRPr>
          </a:p>
          <a:p>
            <a:pPr algn="l"/>
            <a:r>
              <a:rPr lang="en-US" b="0" i="0" dirty="0">
                <a:effectLst/>
                <a:latin typeface="-apple-system"/>
              </a:rPr>
              <a:t>Linear regression resulted in an R-square value of 0.53, while logistic regression yielded a more promising 0.85. Given the nature of the dataset and the categorization of employee performance ratings, logistic regression proves to be a more suitable model.</a:t>
            </a:r>
          </a:p>
          <a:p>
            <a:pPr algn="l"/>
            <a:endParaRPr lang="en-US" b="0" i="0" dirty="0">
              <a:effectLst/>
              <a:latin typeface="-apple-system"/>
            </a:endParaRPr>
          </a:p>
          <a:p>
            <a:pPr algn="l"/>
            <a:r>
              <a:rPr lang="en-US" b="1" i="0" dirty="0">
                <a:effectLst/>
                <a:latin typeface="-apple-system"/>
              </a:rPr>
              <a:t>Importance of Logistic Regression for This Dataset:</a:t>
            </a:r>
            <a:r>
              <a:rPr lang="en-US" b="0" i="0" dirty="0">
                <a:effectLst/>
                <a:latin typeface="-apple-system"/>
              </a:rPr>
              <a:t> Linear regression, which is predominantly used for continuous dependent variables, did not reveal a strong correlation between the variables in this dataset. However, the higher logistic regression score of 0.85 indicates its efficacy in predicting categorical outcomes like employee performance ratings.</a:t>
            </a:r>
          </a:p>
          <a:p>
            <a:pPr algn="l"/>
            <a:endParaRPr lang="en-US" b="0" i="0" dirty="0">
              <a:effectLst/>
              <a:latin typeface="-apple-system"/>
            </a:endParaRPr>
          </a:p>
          <a:p>
            <a:pPr algn="l"/>
            <a:r>
              <a:rPr lang="en-US" b="0" i="0" dirty="0">
                <a:effectLst/>
                <a:latin typeface="-apple-system"/>
              </a:rPr>
              <a:t>In summary, for datasets where the dependent variable is categorical, like our performance ratings, logistic regression offers a more relevant and effective analytical approach compared to linear regression.</a:t>
            </a:r>
          </a:p>
          <a:p>
            <a:endParaRPr lang="en-AU" dirty="0"/>
          </a:p>
        </p:txBody>
      </p:sp>
      <p:sp>
        <p:nvSpPr>
          <p:cNvPr id="4" name="Slide Number Placeholder 3"/>
          <p:cNvSpPr>
            <a:spLocks noGrp="1"/>
          </p:cNvSpPr>
          <p:nvPr>
            <p:ph type="sldNum" sz="quarter" idx="5"/>
          </p:nvPr>
        </p:nvSpPr>
        <p:spPr/>
        <p:txBody>
          <a:bodyPr/>
          <a:lstStyle/>
          <a:p>
            <a:fld id="{BD87A516-DF60-4649-8472-6D663843A633}" type="slidenum">
              <a:rPr lang="en-AU" smtClean="0"/>
              <a:t>8</a:t>
            </a:fld>
            <a:endParaRPr lang="en-AU"/>
          </a:p>
        </p:txBody>
      </p:sp>
    </p:spTree>
    <p:extLst>
      <p:ext uri="{BB962C8B-B14F-4D97-AF65-F5344CB8AC3E}">
        <p14:creationId xmlns:p14="http://schemas.microsoft.com/office/powerpoint/2010/main" val="264961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FD02062-79A2-40A6-ABCE-1358E6A4201B}" type="slidenum">
              <a:rPr lang="en-AU" smtClean="0"/>
              <a:t>9</a:t>
            </a:fld>
            <a:endParaRPr lang="en-AU"/>
          </a:p>
        </p:txBody>
      </p:sp>
    </p:spTree>
    <p:extLst>
      <p:ext uri="{BB962C8B-B14F-4D97-AF65-F5344CB8AC3E}">
        <p14:creationId xmlns:p14="http://schemas.microsoft.com/office/powerpoint/2010/main" val="33917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DC7-4711-ABDA-B00E-EB2D2095B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EAF8247-3EC0-A734-B332-1012D314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5EFDB0-B286-0D40-31AF-3FF4F0DEA47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27B2D8F-4FFC-58F6-D7BF-848F3E8F91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FEAF4C-7B33-EE62-9FB4-538F1BEB144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7344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2968-A058-8FA8-5CC9-15C3EA9A172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4D430B-AD3A-914F-56AC-BBFAC3173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080D46-62C2-CA2A-AC4B-504947FE637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CB1BA681-CAA5-7703-B0DC-F5DB8BC20F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CED9AC-31CC-2C6B-3051-A08944BDF6D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67711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3A603-F3E6-5BBF-8657-B32901B37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03933A-1CCE-97C0-0F46-FCD56F33E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D25C1C-50F0-9E97-6836-9B0A4B91E7FF}"/>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A6751173-DC03-1A2D-5F53-807A2CB1CF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3649A7-947E-F828-DC6F-3931B78E02F5}"/>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94770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28F0-C57D-2BC6-7E13-5207CE145BF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CA9B461-AF4B-E96A-5F2A-60D4914D8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1F7220-BE70-84A1-0418-929E39F4F7FE}"/>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7380D026-F3D2-6ADE-5A9E-2DF8032C6C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3FCE77-BB55-A68D-E11E-1494C28520F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9862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604B-D8F2-1F0A-D736-29DD49737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F0D1618-0CAD-3499-9819-29C2D23D3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C10B-5BCC-53CF-518A-A69E14540FD8}"/>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05BBAA5-A726-BD73-A833-2C1A6F923B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82F01-465C-D7A5-FAAB-A2E5055ECF0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83580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9C5B-7C7B-4C50-69A6-1C747BCCE6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2FD8B61-D0FB-97C8-DBFC-C9A4D9169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B7E148F-A428-58AC-B0EE-AA03DE13F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3258975-8A79-330E-6A93-A0F8E6D0FF20}"/>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63D47AF0-C63D-B867-2D2C-A1C7E1004FF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F7A43C-C7D8-05F2-710B-AD08658C4B6A}"/>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24320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1E8-EDDE-68DB-7434-7100E1DB27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E6B528F-EEA3-592E-CBE1-4B2FD14F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1CBDE-9B15-6B7E-C897-255611BAD9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A555616-72FC-773E-55A3-087A43410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A4603F-9A2B-7717-6885-2703154F3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15A57FA-E5E4-F2D6-E9B8-EF91D42A872A}"/>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8" name="Footer Placeholder 7">
            <a:extLst>
              <a:ext uri="{FF2B5EF4-FFF2-40B4-BE49-F238E27FC236}">
                <a16:creationId xmlns:a16="http://schemas.microsoft.com/office/drawing/2014/main" id="{DEA73085-467E-79B5-6054-5C095437A0E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E2391B6-1970-B249-FF33-7C08C945EAAE}"/>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526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0B0A-3390-B659-B25E-98AA6E31F6F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118DBF-58C5-5942-2114-86101916661C}"/>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4" name="Footer Placeholder 3">
            <a:extLst>
              <a:ext uri="{FF2B5EF4-FFF2-40B4-BE49-F238E27FC236}">
                <a16:creationId xmlns:a16="http://schemas.microsoft.com/office/drawing/2014/main" id="{5B9A73B4-7141-D69B-95FA-48236DF618C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2C339CD-5455-428C-457C-B99D2D4C9716}"/>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89655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602FB-B318-A557-11C5-4254790F9849}"/>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3" name="Footer Placeholder 2">
            <a:extLst>
              <a:ext uri="{FF2B5EF4-FFF2-40B4-BE49-F238E27FC236}">
                <a16:creationId xmlns:a16="http://schemas.microsoft.com/office/drawing/2014/main" id="{BA2777DE-89BC-7691-1AA2-67C2F1CF28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C3A6A10-DA06-2E4A-99EC-38BA43DA3491}"/>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395451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8980-D1CF-FF62-CBDC-390BD467F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2C41D08-9336-DB71-86EC-C7C494F3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02395C-764B-8B07-11A8-46D5B18C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403BA-459D-64A7-5FB2-59EC7C6B6812}"/>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F96F136B-7A44-F175-5F12-0B302263852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DD67BD-E528-6DB1-E3AA-38D02DF7F5FD}"/>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9881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39D-ADFC-6995-576B-732F37ABD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7B4BF3A-1172-3163-308E-414F2EAD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AB632D7-1D5B-576D-6021-AF6BB8F88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1ECAD-9DB1-3935-368B-B6314CBA6027}"/>
              </a:ext>
            </a:extLst>
          </p:cNvPr>
          <p:cNvSpPr>
            <a:spLocks noGrp="1"/>
          </p:cNvSpPr>
          <p:nvPr>
            <p:ph type="dt" sz="half" idx="10"/>
          </p:nvPr>
        </p:nvSpPr>
        <p:spPr/>
        <p:txBody>
          <a:bodyPr/>
          <a:lstStyle/>
          <a:p>
            <a:fld id="{17383C56-3155-4D39-9719-B1B3C55F7922}" type="datetimeFigureOut">
              <a:rPr lang="en-AU" smtClean="0"/>
              <a:t>12/10/2023</a:t>
            </a:fld>
            <a:endParaRPr lang="en-AU"/>
          </a:p>
        </p:txBody>
      </p:sp>
      <p:sp>
        <p:nvSpPr>
          <p:cNvPr id="6" name="Footer Placeholder 5">
            <a:extLst>
              <a:ext uri="{FF2B5EF4-FFF2-40B4-BE49-F238E27FC236}">
                <a16:creationId xmlns:a16="http://schemas.microsoft.com/office/drawing/2014/main" id="{AD6225B9-A425-4395-7B1A-9801CA562D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FDE890-F8E7-4740-F9A8-A1CFFABF30C8}"/>
              </a:ext>
            </a:extLst>
          </p:cNvPr>
          <p:cNvSpPr>
            <a:spLocks noGrp="1"/>
          </p:cNvSpPr>
          <p:nvPr>
            <p:ph type="sldNum" sz="quarter" idx="12"/>
          </p:nvPr>
        </p:nvSpPr>
        <p:spPr/>
        <p:txBody>
          <a:bodyPr/>
          <a:lstStyle/>
          <a:p>
            <a:fld id="{FA3243C9-3221-4C75-89A4-9812EAE86D77}" type="slidenum">
              <a:rPr lang="en-AU" smtClean="0"/>
              <a:t>‹#›</a:t>
            </a:fld>
            <a:endParaRPr lang="en-AU"/>
          </a:p>
        </p:txBody>
      </p:sp>
    </p:spTree>
    <p:extLst>
      <p:ext uri="{BB962C8B-B14F-4D97-AF65-F5344CB8AC3E}">
        <p14:creationId xmlns:p14="http://schemas.microsoft.com/office/powerpoint/2010/main" val="132257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67733-AA93-5C72-BF56-4BA7951A9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A8C56E-46C2-8988-B1E7-47074DF4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463402-98F4-5EF2-1F09-4A809991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83C56-3155-4D39-9719-B1B3C55F7922}" type="datetimeFigureOut">
              <a:rPr lang="en-AU" smtClean="0"/>
              <a:t>12/10/2023</a:t>
            </a:fld>
            <a:endParaRPr lang="en-AU"/>
          </a:p>
        </p:txBody>
      </p:sp>
      <p:sp>
        <p:nvSpPr>
          <p:cNvPr id="5" name="Footer Placeholder 4">
            <a:extLst>
              <a:ext uri="{FF2B5EF4-FFF2-40B4-BE49-F238E27FC236}">
                <a16:creationId xmlns:a16="http://schemas.microsoft.com/office/drawing/2014/main" id="{6878CC2A-FB2F-3122-E70D-2A4975365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EDCBA2D-4539-A276-C3FF-4689C8017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43C9-3221-4C75-89A4-9812EAE86D77}" type="slidenum">
              <a:rPr lang="en-AU" smtClean="0"/>
              <a:t>‹#›</a:t>
            </a:fld>
            <a:endParaRPr lang="en-AU"/>
          </a:p>
        </p:txBody>
      </p:sp>
    </p:spTree>
    <p:extLst>
      <p:ext uri="{BB962C8B-B14F-4D97-AF65-F5344CB8AC3E}">
        <p14:creationId xmlns:p14="http://schemas.microsoft.com/office/powerpoint/2010/main" val="60095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linkedin.com/in/sneha-bhaskar-8aa158186/" TargetMode="External"/><Relationship Id="rId4" Type="http://schemas.openxmlformats.org/officeDocument/2006/relationships/hyperlink" Target="mailto:Sneha.bhaskar1995@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687B4FD6-6FA2-23BE-F4BE-31764F747B96}"/>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r="5778"/>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A87085-1409-886E-9A1D-144F2A6470D8}"/>
              </a:ext>
            </a:extLst>
          </p:cNvPr>
          <p:cNvSpPr>
            <a:spLocks noGrp="1"/>
          </p:cNvSpPr>
          <p:nvPr>
            <p:ph type="ctrTitle"/>
          </p:nvPr>
        </p:nvSpPr>
        <p:spPr>
          <a:xfrm>
            <a:off x="1524000" y="1122362"/>
            <a:ext cx="9144000" cy="2900518"/>
          </a:xfrm>
        </p:spPr>
        <p:txBody>
          <a:bodyPr>
            <a:normAutofit/>
          </a:bodyPr>
          <a:lstStyle/>
          <a:p>
            <a:r>
              <a:rPr lang="en-AU">
                <a:solidFill>
                  <a:srgbClr val="FFFFFF"/>
                </a:solidFill>
              </a:rPr>
              <a:t>Employee Performance Analysis</a:t>
            </a:r>
          </a:p>
        </p:txBody>
      </p:sp>
      <p:sp>
        <p:nvSpPr>
          <p:cNvPr id="3" name="Subtitle 2">
            <a:extLst>
              <a:ext uri="{FF2B5EF4-FFF2-40B4-BE49-F238E27FC236}">
                <a16:creationId xmlns:a16="http://schemas.microsoft.com/office/drawing/2014/main" id="{91814BD4-9312-6670-A34F-9D9170C8EC15}"/>
              </a:ext>
            </a:extLst>
          </p:cNvPr>
          <p:cNvSpPr>
            <a:spLocks noGrp="1"/>
          </p:cNvSpPr>
          <p:nvPr>
            <p:ph type="subTitle" idx="1"/>
          </p:nvPr>
        </p:nvSpPr>
        <p:spPr>
          <a:xfrm>
            <a:off x="1524000" y="4159404"/>
            <a:ext cx="9144000" cy="1098395"/>
          </a:xfrm>
        </p:spPr>
        <p:txBody>
          <a:bodyPr>
            <a:normAutofit/>
          </a:bodyPr>
          <a:lstStyle/>
          <a:p>
            <a:r>
              <a:rPr lang="en-AU">
                <a:solidFill>
                  <a:srgbClr val="FFFFFF"/>
                </a:solidFill>
              </a:rPr>
              <a:t>DAT7 Capstone Project </a:t>
            </a:r>
          </a:p>
          <a:p>
            <a:r>
              <a:rPr lang="en-AU">
                <a:solidFill>
                  <a:srgbClr val="FFFFFF"/>
                </a:solidFill>
              </a:rPr>
              <a:t>Sneha Bhaskar </a:t>
            </a:r>
          </a:p>
        </p:txBody>
      </p:sp>
    </p:spTree>
    <p:extLst>
      <p:ext uri="{BB962C8B-B14F-4D97-AF65-F5344CB8AC3E}">
        <p14:creationId xmlns:p14="http://schemas.microsoft.com/office/powerpoint/2010/main" val="2715098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D05D2D-CB6A-431B-BE4A-2A7FCC9FA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9F313-B98E-146A-31BF-20E8EBC80E7B}"/>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r>
              <a:rPr lang="en-US" sz="4000" kern="1200">
                <a:solidFill>
                  <a:schemeClr val="tx1">
                    <a:lumMod val="75000"/>
                    <a:lumOff val="25000"/>
                  </a:schemeClr>
                </a:solidFill>
                <a:latin typeface="+mj-lt"/>
                <a:ea typeface="+mj-ea"/>
                <a:cs typeface="+mj-cs"/>
              </a:rPr>
              <a:t> </a:t>
            </a:r>
          </a:p>
        </p:txBody>
      </p:sp>
      <p:sp>
        <p:nvSpPr>
          <p:cNvPr id="21" name="Rounded Rectangle 5">
            <a:extLst>
              <a:ext uri="{FF2B5EF4-FFF2-40B4-BE49-F238E27FC236}">
                <a16:creationId xmlns:a16="http://schemas.microsoft.com/office/drawing/2014/main" id="{E84CD6E5-269B-4A44-867D-78DBB4DFF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4F60F879-64AA-D2E4-2AE4-22E8DB965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2628" y="1309878"/>
            <a:ext cx="3666744" cy="3666744"/>
          </a:xfrm>
          <a:prstGeom prst="rect">
            <a:avLst/>
          </a:prstGeom>
          <a:effectLst/>
        </p:spPr>
      </p:pic>
    </p:spTree>
    <p:extLst>
      <p:ext uri="{BB962C8B-B14F-4D97-AF65-F5344CB8AC3E}">
        <p14:creationId xmlns:p14="http://schemas.microsoft.com/office/powerpoint/2010/main" val="9403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2DDF6E-B9BA-2CAB-9F48-7E381DCEC8F5}"/>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Background Knowledge About The Dataset </a:t>
            </a:r>
          </a:p>
        </p:txBody>
      </p:sp>
      <p:sp>
        <p:nvSpPr>
          <p:cNvPr id="17" name="Freeform: Shape 1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6A7731-0B2E-A7F8-637C-690F47D49E24}"/>
              </a:ext>
            </a:extLst>
          </p:cNvPr>
          <p:cNvPicPr>
            <a:picLocks noGrp="1" noChangeAspect="1"/>
          </p:cNvPicPr>
          <p:nvPr>
            <p:ph idx="1"/>
          </p:nvPr>
        </p:nvPicPr>
        <p:blipFill rotWithShape="1">
          <a:blip r:embed="rId3"/>
          <a:srcRect t="4186" b="20673"/>
          <a:stretch/>
        </p:blipFill>
        <p:spPr>
          <a:xfrm>
            <a:off x="2079812" y="805516"/>
            <a:ext cx="8032376" cy="4074026"/>
          </a:xfrm>
          <a:prstGeom prst="rect">
            <a:avLst/>
          </a:prstGeom>
        </p:spPr>
      </p:pic>
    </p:spTree>
    <p:extLst>
      <p:ext uri="{BB962C8B-B14F-4D97-AF65-F5344CB8AC3E}">
        <p14:creationId xmlns:p14="http://schemas.microsoft.com/office/powerpoint/2010/main" val="297000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A41-46BB-DD57-F88C-E11C3858BC87}"/>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i="0" kern="1200">
                <a:solidFill>
                  <a:schemeClr val="tx1"/>
                </a:solidFill>
                <a:effectLst/>
                <a:latin typeface="+mj-lt"/>
                <a:ea typeface="+mj-ea"/>
                <a:cs typeface="+mj-cs"/>
              </a:rPr>
              <a:t>Business &amp; Goal of this project</a:t>
            </a:r>
            <a:br>
              <a:rPr lang="en-US" sz="3200" b="1" i="0" kern="1200">
                <a:solidFill>
                  <a:schemeClr val="tx1"/>
                </a:solidFill>
                <a:effectLst/>
                <a:latin typeface="+mj-lt"/>
                <a:ea typeface="+mj-ea"/>
                <a:cs typeface="+mj-cs"/>
              </a:rPr>
            </a:br>
            <a:endParaRPr lang="en-US" sz="3200"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55588634-B4BE-11EB-A8FB-9BAB940E38B0}"/>
              </a:ext>
            </a:extLst>
          </p:cNvPr>
          <p:cNvSpPr>
            <a:spLocks noGrp="1"/>
          </p:cNvSpPr>
          <p:nvPr>
            <p:ph idx="1"/>
          </p:nvPr>
        </p:nvSpPr>
        <p:spPr>
          <a:xfrm>
            <a:off x="876693" y="2533476"/>
            <a:ext cx="3455821" cy="3447832"/>
          </a:xfrm>
        </p:spPr>
        <p:txBody>
          <a:bodyPr vert="horz" lIns="91440" tIns="45720" rIns="91440" bIns="45720" rtlCol="0" anchor="t">
            <a:normAutofit/>
          </a:bodyPr>
          <a:lstStyle/>
          <a:p>
            <a:pPr>
              <a:spcAft>
                <a:spcPts val="600"/>
              </a:spcAft>
            </a:pPr>
            <a:r>
              <a:rPr lang="en-US" sz="1900" b="0" i="0" dirty="0">
                <a:effectLst/>
              </a:rPr>
              <a:t>Analyze the Employee dataset</a:t>
            </a:r>
          </a:p>
          <a:p>
            <a:pPr>
              <a:spcAft>
                <a:spcPts val="600"/>
              </a:spcAft>
            </a:pPr>
            <a:r>
              <a:rPr lang="en-US" sz="1900" b="0" i="0" dirty="0">
                <a:effectLst/>
              </a:rPr>
              <a:t>Identify key factors affecting performance ratings</a:t>
            </a:r>
          </a:p>
          <a:p>
            <a:pPr>
              <a:spcAft>
                <a:spcPts val="600"/>
              </a:spcAft>
            </a:pPr>
            <a:r>
              <a:rPr lang="en-US" sz="1900" b="0" i="0" dirty="0">
                <a:effectLst/>
              </a:rPr>
              <a:t>Accurately predict performance outcomes</a:t>
            </a:r>
          </a:p>
          <a:p>
            <a:pPr>
              <a:spcAft>
                <a:spcPts val="600"/>
              </a:spcAft>
            </a:pPr>
            <a:r>
              <a:rPr lang="en-US" sz="1900" b="0" i="0" dirty="0">
                <a:effectLst/>
              </a:rPr>
              <a:t>Inform HR decision-making</a:t>
            </a:r>
          </a:p>
          <a:p>
            <a:pPr>
              <a:spcAft>
                <a:spcPts val="600"/>
              </a:spcAft>
            </a:pPr>
            <a:r>
              <a:rPr lang="en-US" sz="1900" b="0" i="0" dirty="0">
                <a:effectLst/>
              </a:rPr>
              <a:t>Boost employee performance</a:t>
            </a:r>
          </a:p>
          <a:p>
            <a:pPr>
              <a:spcAft>
                <a:spcPts val="600"/>
              </a:spcAft>
            </a:pPr>
            <a:r>
              <a:rPr lang="en-US" sz="1900" b="0" i="0" dirty="0">
                <a:effectLst/>
              </a:rPr>
              <a:t>Support organizational growth.</a:t>
            </a:r>
          </a:p>
        </p:txBody>
      </p:sp>
      <p:pic>
        <p:nvPicPr>
          <p:cNvPr id="7" name="Picture 8" descr="Modern Performance Appraisals (Cartoon) – Innovation Evangelism">
            <a:extLst>
              <a:ext uri="{FF2B5EF4-FFF2-40B4-BE49-F238E27FC236}">
                <a16:creationId xmlns:a16="http://schemas.microsoft.com/office/drawing/2014/main" id="{A11740C6-DC68-46EC-A71C-D9FDBB03B1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125504"/>
            <a:ext cx="6389346" cy="4616302"/>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9" name="Rectangle 103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320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B7DB-61CB-419F-34F9-D9BBE2AE2E11}"/>
              </a:ext>
            </a:extLst>
          </p:cNvPr>
          <p:cNvSpPr>
            <a:spLocks noGrp="1"/>
          </p:cNvSpPr>
          <p:nvPr>
            <p:ph type="title"/>
          </p:nvPr>
        </p:nvSpPr>
        <p:spPr/>
        <p:txBody>
          <a:bodyPr/>
          <a:lstStyle/>
          <a:p>
            <a:r>
              <a:rPr lang="en-AU" b="1" dirty="0"/>
              <a:t>Key Findings </a:t>
            </a:r>
          </a:p>
        </p:txBody>
      </p:sp>
      <p:graphicFrame>
        <p:nvGraphicFramePr>
          <p:cNvPr id="13" name="Content Placeholder 2">
            <a:extLst>
              <a:ext uri="{FF2B5EF4-FFF2-40B4-BE49-F238E27FC236}">
                <a16:creationId xmlns:a16="http://schemas.microsoft.com/office/drawing/2014/main" id="{19E8382D-195B-B39F-846B-439459CAA8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0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6" name="Rectangle 3125">
            <a:extLst>
              <a:ext uri="{FF2B5EF4-FFF2-40B4-BE49-F238E27FC236}">
                <a16:creationId xmlns:a16="http://schemas.microsoft.com/office/drawing/2014/main" id="{DEA67D43-24F9-4F86-9147-C4C979316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7" name="Rectangle 3126">
            <a:extLst>
              <a:ext uri="{FF2B5EF4-FFF2-40B4-BE49-F238E27FC236}">
                <a16:creationId xmlns:a16="http://schemas.microsoft.com/office/drawing/2014/main" id="{950B084A-1B10-4A29-87DA-9179481E7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3855E-EE48-6D99-3C73-EDBFFB867628}"/>
              </a:ext>
            </a:extLst>
          </p:cNvPr>
          <p:cNvSpPr>
            <a:spLocks noGrp="1"/>
          </p:cNvSpPr>
          <p:nvPr>
            <p:ph type="title"/>
          </p:nvPr>
        </p:nvSpPr>
        <p:spPr>
          <a:xfrm>
            <a:off x="1774039" y="5164357"/>
            <a:ext cx="5011473" cy="1773936"/>
          </a:xfrm>
          <a:prstGeom prst="ellipse">
            <a:avLst/>
          </a:prstGeom>
        </p:spPr>
        <p:txBody>
          <a:bodyPr vert="horz" lIns="91440" tIns="45720" rIns="91440" bIns="45720" rtlCol="0" anchor="ctr">
            <a:normAutofit/>
          </a:bodyPr>
          <a:lstStyle/>
          <a:p>
            <a:pPr algn="r"/>
            <a:r>
              <a:rPr lang="en-US" sz="2800" b="1" i="0" dirty="0">
                <a:solidFill>
                  <a:schemeClr val="tx2"/>
                </a:solidFill>
              </a:rPr>
              <a:t>Department-wise Performance Rating</a:t>
            </a:r>
            <a:br>
              <a:rPr lang="en-US" sz="2800" b="1" dirty="0">
                <a:solidFill>
                  <a:schemeClr val="tx2"/>
                </a:solidFill>
              </a:rPr>
            </a:br>
            <a:endParaRPr lang="en-US" sz="2800" b="1" dirty="0">
              <a:solidFill>
                <a:schemeClr val="tx2"/>
              </a:solidFill>
            </a:endParaRPr>
          </a:p>
        </p:txBody>
      </p:sp>
      <p:pic>
        <p:nvPicPr>
          <p:cNvPr id="3074" name="Picture 2">
            <a:extLst>
              <a:ext uri="{FF2B5EF4-FFF2-40B4-BE49-F238E27FC236}">
                <a16:creationId xmlns:a16="http://schemas.microsoft.com/office/drawing/2014/main" id="{A77643F5-490D-81B4-F373-403BC5FABE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24389" y="31527"/>
            <a:ext cx="6953429" cy="3615784"/>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4FB716B-0DCF-A079-24A3-737714159D8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63972" y="3647311"/>
            <a:ext cx="9274262" cy="1669365"/>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9720D7-7B4B-748E-BCBD-01051CA2D4AE}"/>
              </a:ext>
            </a:extLst>
          </p:cNvPr>
          <p:cNvSpPr txBox="1"/>
          <p:nvPr/>
        </p:nvSpPr>
        <p:spPr>
          <a:xfrm>
            <a:off x="6387888" y="5036185"/>
            <a:ext cx="5029200" cy="1773936"/>
          </a:xfrm>
          <a:prstGeom prst="rect">
            <a:avLst/>
          </a:prstGeom>
        </p:spPr>
        <p:txBody>
          <a:bodyPr vert="horz" lIns="91440" tIns="45720" rIns="91440" bIns="45720" rtlCol="0" anchor="ctr">
            <a:normAutofit/>
          </a:bodyPr>
          <a:lstStyle/>
          <a:p>
            <a:pPr marL="571500" indent="-342900">
              <a:lnSpc>
                <a:spcPct val="90000"/>
              </a:lnSpc>
              <a:spcAft>
                <a:spcPts val="600"/>
              </a:spcAft>
              <a:buFont typeface="+mj-lt"/>
              <a:buAutoNum type="arabicPeriod"/>
            </a:pPr>
            <a:r>
              <a:rPr lang="en-US" sz="1600" b="0" i="0" dirty="0">
                <a:solidFill>
                  <a:schemeClr val="tx2"/>
                </a:solidFill>
                <a:effectLst/>
              </a:rPr>
              <a:t>Low</a:t>
            </a:r>
            <a:endParaRPr lang="en-US" sz="1600" dirty="0">
              <a:solidFill>
                <a:schemeClr val="tx2"/>
              </a:solidFill>
            </a:endParaRPr>
          </a:p>
          <a:p>
            <a:pPr marL="571500" indent="-342900">
              <a:lnSpc>
                <a:spcPct val="90000"/>
              </a:lnSpc>
              <a:spcAft>
                <a:spcPts val="600"/>
              </a:spcAft>
              <a:buFont typeface="+mj-lt"/>
              <a:buAutoNum type="arabicPeriod"/>
            </a:pPr>
            <a:r>
              <a:rPr lang="en-US" sz="1600" b="0" i="0" dirty="0">
                <a:solidFill>
                  <a:schemeClr val="tx2"/>
                </a:solidFill>
                <a:effectLst/>
              </a:rPr>
              <a:t>Good</a:t>
            </a:r>
            <a:endParaRPr lang="en-US" sz="1600" dirty="0">
              <a:solidFill>
                <a:schemeClr val="tx2"/>
              </a:solidFill>
            </a:endParaRPr>
          </a:p>
          <a:p>
            <a:pPr marL="571500" indent="-342900">
              <a:lnSpc>
                <a:spcPct val="90000"/>
              </a:lnSpc>
              <a:spcAft>
                <a:spcPts val="600"/>
              </a:spcAft>
              <a:buFont typeface="+mj-lt"/>
              <a:buAutoNum type="arabicPeriod"/>
            </a:pPr>
            <a:r>
              <a:rPr lang="en-US" sz="1600" b="1" i="0" dirty="0">
                <a:solidFill>
                  <a:schemeClr val="tx2"/>
                </a:solidFill>
                <a:effectLst/>
              </a:rPr>
              <a:t>Excellent</a:t>
            </a:r>
            <a:r>
              <a:rPr lang="en-US" sz="1600" b="0" i="0" dirty="0">
                <a:solidFill>
                  <a:schemeClr val="tx2"/>
                </a:solidFill>
                <a:effectLst/>
              </a:rPr>
              <a:t> - All the departments have almost 60-80% excellent employee performance rate</a:t>
            </a:r>
          </a:p>
          <a:p>
            <a:pPr marL="571500" indent="-342900">
              <a:lnSpc>
                <a:spcPct val="90000"/>
              </a:lnSpc>
              <a:spcAft>
                <a:spcPts val="600"/>
              </a:spcAft>
              <a:buFont typeface="+mj-lt"/>
              <a:buAutoNum type="arabicPeriod"/>
            </a:pPr>
            <a:r>
              <a:rPr lang="en-US" sz="1600" b="0" i="0" dirty="0">
                <a:solidFill>
                  <a:schemeClr val="tx2"/>
                </a:solidFill>
                <a:effectLst/>
              </a:rPr>
              <a:t>Outstanding</a:t>
            </a:r>
          </a:p>
        </p:txBody>
      </p:sp>
      <p:grpSp>
        <p:nvGrpSpPr>
          <p:cNvPr id="3128" name="Group 3127">
            <a:extLst>
              <a:ext uri="{FF2B5EF4-FFF2-40B4-BE49-F238E27FC236}">
                <a16:creationId xmlns:a16="http://schemas.microsoft.com/office/drawing/2014/main" id="{87B1703D-C777-44F3-9BF9-F646BB524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9611" y="4683666"/>
            <a:ext cx="2514948" cy="2174333"/>
            <a:chOff x="-305" y="-4155"/>
            <a:chExt cx="2514948" cy="2174333"/>
          </a:xfrm>
        </p:grpSpPr>
        <p:sp>
          <p:nvSpPr>
            <p:cNvPr id="3122" name="Freeform: Shape 3121">
              <a:extLst>
                <a:ext uri="{FF2B5EF4-FFF2-40B4-BE49-F238E27FC236}">
                  <a16:creationId xmlns:a16="http://schemas.microsoft.com/office/drawing/2014/main" id="{BD2B2847-E73C-47D5-9B74-357C4F813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3" name="Freeform: Shape 3122">
              <a:extLst>
                <a:ext uri="{FF2B5EF4-FFF2-40B4-BE49-F238E27FC236}">
                  <a16:creationId xmlns:a16="http://schemas.microsoft.com/office/drawing/2014/main" id="{11F33014-1EB8-434D-8153-8774545E3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Freeform: Shape 3123">
              <a:extLst>
                <a:ext uri="{FF2B5EF4-FFF2-40B4-BE49-F238E27FC236}">
                  <a16:creationId xmlns:a16="http://schemas.microsoft.com/office/drawing/2014/main" id="{FF141D89-EBBE-452D-B6B8-BA042256B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25" name="Freeform: Shape 3124">
              <a:extLst>
                <a:ext uri="{FF2B5EF4-FFF2-40B4-BE49-F238E27FC236}">
                  <a16:creationId xmlns:a16="http://schemas.microsoft.com/office/drawing/2014/main" id="{81D2A05E-7D47-46D2-AC04-9C35336F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7058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09"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Freeform: Shape 4112">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5"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17" name="Freeform: Shape 4116">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D2F04-22F2-EEB0-1B4C-9C14F12CC2C6}"/>
              </a:ext>
            </a:extLst>
          </p:cNvPr>
          <p:cNvSpPr>
            <a:spLocks noGrp="1"/>
          </p:cNvSpPr>
          <p:nvPr>
            <p:ph type="title"/>
          </p:nvPr>
        </p:nvSpPr>
        <p:spPr>
          <a:xfrm>
            <a:off x="1618082" y="4779792"/>
            <a:ext cx="8943998" cy="856722"/>
          </a:xfrm>
          <a:prstGeom prst="ellipse">
            <a:avLst/>
          </a:prstGeom>
        </p:spPr>
        <p:txBody>
          <a:bodyPr vert="horz" lIns="91440" tIns="45720" rIns="91440" bIns="45720" rtlCol="0" anchor="b">
            <a:normAutofit/>
          </a:bodyPr>
          <a:lstStyle/>
          <a:p>
            <a:r>
              <a:rPr lang="en-US" sz="1800" b="1" i="0">
                <a:solidFill>
                  <a:schemeClr val="tx1">
                    <a:lumMod val="85000"/>
                    <a:lumOff val="15000"/>
                  </a:schemeClr>
                </a:solidFill>
              </a:rPr>
              <a:t>Top 3 Determinants Impacting Employee Performance</a:t>
            </a:r>
            <a:br>
              <a:rPr lang="en-US" sz="1800" b="1">
                <a:solidFill>
                  <a:schemeClr val="tx1">
                    <a:lumMod val="85000"/>
                    <a:lumOff val="15000"/>
                  </a:schemeClr>
                </a:solidFill>
              </a:rPr>
            </a:br>
            <a:endParaRPr lang="en-US" sz="1800" b="1">
              <a:solidFill>
                <a:schemeClr val="tx1">
                  <a:lumMod val="85000"/>
                  <a:lumOff val="15000"/>
                </a:schemeClr>
              </a:solidFill>
            </a:endParaRPr>
          </a:p>
        </p:txBody>
      </p:sp>
      <p:pic>
        <p:nvPicPr>
          <p:cNvPr id="4100" name="Picture 4">
            <a:extLst>
              <a:ext uri="{FF2B5EF4-FFF2-40B4-BE49-F238E27FC236}">
                <a16:creationId xmlns:a16="http://schemas.microsoft.com/office/drawing/2014/main" id="{F4238F84-9B31-FE4A-875E-89CF4630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3016" y="1246678"/>
            <a:ext cx="3341072" cy="2347103"/>
          </a:xfrm>
          <a:prstGeom prst="rect">
            <a:avLst/>
          </a:prstGeom>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400A0261-5BCD-C32D-DF02-314147D3765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932660" y="937805"/>
            <a:ext cx="3176885" cy="3041868"/>
          </a:xfrm>
          <a:prstGeom prst="rect">
            <a:avLst/>
          </a:prstGeom>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D5B804-F03B-92DA-7598-A7DF0AC2A4F7}"/>
              </a:ext>
            </a:extLst>
          </p:cNvPr>
          <p:cNvPicPr>
            <a:picLocks noChangeAspect="1"/>
          </p:cNvPicPr>
          <p:nvPr/>
        </p:nvPicPr>
        <p:blipFill>
          <a:blip r:embed="rId5"/>
          <a:stretch>
            <a:fillRect/>
          </a:stretch>
        </p:blipFill>
        <p:spPr>
          <a:xfrm>
            <a:off x="4418741" y="949903"/>
            <a:ext cx="3297046" cy="2909642"/>
          </a:xfrm>
          <a:prstGeom prst="rect">
            <a:avLst/>
          </a:prstGeom>
        </p:spPr>
      </p:pic>
    </p:spTree>
    <p:extLst>
      <p:ext uri="{BB962C8B-B14F-4D97-AF65-F5344CB8AC3E}">
        <p14:creationId xmlns:p14="http://schemas.microsoft.com/office/powerpoint/2010/main" val="18634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27" name="Rectangle 512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11F16-6AAF-037F-6596-A5E8F185597E}"/>
              </a:ext>
            </a:extLst>
          </p:cNvPr>
          <p:cNvSpPr>
            <a:spLocks noGrp="1"/>
          </p:cNvSpPr>
          <p:nvPr>
            <p:ph type="title"/>
          </p:nvPr>
        </p:nvSpPr>
        <p:spPr>
          <a:xfrm>
            <a:off x="1137037" y="484094"/>
            <a:ext cx="9998441" cy="1206594"/>
          </a:xfrm>
        </p:spPr>
        <p:txBody>
          <a:bodyPr anchor="b">
            <a:normAutofit/>
          </a:bodyPr>
          <a:lstStyle/>
          <a:p>
            <a:r>
              <a:rPr lang="en-US" sz="3700" b="0" i="0"/>
              <a:t>Key Takeaways for HR and Organizations</a:t>
            </a:r>
            <a:br>
              <a:rPr lang="en-US" sz="3700"/>
            </a:br>
            <a:endParaRPr lang="en-AU" sz="3700"/>
          </a:p>
        </p:txBody>
      </p:sp>
      <p:sp>
        <p:nvSpPr>
          <p:cNvPr id="5131" name="Freeform: Shape 51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descr="A hand holding a paper with a person sitting at a desk&#10;&#10;Description automatically generated">
            <a:extLst>
              <a:ext uri="{FF2B5EF4-FFF2-40B4-BE49-F238E27FC236}">
                <a16:creationId xmlns:a16="http://schemas.microsoft.com/office/drawing/2014/main" id="{8C18729B-24A5-09AD-77FC-44B344B63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78" r="29034" b="1"/>
          <a:stretch/>
        </p:blipFill>
        <p:spPr bwMode="auto">
          <a:xfrm>
            <a:off x="1309404" y="2114946"/>
            <a:ext cx="3274548" cy="363949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1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C62B44-2D64-7A10-84D0-586F0D9D70D4}"/>
              </a:ext>
            </a:extLst>
          </p:cNvPr>
          <p:cNvSpPr>
            <a:spLocks noGrp="1"/>
          </p:cNvSpPr>
          <p:nvPr>
            <p:ph idx="1"/>
          </p:nvPr>
        </p:nvSpPr>
        <p:spPr>
          <a:xfrm>
            <a:off x="5366870" y="2265416"/>
            <a:ext cx="5775327" cy="3837272"/>
          </a:xfrm>
        </p:spPr>
        <p:txBody>
          <a:bodyPr anchor="ctr">
            <a:normAutofit/>
          </a:bodyPr>
          <a:lstStyle/>
          <a:p>
            <a:r>
              <a:rPr lang="en-US" sz="2000" b="1" i="0">
                <a:effectLst/>
                <a:latin typeface="-apple-system"/>
              </a:rPr>
              <a:t>Focus on Employee Environment Satisfaction</a:t>
            </a:r>
          </a:p>
          <a:p>
            <a:r>
              <a:rPr lang="en-US" sz="2000" b="1" i="0">
                <a:effectLst/>
                <a:latin typeface="-apple-system"/>
              </a:rPr>
              <a:t>Review Compensation Regularly</a:t>
            </a:r>
          </a:p>
          <a:p>
            <a:r>
              <a:rPr lang="en-US" sz="2000" b="1" i="0">
                <a:effectLst/>
                <a:latin typeface="-apple-system"/>
              </a:rPr>
              <a:t>Promote Work-Life Balance</a:t>
            </a:r>
          </a:p>
          <a:p>
            <a:r>
              <a:rPr lang="en-US" sz="2000" b="1" i="0">
                <a:effectLst/>
                <a:latin typeface="-apple-system"/>
              </a:rPr>
              <a:t>Continuous Learning &amp; Development</a:t>
            </a:r>
          </a:p>
          <a:p>
            <a:r>
              <a:rPr lang="en-US" sz="2000" b="1" i="0">
                <a:effectLst/>
                <a:latin typeface="-apple-system"/>
              </a:rPr>
              <a:t>Feedback Mechanism</a:t>
            </a:r>
          </a:p>
          <a:p>
            <a:r>
              <a:rPr lang="en-US" sz="2000" b="1" i="0">
                <a:effectLst/>
                <a:latin typeface="-apple-system"/>
              </a:rPr>
              <a:t>Data-Driven Decision Making</a:t>
            </a:r>
            <a:endParaRPr lang="en-US" sz="2000" b="0" i="0">
              <a:effectLst/>
              <a:latin typeface="-apple-system"/>
            </a:endParaRPr>
          </a:p>
          <a:p>
            <a:r>
              <a:rPr lang="en-US" sz="2000" b="1" i="0">
                <a:effectLst/>
                <a:latin typeface="-apple-system"/>
              </a:rPr>
              <a:t>Promote Collaboration</a:t>
            </a:r>
          </a:p>
          <a:p>
            <a:r>
              <a:rPr lang="en-US" sz="2000" b="1" i="0">
                <a:effectLst/>
                <a:latin typeface="-apple-system"/>
              </a:rPr>
              <a:t>Recognition and Reward System</a:t>
            </a:r>
          </a:p>
          <a:p>
            <a:r>
              <a:rPr lang="en-US" sz="2000" b="1" i="0">
                <a:effectLst/>
                <a:latin typeface="-apple-system"/>
              </a:rPr>
              <a:t>Career Path Clarity</a:t>
            </a:r>
          </a:p>
          <a:p>
            <a:endParaRPr lang="en-AU" sz="2000"/>
          </a:p>
        </p:txBody>
      </p:sp>
    </p:spTree>
    <p:extLst>
      <p:ext uri="{BB962C8B-B14F-4D97-AF65-F5344CB8AC3E}">
        <p14:creationId xmlns:p14="http://schemas.microsoft.com/office/powerpoint/2010/main" val="8287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5694F6-6563-2A24-51CA-6A6B186428C4}"/>
              </a:ext>
            </a:extLst>
          </p:cNvPr>
          <p:cNvPicPr>
            <a:picLocks noChangeAspect="1"/>
          </p:cNvPicPr>
          <p:nvPr/>
        </p:nvPicPr>
        <p:blipFill>
          <a:blip r:embed="rId3"/>
          <a:stretch>
            <a:fillRect/>
          </a:stretch>
        </p:blipFill>
        <p:spPr>
          <a:xfrm>
            <a:off x="1157288" y="2147888"/>
            <a:ext cx="3900488" cy="3721100"/>
          </a:xfrm>
          <a:prstGeom prst="rect">
            <a:avLst/>
          </a:prstGeom>
        </p:spPr>
      </p:pic>
      <p:pic>
        <p:nvPicPr>
          <p:cNvPr id="5" name="Content Placeholder 4">
            <a:extLst>
              <a:ext uri="{FF2B5EF4-FFF2-40B4-BE49-F238E27FC236}">
                <a16:creationId xmlns:a16="http://schemas.microsoft.com/office/drawing/2014/main" id="{34B530ED-0399-F1D5-3D32-1FC11A152D80}"/>
              </a:ext>
            </a:extLst>
          </p:cNvPr>
          <p:cNvPicPr>
            <a:picLocks noGrp="1" noChangeAspect="1"/>
          </p:cNvPicPr>
          <p:nvPr>
            <p:ph idx="1"/>
          </p:nvPr>
        </p:nvPicPr>
        <p:blipFill>
          <a:blip r:embed="rId4"/>
          <a:stretch>
            <a:fillRect/>
          </a:stretch>
        </p:blipFill>
        <p:spPr>
          <a:xfrm>
            <a:off x="5124450" y="2147888"/>
            <a:ext cx="5907088" cy="3721100"/>
          </a:xfrm>
        </p:spPr>
      </p:pic>
      <p:sp>
        <p:nvSpPr>
          <p:cNvPr id="2" name="Title 1">
            <a:extLst>
              <a:ext uri="{FF2B5EF4-FFF2-40B4-BE49-F238E27FC236}">
                <a16:creationId xmlns:a16="http://schemas.microsoft.com/office/drawing/2014/main" id="{7DAF917B-494A-915F-B58E-1B128BD033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solidFill>
                  <a:schemeClr val="tx1"/>
                </a:solidFill>
                <a:effectLst/>
                <a:latin typeface="+mj-lt"/>
                <a:ea typeface="+mj-ea"/>
                <a:cs typeface="+mj-cs"/>
              </a:rPr>
              <a:t>Regression Analysis Insights</a:t>
            </a: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364247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16D0-3B43-7075-16FD-B269123E9F7D}"/>
              </a:ext>
            </a:extLst>
          </p:cNvPr>
          <p:cNvSpPr>
            <a:spLocks noGrp="1"/>
          </p:cNvSpPr>
          <p:nvPr>
            <p:ph type="title"/>
          </p:nvPr>
        </p:nvSpPr>
        <p:spPr>
          <a:xfrm>
            <a:off x="5868557" y="1138036"/>
            <a:ext cx="5444382" cy="1402470"/>
          </a:xfrm>
        </p:spPr>
        <p:txBody>
          <a:bodyPr anchor="t">
            <a:normAutofit/>
          </a:bodyPr>
          <a:lstStyle/>
          <a:p>
            <a:r>
              <a:rPr lang="en-AU" sz="3200" b="1"/>
              <a:t>Thank You </a:t>
            </a:r>
          </a:p>
        </p:txBody>
      </p:sp>
      <p:pic>
        <p:nvPicPr>
          <p:cNvPr id="5" name="Picture 4" descr="Sunlit desk">
            <a:extLst>
              <a:ext uri="{FF2B5EF4-FFF2-40B4-BE49-F238E27FC236}">
                <a16:creationId xmlns:a16="http://schemas.microsoft.com/office/drawing/2014/main" id="{A3953521-988C-8470-DD1E-1805CF451F83}"/>
              </a:ext>
            </a:extLst>
          </p:cNvPr>
          <p:cNvPicPr>
            <a:picLocks noChangeAspect="1"/>
          </p:cNvPicPr>
          <p:nvPr/>
        </p:nvPicPr>
        <p:blipFill rotWithShape="1">
          <a:blip r:embed="rId3"/>
          <a:srcRect l="20809" r="29053" b="-1"/>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78CF3870-CF64-5F3A-A36F-3D2DF3B36CEE}"/>
              </a:ext>
            </a:extLst>
          </p:cNvPr>
          <p:cNvSpPr>
            <a:spLocks noGrp="1"/>
          </p:cNvSpPr>
          <p:nvPr>
            <p:ph idx="1"/>
          </p:nvPr>
        </p:nvSpPr>
        <p:spPr>
          <a:xfrm>
            <a:off x="5868557" y="2551176"/>
            <a:ext cx="5444382" cy="3591207"/>
          </a:xfrm>
        </p:spPr>
        <p:txBody>
          <a:bodyPr>
            <a:normAutofit/>
          </a:bodyPr>
          <a:lstStyle/>
          <a:p>
            <a:r>
              <a:rPr lang="en-AU" sz="2000" dirty="0"/>
              <a:t>Email: </a:t>
            </a:r>
            <a:r>
              <a:rPr lang="en-AU" sz="2000" dirty="0">
                <a:hlinkClick r:id="rId4"/>
              </a:rPr>
              <a:t>Sneha.bhaskar1995@gmail.com</a:t>
            </a:r>
            <a:endParaRPr lang="en-AU" sz="2000" dirty="0"/>
          </a:p>
          <a:p>
            <a:r>
              <a:rPr lang="en-AU" sz="2000" dirty="0"/>
              <a:t>GitHub: @Sdec30</a:t>
            </a:r>
          </a:p>
          <a:p>
            <a:r>
              <a:rPr lang="en-AU" sz="2000" dirty="0"/>
              <a:t>LinkedIn: </a:t>
            </a:r>
            <a:r>
              <a:rPr lang="en-AU" sz="2000" dirty="0">
                <a:hlinkClick r:id="rId5"/>
              </a:rPr>
              <a:t>https://www.linkedin.com/in/sneha-bhaskar-8aa158186/</a:t>
            </a:r>
            <a:endParaRPr lang="en-AU" sz="2000" dirty="0"/>
          </a:p>
          <a:p>
            <a:endParaRPr lang="en-AU" sz="2000" dirty="0"/>
          </a:p>
        </p:txBody>
      </p:sp>
    </p:spTree>
    <p:extLst>
      <p:ext uri="{BB962C8B-B14F-4D97-AF65-F5344CB8AC3E}">
        <p14:creationId xmlns:p14="http://schemas.microsoft.com/office/powerpoint/2010/main" val="2377741882"/>
      </p:ext>
    </p:extLst>
  </p:cSld>
  <p:clrMapOvr>
    <a:masterClrMapping/>
  </p:clrMapOvr>
  <mc:AlternateContent xmlns:mc="http://schemas.openxmlformats.org/markup-compatibility/2006" xmlns:p14="http://schemas.microsoft.com/office/powerpoint/2010/main">
    <mc:Choice Requires="p14">
      <p:transition spd="slow" p14:dur="2000" advTm="16037"/>
    </mc:Choice>
    <mc:Fallback xmlns="">
      <p:transition spd="slow" advTm="1603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1045</Words>
  <Application>Microsoft Office PowerPoint</Application>
  <PresentationFormat>Widescreen</PresentationFormat>
  <Paragraphs>72</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centra_no2</vt:lpstr>
      <vt:lpstr>Söhne</vt:lpstr>
      <vt:lpstr>Office Theme</vt:lpstr>
      <vt:lpstr>Employee Performance Analysis</vt:lpstr>
      <vt:lpstr>Background Knowledge About The Dataset </vt:lpstr>
      <vt:lpstr>Business &amp; Goal of this project </vt:lpstr>
      <vt:lpstr>Key Findings </vt:lpstr>
      <vt:lpstr>Department-wise Performance Rating </vt:lpstr>
      <vt:lpstr>Top 3 Determinants Impacting Employee Performance </vt:lpstr>
      <vt:lpstr>Key Takeaways for HR and Organizations </vt:lpstr>
      <vt:lpstr>Regression Analysis Insights</vt:lpstr>
      <vt:lpstr>Thank You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dc:title>
  <dc:creator>Sneha Bhaskar</dc:creator>
  <cp:lastModifiedBy>Sneha Bhaskar</cp:lastModifiedBy>
  <cp:revision>13</cp:revision>
  <dcterms:created xsi:type="dcterms:W3CDTF">2023-10-08T09:39:56Z</dcterms:created>
  <dcterms:modified xsi:type="dcterms:W3CDTF">2023-10-12T02:15:08Z</dcterms:modified>
</cp:coreProperties>
</file>