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6"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7" autoAdjust="0"/>
    <p:restoredTop sz="75303" autoAdjust="0"/>
  </p:normalViewPr>
  <p:slideViewPr>
    <p:cSldViewPr snapToGrid="0">
      <p:cViewPr varScale="1">
        <p:scale>
          <a:sx n="83" d="100"/>
          <a:sy n="83" d="100"/>
        </p:scale>
        <p:origin x="6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8824E-CD7D-4E6A-BE4F-2803D90024BC}" type="datetimeFigureOut">
              <a:rPr lang="en-AU" smtClean="0"/>
              <a:t>23/09/2023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E6617-4330-4495-9128-9D018812D278}" type="slidenum">
              <a:rPr lang="en-AU" smtClean="0"/>
              <a:t>‹#›</a:t>
            </a:fld>
            <a:endParaRPr lang="en-AU"/>
          </a:p>
        </p:txBody>
      </p:sp>
    </p:spTree>
    <p:extLst>
      <p:ext uri="{BB962C8B-B14F-4D97-AF65-F5344CB8AC3E}">
        <p14:creationId xmlns:p14="http://schemas.microsoft.com/office/powerpoint/2010/main" val="348525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dataset is from 2014-2015 </a:t>
            </a:r>
          </a:p>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1</a:t>
            </a:fld>
            <a:endParaRPr lang="en-AU"/>
          </a:p>
        </p:txBody>
      </p:sp>
    </p:spTree>
    <p:extLst>
      <p:ext uri="{BB962C8B-B14F-4D97-AF65-F5344CB8AC3E}">
        <p14:creationId xmlns:p14="http://schemas.microsoft.com/office/powerpoint/2010/main" val="99344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a:rPr>
              <a:t>Strategic Recommendations for a Pro Home Builder Company:</a:t>
            </a:r>
          </a:p>
          <a:p>
            <a:pPr algn="l"/>
            <a:r>
              <a:rPr lang="en-US" b="0" i="0" dirty="0">
                <a:solidFill>
                  <a:srgbClr val="000000"/>
                </a:solidFill>
                <a:effectLst/>
                <a:latin typeface="Helvetica Neue"/>
              </a:rPr>
              <a:t>To optimize the profitability and marketability of residential properties in King County, the following strategies are recommended:</a:t>
            </a:r>
          </a:p>
          <a:p>
            <a:pPr algn="l">
              <a:buFont typeface="Arial" panose="020B0604020202020204" pitchFamily="34" charset="0"/>
              <a:buChar char="•"/>
            </a:pPr>
            <a:r>
              <a:rPr lang="en-US" b="0" i="0" dirty="0">
                <a:solidFill>
                  <a:srgbClr val="000000"/>
                </a:solidFill>
                <a:effectLst/>
                <a:latin typeface="Helvetica Neue"/>
              </a:rPr>
              <a:t>Strategic Location Selection: Prioritize property acquisition in high-value zip codes to benefit from the area's intrinsically higher property valuations.</a:t>
            </a:r>
          </a:p>
          <a:p>
            <a:pPr algn="l">
              <a:buFont typeface="Arial" panose="020B0604020202020204" pitchFamily="34" charset="0"/>
              <a:buChar char="•"/>
            </a:pPr>
            <a:r>
              <a:rPr lang="en-US" b="0" i="0" dirty="0">
                <a:solidFill>
                  <a:srgbClr val="000000"/>
                </a:solidFill>
                <a:effectLst/>
                <a:latin typeface="Helvetica Neue"/>
              </a:rPr>
              <a:t>Optimize Living Space: Expand the square footage of the living area to align with the positive correlation observed between living space and property value.</a:t>
            </a:r>
          </a:p>
          <a:p>
            <a:pPr algn="l">
              <a:buFont typeface="Arial" panose="020B0604020202020204" pitchFamily="34" charset="0"/>
              <a:buChar char="•"/>
            </a:pPr>
            <a:r>
              <a:rPr lang="en-US" b="0" i="0" dirty="0">
                <a:solidFill>
                  <a:srgbClr val="000000"/>
                </a:solidFill>
                <a:effectLst/>
                <a:latin typeface="Helvetica Neue"/>
              </a:rPr>
              <a:t>Quality of Construction: Employ premium-quality building materials and construction techniques to secure the highest possible building grade according to the King County Grading System. This will not only enhance the property's intrinsic value but also its appeal to potential buyers.</a:t>
            </a:r>
          </a:p>
          <a:p>
            <a:pPr algn="l">
              <a:buFont typeface="Arial" panose="020B0604020202020204" pitchFamily="34" charset="0"/>
              <a:buChar char="•"/>
            </a:pPr>
            <a:r>
              <a:rPr lang="en-US" b="0" i="0" dirty="0">
                <a:solidFill>
                  <a:srgbClr val="000000"/>
                </a:solidFill>
                <a:effectLst/>
                <a:latin typeface="Helvetica Neue"/>
              </a:rPr>
              <a:t>Neighborhood Composition: </a:t>
            </a:r>
            <a:r>
              <a:rPr lang="en-US" b="0" i="0" dirty="0" err="1">
                <a:solidFill>
                  <a:srgbClr val="000000"/>
                </a:solidFill>
                <a:effectLst/>
                <a:latin typeface="Helvetica Neue"/>
              </a:rPr>
              <a:t>Opt</a:t>
            </a:r>
            <a:r>
              <a:rPr lang="en-US" b="0" i="0" dirty="0">
                <a:solidFill>
                  <a:srgbClr val="000000"/>
                </a:solidFill>
                <a:effectLst/>
                <a:latin typeface="Helvetica Neue"/>
              </a:rPr>
              <a:t> for land parcels where the surrounding 15 residences have a higher average interior square footage. This is indicative of a neighborhood's overall property value and can positively influence the value of the new development.</a:t>
            </a:r>
          </a:p>
          <a:p>
            <a:pPr algn="l"/>
            <a:r>
              <a:rPr lang="en-US" b="1" i="0" dirty="0">
                <a:solidFill>
                  <a:srgbClr val="000000"/>
                </a:solidFill>
                <a:effectLst/>
                <a:latin typeface="Helvetica Neue"/>
              </a:rPr>
              <a:t>By implementing these targeted strategies, housing development firms can substantially increase the likelihood of marketing higher-priced homes in King County</a:t>
            </a:r>
            <a:endParaRPr lang="en-US" b="0" i="0" dirty="0">
              <a:solidFill>
                <a:srgbClr val="000000"/>
              </a:solidFill>
              <a:effectLst/>
              <a:latin typeface="Helvetica Neue"/>
            </a:endParaRPr>
          </a:p>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11</a:t>
            </a:fld>
            <a:endParaRPr lang="en-AU"/>
          </a:p>
        </p:txBody>
      </p:sp>
    </p:spTree>
    <p:extLst>
      <p:ext uri="{BB962C8B-B14F-4D97-AF65-F5344CB8AC3E}">
        <p14:creationId xmlns:p14="http://schemas.microsoft.com/office/powerpoint/2010/main" val="1701273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In the future, the next steps would be reducing noise in the data to improve the accuracy of our model. Additionally, I would like to investigate certain features like proximity to good schools, and other facilities like hospitals, gyms, restaurants, and playgrounds that could eventually boost the pricing of that suburbs.</a:t>
            </a:r>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12</a:t>
            </a:fld>
            <a:endParaRPr lang="en-AU"/>
          </a:p>
        </p:txBody>
      </p:sp>
    </p:spTree>
    <p:extLst>
      <p:ext uri="{BB962C8B-B14F-4D97-AF65-F5344CB8AC3E}">
        <p14:creationId xmlns:p14="http://schemas.microsoft.com/office/powerpoint/2010/main" val="1138657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3</a:t>
            </a:fld>
            <a:endParaRPr lang="en-AU"/>
          </a:p>
        </p:txBody>
      </p:sp>
    </p:spTree>
    <p:extLst>
      <p:ext uri="{BB962C8B-B14F-4D97-AF65-F5344CB8AC3E}">
        <p14:creationId xmlns:p14="http://schemas.microsoft.com/office/powerpoint/2010/main" val="224021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4</a:t>
            </a:fld>
            <a:endParaRPr lang="en-AU"/>
          </a:p>
        </p:txBody>
      </p:sp>
    </p:spTree>
    <p:extLst>
      <p:ext uri="{BB962C8B-B14F-4D97-AF65-F5344CB8AC3E}">
        <p14:creationId xmlns:p14="http://schemas.microsoft.com/office/powerpoint/2010/main" val="92305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Zip Code:</a:t>
            </a:r>
          </a:p>
          <a:p>
            <a:pPr algn="l">
              <a:buFont typeface="+mj-lt"/>
              <a:buAutoNum type="arabicPeriod"/>
            </a:pPr>
            <a:r>
              <a:rPr lang="en-US" b="1" i="0" dirty="0">
                <a:solidFill>
                  <a:srgbClr val="374151"/>
                </a:solidFill>
                <a:effectLst/>
                <a:latin typeface="Söhne"/>
              </a:rPr>
              <a:t>Property Value</a:t>
            </a:r>
            <a:r>
              <a:rPr lang="en-US" b="0" i="0" dirty="0">
                <a:solidFill>
                  <a:srgbClr val="374151"/>
                </a:solidFill>
                <a:effectLst/>
                <a:latin typeface="Söhne"/>
              </a:rPr>
              <a:t>: Zip codes are often indicators of property value. More affluent areas usually have higher selling prices, which can result in greater profit margins for builders.</a:t>
            </a:r>
          </a:p>
          <a:p>
            <a:pPr algn="l">
              <a:buFont typeface="+mj-lt"/>
              <a:buAutoNum type="arabicPeriod"/>
            </a:pPr>
            <a:r>
              <a:rPr lang="en-US" b="1" i="0" dirty="0">
                <a:solidFill>
                  <a:srgbClr val="374151"/>
                </a:solidFill>
                <a:effectLst/>
                <a:latin typeface="Söhne"/>
              </a:rPr>
              <a:t>Demographics</a:t>
            </a:r>
            <a:r>
              <a:rPr lang="en-US" b="0" i="0" dirty="0">
                <a:solidFill>
                  <a:srgbClr val="374151"/>
                </a:solidFill>
                <a:effectLst/>
                <a:latin typeface="Söhne"/>
              </a:rPr>
              <a:t>: Knowing the demographics of a zip code can help builders design homes that appeal to the people most likely to live there, whether they are families, young professionals, retirees, etc.</a:t>
            </a:r>
          </a:p>
          <a:p>
            <a:pPr algn="l">
              <a:buFont typeface="+mj-lt"/>
              <a:buAutoNum type="arabicPeriod"/>
            </a:pPr>
            <a:r>
              <a:rPr lang="en-US" b="1" i="0" dirty="0">
                <a:solidFill>
                  <a:srgbClr val="374151"/>
                </a:solidFill>
                <a:effectLst/>
                <a:latin typeface="Söhne"/>
              </a:rPr>
              <a:t>Regulations and Zoning</a:t>
            </a:r>
            <a:r>
              <a:rPr lang="en-US" b="0" i="0" dirty="0">
                <a:solidFill>
                  <a:srgbClr val="374151"/>
                </a:solidFill>
                <a:effectLst/>
                <a:latin typeface="Söhne"/>
              </a:rPr>
              <a:t>: Different zip codes may have different building regulations and zoning laws, which can affect the cost and scope of a building project.</a:t>
            </a:r>
          </a:p>
          <a:p>
            <a:pPr algn="l">
              <a:buFont typeface="+mj-lt"/>
              <a:buAutoNum type="arabicPeriod"/>
            </a:pPr>
            <a:r>
              <a:rPr lang="en-US" b="1" i="0" dirty="0">
                <a:solidFill>
                  <a:srgbClr val="374151"/>
                </a:solidFill>
                <a:effectLst/>
                <a:latin typeface="Söhne"/>
              </a:rPr>
              <a:t>Market Demand</a:t>
            </a:r>
            <a:r>
              <a:rPr lang="en-US" b="0" i="0" dirty="0">
                <a:solidFill>
                  <a:srgbClr val="374151"/>
                </a:solidFill>
                <a:effectLst/>
                <a:latin typeface="Söhne"/>
              </a:rPr>
              <a:t>: Certain zip codes may be more desirable due to factors like school districts, proximity to amenities, or lower crime rates, affecting how quickly homes sell.</a:t>
            </a:r>
          </a:p>
          <a:p>
            <a:pPr algn="l">
              <a:buFont typeface="+mj-lt"/>
              <a:buAutoNum type="arabicPeriod"/>
            </a:pPr>
            <a:r>
              <a:rPr lang="en-US" b="1" i="0" dirty="0">
                <a:solidFill>
                  <a:srgbClr val="374151"/>
                </a:solidFill>
                <a:effectLst/>
                <a:latin typeface="Söhne"/>
              </a:rPr>
              <a:t>Comparative Analysis</a:t>
            </a:r>
            <a:r>
              <a:rPr lang="en-US" b="0" i="0" dirty="0">
                <a:solidFill>
                  <a:srgbClr val="374151"/>
                </a:solidFill>
                <a:effectLst/>
                <a:latin typeface="Söhne"/>
              </a:rPr>
              <a:t>: Builders can compare construction costs, potential sale prices, and profitability more accurately between different zip codes.</a:t>
            </a:r>
          </a:p>
          <a:p>
            <a:pPr algn="l">
              <a:buFont typeface="+mj-lt"/>
              <a:buAutoNum type="arabicPeriod"/>
            </a:pPr>
            <a:r>
              <a:rPr lang="en-US" b="1" i="0" dirty="0">
                <a:solidFill>
                  <a:srgbClr val="374151"/>
                </a:solidFill>
                <a:effectLst/>
                <a:latin typeface="Söhne"/>
              </a:rPr>
              <a:t>Local Partnerships</a:t>
            </a:r>
            <a:r>
              <a:rPr lang="en-US" b="0" i="0" dirty="0">
                <a:solidFill>
                  <a:srgbClr val="374151"/>
                </a:solidFill>
                <a:effectLst/>
                <a:latin typeface="Söhne"/>
              </a:rPr>
              <a:t>: Builders may establish connections with local suppliers and subcontractors who are familiar with the requirements and nuances of working in a particular zip code.</a:t>
            </a:r>
          </a:p>
          <a:p>
            <a:endParaRPr lang="en-AU" dirty="0"/>
          </a:p>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5</a:t>
            </a:fld>
            <a:endParaRPr lang="en-AU"/>
          </a:p>
        </p:txBody>
      </p:sp>
    </p:spTree>
    <p:extLst>
      <p:ext uri="{BB962C8B-B14F-4D97-AF65-F5344CB8AC3E}">
        <p14:creationId xmlns:p14="http://schemas.microsoft.com/office/powerpoint/2010/main" val="2507089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6</a:t>
            </a:fld>
            <a:endParaRPr lang="en-AU"/>
          </a:p>
        </p:txBody>
      </p:sp>
    </p:spTree>
    <p:extLst>
      <p:ext uri="{BB962C8B-B14F-4D97-AF65-F5344CB8AC3E}">
        <p14:creationId xmlns:p14="http://schemas.microsoft.com/office/powerpoint/2010/main" val="2456732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When we talk about a "positive correlation" between square footage and price in real estate, we mean that as one variable goes up, the other tends to go up as well. In simpler terms, bigger homes generally cost more, and smaller homes usually cost less.</a:t>
            </a:r>
          </a:p>
          <a:p>
            <a:endParaRPr lang="en-US" b="0" i="0" dirty="0">
              <a:solidFill>
                <a:srgbClr val="374151"/>
              </a:solidFill>
              <a:effectLst/>
              <a:latin typeface="Söhne"/>
            </a:endParaRPr>
          </a:p>
          <a:p>
            <a:pPr algn="l"/>
            <a:r>
              <a:rPr lang="en-US" b="0" i="0" dirty="0">
                <a:solidFill>
                  <a:srgbClr val="374151"/>
                </a:solidFill>
                <a:effectLst/>
                <a:latin typeface="Söhne"/>
              </a:rPr>
              <a:t>There are many factors that contribute to the price of a home, such as location, age, condition, and features, but square footage is one of the most straightforward and easily understandable factors. People intuitively get that more space generally equals a higher price.</a:t>
            </a:r>
          </a:p>
          <a:p>
            <a:br>
              <a:rPr lang="en-US" dirty="0"/>
            </a:br>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7</a:t>
            </a:fld>
            <a:endParaRPr lang="en-AU"/>
          </a:p>
        </p:txBody>
      </p:sp>
    </p:spTree>
    <p:extLst>
      <p:ext uri="{BB962C8B-B14F-4D97-AF65-F5344CB8AC3E}">
        <p14:creationId xmlns:p14="http://schemas.microsoft.com/office/powerpoint/2010/main" val="1984230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square footage of interior housing living space for the nearest 15 neighbors was positively correlated with house price" suggests that as the size of the living space inside houses increases, the price of those houses also tends to increase, at least for a specific group of 15 neighboring houses.</a:t>
            </a:r>
          </a:p>
          <a:p>
            <a:pPr algn="l"/>
            <a:r>
              <a:rPr lang="en-US" b="0" i="0" dirty="0">
                <a:solidFill>
                  <a:srgbClr val="374151"/>
                </a:solidFill>
                <a:effectLst/>
                <a:latin typeface="Söhne"/>
              </a:rPr>
              <a:t>In simpler terms, bigger houses (in terms of living space) among these 15 neighbors are generally more expensive. This is a positive correlation, meaning both variables move in the same direction. When one increases, the other tends to also increase.</a:t>
            </a:r>
          </a:p>
          <a:p>
            <a:br>
              <a:rPr lang="en-US" dirty="0"/>
            </a:br>
            <a:r>
              <a:rPr lang="en-US" b="0" i="0">
                <a:solidFill>
                  <a:srgbClr val="374151"/>
                </a:solidFill>
                <a:effectLst/>
                <a:latin typeface="Söhne"/>
              </a:rPr>
              <a:t>For , </a:t>
            </a:r>
            <a:r>
              <a:rPr lang="en-US" b="0" i="0" dirty="0">
                <a:solidFill>
                  <a:srgbClr val="374151"/>
                </a:solidFill>
                <a:effectLst/>
                <a:latin typeface="Söhne"/>
              </a:rPr>
              <a:t>such a correlation could offer insights into market trends and what factors drive home values in that particular neighborhood.</a:t>
            </a:r>
          </a:p>
          <a:p>
            <a:endParaRPr lang="en-US" b="0" i="0" dirty="0">
              <a:solidFill>
                <a:srgbClr val="374151"/>
              </a:solidFill>
              <a:effectLst/>
              <a:latin typeface="Söhne"/>
            </a:endParaRPr>
          </a:p>
          <a:p>
            <a:pPr algn="l"/>
            <a:r>
              <a:rPr lang="en-US" b="0" i="0" dirty="0">
                <a:effectLst/>
                <a:latin typeface="Söhne"/>
              </a:rPr>
              <a:t>Understanding that larger homes tend to command higher prices in a specific area can help a builder make informed decisions on project investments and pricing strategies. This knowledge can optimize resource allocation and potentially increase profitability by catering to market demand for larger living spaces. However, this insight should be balanced with other market factors for a comprehensive approach such as grading.  </a:t>
            </a:r>
          </a:p>
          <a:p>
            <a:br>
              <a:rPr lang="en-US" dirty="0"/>
            </a:br>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8</a:t>
            </a:fld>
            <a:endParaRPr lang="en-AU"/>
          </a:p>
        </p:txBody>
      </p:sp>
    </p:spTree>
    <p:extLst>
      <p:ext uri="{BB962C8B-B14F-4D97-AF65-F5344CB8AC3E}">
        <p14:creationId xmlns:p14="http://schemas.microsoft.com/office/powerpoint/2010/main" val="3363207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Building grade:</a:t>
            </a:r>
          </a:p>
          <a:p>
            <a:pPr algn="l"/>
            <a:r>
              <a:rPr lang="en-US" b="0" i="0" dirty="0">
                <a:solidFill>
                  <a:srgbClr val="000000"/>
                </a:solidFill>
                <a:effectLst/>
                <a:latin typeface="Helvetica Neue"/>
              </a:rPr>
              <a:t>Represents the construction quality of improvements. Grades run from grade 1 to 13. Generally defined as:</a:t>
            </a:r>
          </a:p>
          <a:p>
            <a:pPr algn="l"/>
            <a:r>
              <a:rPr lang="en-US" b="0" i="0" dirty="0">
                <a:solidFill>
                  <a:srgbClr val="000000"/>
                </a:solidFill>
                <a:effectLst/>
                <a:latin typeface="Helvetica Neue"/>
              </a:rPr>
              <a:t>1-3 Falls short of minimum building standards. Normally cabin or inferior structure.</a:t>
            </a:r>
          </a:p>
          <a:p>
            <a:pPr algn="l"/>
            <a:r>
              <a:rPr lang="en-US" b="0" i="0" dirty="0">
                <a:solidFill>
                  <a:srgbClr val="000000"/>
                </a:solidFill>
                <a:effectLst/>
                <a:latin typeface="Helvetica Neue"/>
              </a:rPr>
              <a:t>4 Generally older, low quality construction. Does not meet code.</a:t>
            </a:r>
          </a:p>
          <a:p>
            <a:pPr algn="l"/>
            <a:r>
              <a:rPr lang="en-US" b="0" i="0" dirty="0">
                <a:solidFill>
                  <a:srgbClr val="000000"/>
                </a:solidFill>
                <a:effectLst/>
                <a:latin typeface="Helvetica Neue"/>
              </a:rPr>
              <a:t>5 Low construction costs and workmanship. Small, simple design.</a:t>
            </a:r>
          </a:p>
          <a:p>
            <a:pPr algn="l"/>
            <a:r>
              <a:rPr lang="en-US" b="0" i="0" dirty="0">
                <a:solidFill>
                  <a:srgbClr val="000000"/>
                </a:solidFill>
                <a:effectLst/>
                <a:latin typeface="Helvetica Neue"/>
              </a:rPr>
              <a:t>6 Lowest grade currently meeting building code. Low quality materials and simple designs.</a:t>
            </a:r>
          </a:p>
          <a:p>
            <a:pPr algn="l"/>
            <a:r>
              <a:rPr lang="en-US" b="0" i="0" dirty="0">
                <a:solidFill>
                  <a:srgbClr val="000000"/>
                </a:solidFill>
                <a:effectLst/>
                <a:latin typeface="Helvetica Neue"/>
              </a:rPr>
              <a:t>7 Average grade of construction and design. Commonly seen in plats and older sub-divisions.</a:t>
            </a:r>
          </a:p>
          <a:p>
            <a:pPr algn="l"/>
            <a:r>
              <a:rPr lang="en-US" b="0" i="0" dirty="0">
                <a:solidFill>
                  <a:srgbClr val="000000"/>
                </a:solidFill>
                <a:effectLst/>
                <a:latin typeface="Helvetica Neue"/>
              </a:rPr>
              <a:t>8 Just above average in construction and design. Usually better materials in both the exterior and interior finish work.</a:t>
            </a:r>
          </a:p>
          <a:p>
            <a:pPr algn="l"/>
            <a:r>
              <a:rPr lang="en-US" b="0" i="0" dirty="0">
                <a:solidFill>
                  <a:srgbClr val="000000"/>
                </a:solidFill>
                <a:effectLst/>
                <a:latin typeface="Helvetica Neue"/>
              </a:rPr>
              <a:t>9 Better architectural design with extra interior and exterior design and quality.</a:t>
            </a:r>
          </a:p>
          <a:p>
            <a:pPr algn="l"/>
            <a:r>
              <a:rPr lang="en-US" b="0" i="0" dirty="0">
                <a:solidFill>
                  <a:srgbClr val="000000"/>
                </a:solidFill>
                <a:effectLst/>
                <a:latin typeface="Helvetica Neue"/>
              </a:rPr>
              <a:t>10 Homes of this quality generally have high quality features. Finish work is better and more design quality is seen in the floor plans. Generally have a larger square footage.</a:t>
            </a:r>
          </a:p>
          <a:p>
            <a:pPr algn="l"/>
            <a:r>
              <a:rPr lang="en-US" b="0" i="0" dirty="0">
                <a:solidFill>
                  <a:srgbClr val="000000"/>
                </a:solidFill>
                <a:effectLst/>
                <a:latin typeface="Helvetica Neue"/>
              </a:rPr>
              <a:t>11 Custom design and higher quality finish work with added amenities of solid woods, bathroom fixtures and more luxurious options.</a:t>
            </a:r>
          </a:p>
          <a:p>
            <a:pPr algn="l"/>
            <a:r>
              <a:rPr lang="en-US" b="0" i="0" dirty="0">
                <a:solidFill>
                  <a:srgbClr val="000000"/>
                </a:solidFill>
                <a:effectLst/>
                <a:latin typeface="Helvetica Neue"/>
              </a:rPr>
              <a:t>12 Custom design and excellent builders. All materials are of the highest quality and all conveniences are present.</a:t>
            </a:r>
          </a:p>
          <a:p>
            <a:pPr algn="l"/>
            <a:r>
              <a:rPr lang="en-US" b="0" i="0" dirty="0">
                <a:solidFill>
                  <a:srgbClr val="000000"/>
                </a:solidFill>
                <a:effectLst/>
                <a:latin typeface="Helvetica Neue"/>
              </a:rPr>
              <a:t>13 Generally custom designed and built. Mansion level. Large amount of highest quality cabinet work, wood trim, marble, entry ways etc.</a:t>
            </a:r>
          </a:p>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9</a:t>
            </a:fld>
            <a:endParaRPr lang="en-AU"/>
          </a:p>
        </p:txBody>
      </p:sp>
    </p:spTree>
    <p:extLst>
      <p:ext uri="{BB962C8B-B14F-4D97-AF65-F5344CB8AC3E}">
        <p14:creationId xmlns:p14="http://schemas.microsoft.com/office/powerpoint/2010/main" val="1477290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a:rPr>
              <a:t>Upon conducting multiple regression analyses, the fifth model demonstrated a robust R-squared value of 0.775 USING ONLY SELECTED VARIABLES LIKE PRICE, GRADE, SQFT LIVING, AND SQFT LIVING OF NEAREST 15 NEIGHBORS, signifying that approximately 78% of the variability in home prices within King County can be explained by the predictors in the model. Notably, the postal code emerged as one of the most significant determinants influencing property valuation. Additional variables that were positively correlated with property prices include:</a:t>
            </a:r>
          </a:p>
          <a:p>
            <a:pPr algn="l">
              <a:buFont typeface="Arial" panose="020B0604020202020204" pitchFamily="34" charset="0"/>
              <a:buChar char="•"/>
            </a:pPr>
            <a:r>
              <a:rPr lang="en-US" b="0" i="0" dirty="0">
                <a:solidFill>
                  <a:srgbClr val="000000"/>
                </a:solidFill>
                <a:effectLst/>
                <a:latin typeface="Helvetica Neue"/>
              </a:rPr>
              <a:t>Living Space Square Footage</a:t>
            </a:r>
          </a:p>
          <a:p>
            <a:pPr algn="l">
              <a:buFont typeface="Arial" panose="020B0604020202020204" pitchFamily="34" charset="0"/>
              <a:buChar char="•"/>
            </a:pPr>
            <a:r>
              <a:rPr lang="en-US" b="0" i="0" dirty="0">
                <a:solidFill>
                  <a:srgbClr val="000000"/>
                </a:solidFill>
                <a:effectLst/>
                <a:latin typeface="Helvetica Neue"/>
              </a:rPr>
              <a:t>Building Grade, as per the King County Grading System</a:t>
            </a:r>
          </a:p>
          <a:p>
            <a:pPr algn="l">
              <a:buFont typeface="Arial" panose="020B0604020202020204" pitchFamily="34" charset="0"/>
              <a:buChar char="•"/>
            </a:pPr>
            <a:r>
              <a:rPr lang="en-US" b="0" i="0" dirty="0">
                <a:solidFill>
                  <a:srgbClr val="000000"/>
                </a:solidFill>
                <a:effectLst/>
                <a:latin typeface="Helvetica Neue"/>
              </a:rPr>
              <a:t>Average Interior Square Footage of the Nearest 15 Residences</a:t>
            </a:r>
          </a:p>
          <a:p>
            <a:endParaRPr lang="en-AU" dirty="0"/>
          </a:p>
          <a:p>
            <a:endParaRPr lang="en-AU" dirty="0"/>
          </a:p>
        </p:txBody>
      </p:sp>
      <p:sp>
        <p:nvSpPr>
          <p:cNvPr id="4" name="Slide Number Placeholder 3"/>
          <p:cNvSpPr>
            <a:spLocks noGrp="1"/>
          </p:cNvSpPr>
          <p:nvPr>
            <p:ph type="sldNum" sz="quarter" idx="5"/>
          </p:nvPr>
        </p:nvSpPr>
        <p:spPr/>
        <p:txBody>
          <a:bodyPr/>
          <a:lstStyle/>
          <a:p>
            <a:fld id="{288E6617-4330-4495-9128-9D018812D278}" type="slidenum">
              <a:rPr lang="en-AU" smtClean="0"/>
              <a:t>10</a:t>
            </a:fld>
            <a:endParaRPr lang="en-AU"/>
          </a:p>
        </p:txBody>
      </p:sp>
    </p:spTree>
    <p:extLst>
      <p:ext uri="{BB962C8B-B14F-4D97-AF65-F5344CB8AC3E}">
        <p14:creationId xmlns:p14="http://schemas.microsoft.com/office/powerpoint/2010/main" val="808701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03CF-F2BA-3C7B-5D5D-8620E472A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0E5D323-867C-9976-1BF2-077E888398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70CACF-3533-D64C-6ADA-CB2767AE1BCF}"/>
              </a:ext>
            </a:extLst>
          </p:cNvPr>
          <p:cNvSpPr>
            <a:spLocks noGrp="1"/>
          </p:cNvSpPr>
          <p:nvPr>
            <p:ph type="dt" sz="half" idx="10"/>
          </p:nvPr>
        </p:nvSpPr>
        <p:spPr/>
        <p:txBody>
          <a:bodyPr/>
          <a:lstStyle/>
          <a:p>
            <a:fld id="{CC461915-0DA7-47E4-9F3A-9EFD57D4AC1D}" type="datetimeFigureOut">
              <a:rPr lang="en-AU" smtClean="0"/>
              <a:t>23/09/2023</a:t>
            </a:fld>
            <a:endParaRPr lang="en-AU"/>
          </a:p>
        </p:txBody>
      </p:sp>
      <p:sp>
        <p:nvSpPr>
          <p:cNvPr id="5" name="Footer Placeholder 4">
            <a:extLst>
              <a:ext uri="{FF2B5EF4-FFF2-40B4-BE49-F238E27FC236}">
                <a16:creationId xmlns:a16="http://schemas.microsoft.com/office/drawing/2014/main" id="{96309A97-F063-38DF-2805-7857A5DFC0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E24E168-6660-190F-F778-959AE1C03B44}"/>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365627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A2FD-A192-CDBD-5135-4C06119DBFF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900D07F-54F3-9D3A-DC1D-0ACBFC8709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E510C1E-CBF6-A79E-F67B-F79A41123C13}"/>
              </a:ext>
            </a:extLst>
          </p:cNvPr>
          <p:cNvSpPr>
            <a:spLocks noGrp="1"/>
          </p:cNvSpPr>
          <p:nvPr>
            <p:ph type="dt" sz="half" idx="10"/>
          </p:nvPr>
        </p:nvSpPr>
        <p:spPr/>
        <p:txBody>
          <a:bodyPr/>
          <a:lstStyle/>
          <a:p>
            <a:fld id="{CC461915-0DA7-47E4-9F3A-9EFD57D4AC1D}" type="datetimeFigureOut">
              <a:rPr lang="en-AU" smtClean="0"/>
              <a:t>23/09/2023</a:t>
            </a:fld>
            <a:endParaRPr lang="en-AU"/>
          </a:p>
        </p:txBody>
      </p:sp>
      <p:sp>
        <p:nvSpPr>
          <p:cNvPr id="5" name="Footer Placeholder 4">
            <a:extLst>
              <a:ext uri="{FF2B5EF4-FFF2-40B4-BE49-F238E27FC236}">
                <a16:creationId xmlns:a16="http://schemas.microsoft.com/office/drawing/2014/main" id="{625DAB30-8E7F-278F-FE76-103B9860A9E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8C5507E-D2B6-B40C-F97A-CFC612AC04CC}"/>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2868433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530679-1C73-F0E9-7806-9DEE277E98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9FF134E-3B5E-DF80-2F41-815373BF9F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D6D35B0-3348-17FF-1E3D-013158053275}"/>
              </a:ext>
            </a:extLst>
          </p:cNvPr>
          <p:cNvSpPr>
            <a:spLocks noGrp="1"/>
          </p:cNvSpPr>
          <p:nvPr>
            <p:ph type="dt" sz="half" idx="10"/>
          </p:nvPr>
        </p:nvSpPr>
        <p:spPr/>
        <p:txBody>
          <a:bodyPr/>
          <a:lstStyle/>
          <a:p>
            <a:fld id="{CC461915-0DA7-47E4-9F3A-9EFD57D4AC1D}" type="datetimeFigureOut">
              <a:rPr lang="en-AU" smtClean="0"/>
              <a:t>23/09/2023</a:t>
            </a:fld>
            <a:endParaRPr lang="en-AU"/>
          </a:p>
        </p:txBody>
      </p:sp>
      <p:sp>
        <p:nvSpPr>
          <p:cNvPr id="5" name="Footer Placeholder 4">
            <a:extLst>
              <a:ext uri="{FF2B5EF4-FFF2-40B4-BE49-F238E27FC236}">
                <a16:creationId xmlns:a16="http://schemas.microsoft.com/office/drawing/2014/main" id="{0572D309-7238-216F-3DDF-3B3074AC17E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718B9F5-2AC5-74CD-559A-AF23B00B5FB7}"/>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411079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2702-779F-FE23-5669-EBA5ACAE700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22594DD-B104-D995-40ED-3D4941607C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1BAE204-1C05-9689-2359-9F98E7CB26FE}"/>
              </a:ext>
            </a:extLst>
          </p:cNvPr>
          <p:cNvSpPr>
            <a:spLocks noGrp="1"/>
          </p:cNvSpPr>
          <p:nvPr>
            <p:ph type="dt" sz="half" idx="10"/>
          </p:nvPr>
        </p:nvSpPr>
        <p:spPr/>
        <p:txBody>
          <a:bodyPr/>
          <a:lstStyle/>
          <a:p>
            <a:fld id="{CC461915-0DA7-47E4-9F3A-9EFD57D4AC1D}" type="datetimeFigureOut">
              <a:rPr lang="en-AU" smtClean="0"/>
              <a:t>23/09/2023</a:t>
            </a:fld>
            <a:endParaRPr lang="en-AU"/>
          </a:p>
        </p:txBody>
      </p:sp>
      <p:sp>
        <p:nvSpPr>
          <p:cNvPr id="5" name="Footer Placeholder 4">
            <a:extLst>
              <a:ext uri="{FF2B5EF4-FFF2-40B4-BE49-F238E27FC236}">
                <a16:creationId xmlns:a16="http://schemas.microsoft.com/office/drawing/2014/main" id="{7ECA378F-5004-472B-C2D3-F5B47246002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8F99E8A-8859-9395-5E82-E7EECFBB2539}"/>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379663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4B8E-7603-4178-2D47-E1D807271D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4BC91CE-1566-BB87-22C1-007DAED12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429058-B5FD-EF92-BC1B-F4CB429A959F}"/>
              </a:ext>
            </a:extLst>
          </p:cNvPr>
          <p:cNvSpPr>
            <a:spLocks noGrp="1"/>
          </p:cNvSpPr>
          <p:nvPr>
            <p:ph type="dt" sz="half" idx="10"/>
          </p:nvPr>
        </p:nvSpPr>
        <p:spPr/>
        <p:txBody>
          <a:bodyPr/>
          <a:lstStyle/>
          <a:p>
            <a:fld id="{CC461915-0DA7-47E4-9F3A-9EFD57D4AC1D}" type="datetimeFigureOut">
              <a:rPr lang="en-AU" smtClean="0"/>
              <a:t>23/09/2023</a:t>
            </a:fld>
            <a:endParaRPr lang="en-AU"/>
          </a:p>
        </p:txBody>
      </p:sp>
      <p:sp>
        <p:nvSpPr>
          <p:cNvPr id="5" name="Footer Placeholder 4">
            <a:extLst>
              <a:ext uri="{FF2B5EF4-FFF2-40B4-BE49-F238E27FC236}">
                <a16:creationId xmlns:a16="http://schemas.microsoft.com/office/drawing/2014/main" id="{DF1CE4DE-F0AF-D544-A211-863096C2CBA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9C47479-5F10-7A0A-3FBB-E749DFFEC01B}"/>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42947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2E91-89D2-8545-3FA6-A339FECBAAA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9C7DA11-3123-7C42-8D05-6C239A4F5F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A51CC8B-406F-0A63-53BE-3D738857E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AE09CD2-5291-64EF-4FC3-1C95A48B21ED}"/>
              </a:ext>
            </a:extLst>
          </p:cNvPr>
          <p:cNvSpPr>
            <a:spLocks noGrp="1"/>
          </p:cNvSpPr>
          <p:nvPr>
            <p:ph type="dt" sz="half" idx="10"/>
          </p:nvPr>
        </p:nvSpPr>
        <p:spPr/>
        <p:txBody>
          <a:bodyPr/>
          <a:lstStyle/>
          <a:p>
            <a:fld id="{CC461915-0DA7-47E4-9F3A-9EFD57D4AC1D}" type="datetimeFigureOut">
              <a:rPr lang="en-AU" smtClean="0"/>
              <a:t>23/09/2023</a:t>
            </a:fld>
            <a:endParaRPr lang="en-AU"/>
          </a:p>
        </p:txBody>
      </p:sp>
      <p:sp>
        <p:nvSpPr>
          <p:cNvPr id="6" name="Footer Placeholder 5">
            <a:extLst>
              <a:ext uri="{FF2B5EF4-FFF2-40B4-BE49-F238E27FC236}">
                <a16:creationId xmlns:a16="http://schemas.microsoft.com/office/drawing/2014/main" id="{346BB3AE-1C08-5499-BE46-39F351EF98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19DE424-A00B-3DC1-76BB-FE6C987F8039}"/>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425755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7772-3EC0-A277-C930-4905D4A5EB1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23472B4-178C-7C78-BF3A-6ADBB4164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86A5C-BD10-FB33-AE74-7C95DC8E88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AFBA11E-0055-19AC-A7E9-4D7F84D08B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4D0B6E-FC4D-C027-5856-7AC991E493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BD6543D-0AB5-FCB5-B89C-C60D787AB09E}"/>
              </a:ext>
            </a:extLst>
          </p:cNvPr>
          <p:cNvSpPr>
            <a:spLocks noGrp="1"/>
          </p:cNvSpPr>
          <p:nvPr>
            <p:ph type="dt" sz="half" idx="10"/>
          </p:nvPr>
        </p:nvSpPr>
        <p:spPr/>
        <p:txBody>
          <a:bodyPr/>
          <a:lstStyle/>
          <a:p>
            <a:fld id="{CC461915-0DA7-47E4-9F3A-9EFD57D4AC1D}" type="datetimeFigureOut">
              <a:rPr lang="en-AU" smtClean="0"/>
              <a:t>23/09/2023</a:t>
            </a:fld>
            <a:endParaRPr lang="en-AU"/>
          </a:p>
        </p:txBody>
      </p:sp>
      <p:sp>
        <p:nvSpPr>
          <p:cNvPr id="8" name="Footer Placeholder 7">
            <a:extLst>
              <a:ext uri="{FF2B5EF4-FFF2-40B4-BE49-F238E27FC236}">
                <a16:creationId xmlns:a16="http://schemas.microsoft.com/office/drawing/2014/main" id="{08CECAF6-93B8-AE0D-1674-7CB1C94074C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1AB9539-2E0A-C4ED-E29B-BE5E37B60441}"/>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366031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904F-141C-0DE3-CDF7-E2A0929289F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D3A04CA-1AFF-3F83-025B-20E1E5210CC2}"/>
              </a:ext>
            </a:extLst>
          </p:cNvPr>
          <p:cNvSpPr>
            <a:spLocks noGrp="1"/>
          </p:cNvSpPr>
          <p:nvPr>
            <p:ph type="dt" sz="half" idx="10"/>
          </p:nvPr>
        </p:nvSpPr>
        <p:spPr/>
        <p:txBody>
          <a:bodyPr/>
          <a:lstStyle/>
          <a:p>
            <a:fld id="{CC461915-0DA7-47E4-9F3A-9EFD57D4AC1D}" type="datetimeFigureOut">
              <a:rPr lang="en-AU" smtClean="0"/>
              <a:t>23/09/2023</a:t>
            </a:fld>
            <a:endParaRPr lang="en-AU"/>
          </a:p>
        </p:txBody>
      </p:sp>
      <p:sp>
        <p:nvSpPr>
          <p:cNvPr id="4" name="Footer Placeholder 3">
            <a:extLst>
              <a:ext uri="{FF2B5EF4-FFF2-40B4-BE49-F238E27FC236}">
                <a16:creationId xmlns:a16="http://schemas.microsoft.com/office/drawing/2014/main" id="{BAA06158-1680-F90A-CC95-80E845889E6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83DD2B6-1747-C426-9C5D-C81BE20FC6B6}"/>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74460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6EA96C-2EC0-7234-1155-0A72E6B2A283}"/>
              </a:ext>
            </a:extLst>
          </p:cNvPr>
          <p:cNvSpPr>
            <a:spLocks noGrp="1"/>
          </p:cNvSpPr>
          <p:nvPr>
            <p:ph type="dt" sz="half" idx="10"/>
          </p:nvPr>
        </p:nvSpPr>
        <p:spPr/>
        <p:txBody>
          <a:bodyPr/>
          <a:lstStyle/>
          <a:p>
            <a:fld id="{CC461915-0DA7-47E4-9F3A-9EFD57D4AC1D}" type="datetimeFigureOut">
              <a:rPr lang="en-AU" smtClean="0"/>
              <a:t>23/09/2023</a:t>
            </a:fld>
            <a:endParaRPr lang="en-AU"/>
          </a:p>
        </p:txBody>
      </p:sp>
      <p:sp>
        <p:nvSpPr>
          <p:cNvPr id="3" name="Footer Placeholder 2">
            <a:extLst>
              <a:ext uri="{FF2B5EF4-FFF2-40B4-BE49-F238E27FC236}">
                <a16:creationId xmlns:a16="http://schemas.microsoft.com/office/drawing/2014/main" id="{8B659D76-4E70-C516-1238-45B7B82D9CC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D348434-87C5-B715-5CAF-75DBE1DDD2EA}"/>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302152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3979-29EF-65C5-E82E-13B22535F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0A79608-3CD7-FFE4-4218-94702111C7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1A1A92E-6513-AE14-6997-EE353F508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62D8D-29C4-319B-19B2-10A865A6BF61}"/>
              </a:ext>
            </a:extLst>
          </p:cNvPr>
          <p:cNvSpPr>
            <a:spLocks noGrp="1"/>
          </p:cNvSpPr>
          <p:nvPr>
            <p:ph type="dt" sz="half" idx="10"/>
          </p:nvPr>
        </p:nvSpPr>
        <p:spPr/>
        <p:txBody>
          <a:bodyPr/>
          <a:lstStyle/>
          <a:p>
            <a:fld id="{CC461915-0DA7-47E4-9F3A-9EFD57D4AC1D}" type="datetimeFigureOut">
              <a:rPr lang="en-AU" smtClean="0"/>
              <a:t>23/09/2023</a:t>
            </a:fld>
            <a:endParaRPr lang="en-AU"/>
          </a:p>
        </p:txBody>
      </p:sp>
      <p:sp>
        <p:nvSpPr>
          <p:cNvPr id="6" name="Footer Placeholder 5">
            <a:extLst>
              <a:ext uri="{FF2B5EF4-FFF2-40B4-BE49-F238E27FC236}">
                <a16:creationId xmlns:a16="http://schemas.microsoft.com/office/drawing/2014/main" id="{8F880224-4838-666E-3A7C-9899CA89CF3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91D406A-F3DA-FC3C-E7C7-D15F5A2AD8A6}"/>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27149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D195-2163-C4C7-1464-3044A9C64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796E371-DD56-8D95-9C4C-D31A2E238E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A91358F-EDCD-A428-7D90-28094212F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B41198-FB1B-317A-857A-FDA52BE46D65}"/>
              </a:ext>
            </a:extLst>
          </p:cNvPr>
          <p:cNvSpPr>
            <a:spLocks noGrp="1"/>
          </p:cNvSpPr>
          <p:nvPr>
            <p:ph type="dt" sz="half" idx="10"/>
          </p:nvPr>
        </p:nvSpPr>
        <p:spPr/>
        <p:txBody>
          <a:bodyPr/>
          <a:lstStyle/>
          <a:p>
            <a:fld id="{CC461915-0DA7-47E4-9F3A-9EFD57D4AC1D}" type="datetimeFigureOut">
              <a:rPr lang="en-AU" smtClean="0"/>
              <a:t>23/09/2023</a:t>
            </a:fld>
            <a:endParaRPr lang="en-AU"/>
          </a:p>
        </p:txBody>
      </p:sp>
      <p:sp>
        <p:nvSpPr>
          <p:cNvPr id="6" name="Footer Placeholder 5">
            <a:extLst>
              <a:ext uri="{FF2B5EF4-FFF2-40B4-BE49-F238E27FC236}">
                <a16:creationId xmlns:a16="http://schemas.microsoft.com/office/drawing/2014/main" id="{2D309F7E-1343-866F-256B-EB8BE65C6A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524E2D-5596-8592-7829-98B5BCBAEA0A}"/>
              </a:ext>
            </a:extLst>
          </p:cNvPr>
          <p:cNvSpPr>
            <a:spLocks noGrp="1"/>
          </p:cNvSpPr>
          <p:nvPr>
            <p:ph type="sldNum" sz="quarter" idx="12"/>
          </p:nvPr>
        </p:nvSpPr>
        <p:spPr/>
        <p:txBody>
          <a:bodyPr/>
          <a:lstStyle/>
          <a:p>
            <a:fld id="{AF8B689B-67ED-4CE7-99A9-76A35402AF34}" type="slidenum">
              <a:rPr lang="en-AU" smtClean="0"/>
              <a:t>‹#›</a:t>
            </a:fld>
            <a:endParaRPr lang="en-AU"/>
          </a:p>
        </p:txBody>
      </p:sp>
    </p:spTree>
    <p:extLst>
      <p:ext uri="{BB962C8B-B14F-4D97-AF65-F5344CB8AC3E}">
        <p14:creationId xmlns:p14="http://schemas.microsoft.com/office/powerpoint/2010/main" val="94992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CBC495-AE2A-2F2C-7178-E9485C4781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7562594-EA5D-ADFC-3C65-14F8294FB4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AE73B04-097A-E4CD-E3D3-4D5B99340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61915-0DA7-47E4-9F3A-9EFD57D4AC1D}" type="datetimeFigureOut">
              <a:rPr lang="en-AU" smtClean="0"/>
              <a:t>23/09/2023</a:t>
            </a:fld>
            <a:endParaRPr lang="en-AU"/>
          </a:p>
        </p:txBody>
      </p:sp>
      <p:sp>
        <p:nvSpPr>
          <p:cNvPr id="5" name="Footer Placeholder 4">
            <a:extLst>
              <a:ext uri="{FF2B5EF4-FFF2-40B4-BE49-F238E27FC236}">
                <a16:creationId xmlns:a16="http://schemas.microsoft.com/office/drawing/2014/main" id="{CD0FB265-08BE-AEF5-3910-CF69ACE02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8FC0AC7-3976-5641-E9BA-05136371E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B689B-67ED-4CE7-99A9-76A35402AF34}" type="slidenum">
              <a:rPr lang="en-AU" smtClean="0"/>
              <a:t>‹#›</a:t>
            </a:fld>
            <a:endParaRPr lang="en-AU"/>
          </a:p>
        </p:txBody>
      </p:sp>
    </p:spTree>
    <p:extLst>
      <p:ext uri="{BB962C8B-B14F-4D97-AF65-F5344CB8AC3E}">
        <p14:creationId xmlns:p14="http://schemas.microsoft.com/office/powerpoint/2010/main" val="1884463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5" name="Rectangle 2084">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Rectangle 2086">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050" name="Picture 2" descr="71,300+ King County Washington State Stock Photos, Pictures &amp; Royalty-Free  Images - iStock">
            <a:extLst>
              <a:ext uri="{FF2B5EF4-FFF2-40B4-BE49-F238E27FC236}">
                <a16:creationId xmlns:a16="http://schemas.microsoft.com/office/drawing/2014/main" id="{CA25EE2D-96D2-87D9-4644-895872424855}"/>
              </a:ext>
            </a:extLst>
          </p:cNvPr>
          <p:cNvPicPr>
            <a:picLocks noChangeAspect="1" noChangeArrowheads="1"/>
          </p:cNvPicPr>
          <p:nvPr/>
        </p:nvPicPr>
        <p:blipFill rotWithShape="1">
          <a:blip r:embed="rId3">
            <a:alphaModFix amt="70000"/>
            <a:extLst>
              <a:ext uri="{28A0092B-C50C-407E-A947-70E740481C1C}">
                <a14:useLocalDpi xmlns:a14="http://schemas.microsoft.com/office/drawing/2010/main" val="0"/>
              </a:ext>
            </a:extLst>
          </a:blip>
          <a:srcRect l="15965" r="24671" b="-1"/>
          <a:stretch/>
        </p:blipFill>
        <p:spPr bwMode="auto">
          <a:xfrm>
            <a:off x="-4084" y="10"/>
            <a:ext cx="609905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A hand holding a tablet with a cityscape and graph&#10;&#10;Description automatically generated">
            <a:extLst>
              <a:ext uri="{FF2B5EF4-FFF2-40B4-BE49-F238E27FC236}">
                <a16:creationId xmlns:a16="http://schemas.microsoft.com/office/drawing/2014/main" id="{1D1ECE34-F823-0BCE-57D4-AED589275D3A}"/>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l="21739" r="20269" b="1"/>
          <a:stretch/>
        </p:blipFill>
        <p:spPr>
          <a:xfrm>
            <a:off x="6096844" y="10"/>
            <a:ext cx="6095156" cy="6857990"/>
          </a:xfrm>
          <a:prstGeom prst="rect">
            <a:avLst/>
          </a:prstGeom>
        </p:spPr>
      </p:pic>
      <p:sp>
        <p:nvSpPr>
          <p:cNvPr id="2" name="Title 1">
            <a:extLst>
              <a:ext uri="{FF2B5EF4-FFF2-40B4-BE49-F238E27FC236}">
                <a16:creationId xmlns:a16="http://schemas.microsoft.com/office/drawing/2014/main" id="{6A1A8A8A-7AF2-7A28-A5C0-BFF46BEB2B3B}"/>
              </a:ext>
            </a:extLst>
          </p:cNvPr>
          <p:cNvSpPr>
            <a:spLocks noGrp="1"/>
          </p:cNvSpPr>
          <p:nvPr>
            <p:ph type="title"/>
          </p:nvPr>
        </p:nvSpPr>
        <p:spPr>
          <a:xfrm>
            <a:off x="1198181" y="1122363"/>
            <a:ext cx="9795637" cy="2215884"/>
          </a:xfrm>
        </p:spPr>
        <p:txBody>
          <a:bodyPr vert="horz" lIns="91440" tIns="45720" rIns="91440" bIns="45720" rtlCol="0" anchor="b">
            <a:normAutofit/>
          </a:bodyPr>
          <a:lstStyle/>
          <a:p>
            <a:pPr algn="ctr"/>
            <a:r>
              <a:rPr lang="en-US" sz="4800" b="1" i="0" kern="1200" dirty="0">
                <a:solidFill>
                  <a:srgbClr val="000000"/>
                </a:solidFill>
                <a:effectLst/>
                <a:latin typeface="+mj-lt"/>
                <a:ea typeface="+mj-ea"/>
                <a:cs typeface="+mj-cs"/>
              </a:rPr>
              <a:t>KING COUNTY HOUSE SALES ANALYSIS REPORT</a:t>
            </a:r>
            <a:br>
              <a:rPr lang="en-US" sz="4800" b="1" i="0" kern="1200" dirty="0">
                <a:solidFill>
                  <a:srgbClr val="000000"/>
                </a:solidFill>
                <a:effectLst/>
                <a:latin typeface="+mj-lt"/>
                <a:ea typeface="+mj-ea"/>
                <a:cs typeface="+mj-cs"/>
              </a:rPr>
            </a:br>
            <a:endParaRPr lang="en-US" sz="4800" kern="1200" dirty="0">
              <a:solidFill>
                <a:srgbClr val="000000"/>
              </a:solidFill>
              <a:latin typeface="+mj-lt"/>
              <a:ea typeface="+mj-ea"/>
              <a:cs typeface="+mj-cs"/>
            </a:endParaRPr>
          </a:p>
        </p:txBody>
      </p:sp>
      <p:sp>
        <p:nvSpPr>
          <p:cNvPr id="2065" name="Content Placeholder 2064">
            <a:extLst>
              <a:ext uri="{FF2B5EF4-FFF2-40B4-BE49-F238E27FC236}">
                <a16:creationId xmlns:a16="http://schemas.microsoft.com/office/drawing/2014/main" id="{252561B8-AD73-B624-5B65-421725833093}"/>
              </a:ext>
            </a:extLst>
          </p:cNvPr>
          <p:cNvSpPr>
            <a:spLocks noGrp="1"/>
          </p:cNvSpPr>
          <p:nvPr>
            <p:ph idx="1"/>
          </p:nvPr>
        </p:nvSpPr>
        <p:spPr>
          <a:xfrm>
            <a:off x="1198181" y="3509963"/>
            <a:ext cx="9795637" cy="1747837"/>
          </a:xfrm>
        </p:spPr>
        <p:txBody>
          <a:bodyPr vert="horz" lIns="91440" tIns="45720" rIns="91440" bIns="45720" rtlCol="0">
            <a:normAutofit/>
          </a:bodyPr>
          <a:lstStyle/>
          <a:p>
            <a:pPr marL="0" indent="0" algn="ctr">
              <a:buNone/>
            </a:pPr>
            <a:r>
              <a:rPr lang="en-US" sz="3200" b="1" kern="1200" dirty="0">
                <a:latin typeface="+mn-lt"/>
                <a:ea typeface="+mn-ea"/>
                <a:cs typeface="+mn-cs"/>
              </a:rPr>
              <a:t>Sneha Bhaskar </a:t>
            </a:r>
          </a:p>
        </p:txBody>
      </p:sp>
    </p:spTree>
    <p:extLst>
      <p:ext uri="{BB962C8B-B14F-4D97-AF65-F5344CB8AC3E}">
        <p14:creationId xmlns:p14="http://schemas.microsoft.com/office/powerpoint/2010/main" val="175324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25810-8ECC-B1FF-9734-C0C2521F44F7}"/>
              </a:ext>
            </a:extLst>
          </p:cNvPr>
          <p:cNvSpPr>
            <a:spLocks noGrp="1"/>
          </p:cNvSpPr>
          <p:nvPr>
            <p:ph type="title"/>
          </p:nvPr>
        </p:nvSpPr>
        <p:spPr>
          <a:xfrm>
            <a:off x="630936" y="639520"/>
            <a:ext cx="3429000" cy="1719072"/>
          </a:xfrm>
        </p:spPr>
        <p:txBody>
          <a:bodyPr anchor="b">
            <a:normAutofit/>
          </a:bodyPr>
          <a:lstStyle/>
          <a:p>
            <a:r>
              <a:rPr lang="en-AU" sz="5400" dirty="0"/>
              <a:t>Regression analysis </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04F9A81F-8E87-FE36-06BB-2517C5DB254C}"/>
              </a:ext>
            </a:extLst>
          </p:cNvPr>
          <p:cNvPicPr>
            <a:picLocks noChangeAspect="1"/>
          </p:cNvPicPr>
          <p:nvPr/>
        </p:nvPicPr>
        <p:blipFill>
          <a:blip r:embed="rId3"/>
          <a:stretch>
            <a:fillRect/>
          </a:stretch>
        </p:blipFill>
        <p:spPr>
          <a:xfrm>
            <a:off x="4654296" y="676142"/>
            <a:ext cx="6903720" cy="5505716"/>
          </a:xfrm>
          <a:prstGeom prst="rect">
            <a:avLst/>
          </a:prstGeom>
        </p:spPr>
      </p:pic>
      <p:sp>
        <p:nvSpPr>
          <p:cNvPr id="6" name="Oval 5">
            <a:extLst>
              <a:ext uri="{FF2B5EF4-FFF2-40B4-BE49-F238E27FC236}">
                <a16:creationId xmlns:a16="http://schemas.microsoft.com/office/drawing/2014/main" id="{4843995F-9966-64A1-7D75-4B663DE2CAC4}"/>
              </a:ext>
            </a:extLst>
          </p:cNvPr>
          <p:cNvSpPr/>
          <p:nvPr/>
        </p:nvSpPr>
        <p:spPr>
          <a:xfrm>
            <a:off x="8132066" y="1666754"/>
            <a:ext cx="514223" cy="46298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ln>
                <a:solidFill>
                  <a:srgbClr val="FF0000"/>
                </a:solidFill>
              </a:ln>
            </a:endParaRPr>
          </a:p>
        </p:txBody>
      </p:sp>
      <p:sp>
        <p:nvSpPr>
          <p:cNvPr id="11" name="Content Placeholder 10">
            <a:extLst>
              <a:ext uri="{FF2B5EF4-FFF2-40B4-BE49-F238E27FC236}">
                <a16:creationId xmlns:a16="http://schemas.microsoft.com/office/drawing/2014/main" id="{527EAA54-BFF0-26D5-7758-C922BE902823}"/>
              </a:ext>
            </a:extLst>
          </p:cNvPr>
          <p:cNvSpPr>
            <a:spLocks noGrp="1"/>
          </p:cNvSpPr>
          <p:nvPr>
            <p:ph idx="1"/>
          </p:nvPr>
        </p:nvSpPr>
        <p:spPr>
          <a:xfrm>
            <a:off x="427685" y="2807208"/>
            <a:ext cx="4226611" cy="1938705"/>
          </a:xfrm>
        </p:spPr>
        <p:txBody>
          <a:bodyPr>
            <a:normAutofit fontScale="25000" lnSpcReduction="20000"/>
          </a:bodyPr>
          <a:lstStyle/>
          <a:p>
            <a:pPr marL="0" lvl="0" indent="0">
              <a:buClr>
                <a:schemeClr val="dk1"/>
              </a:buClr>
              <a:buSzPts val="1100"/>
            </a:pPr>
            <a:r>
              <a:rPr lang="en-US" sz="6400" dirty="0"/>
              <a:t>The results of the analysis were as follows:</a:t>
            </a:r>
          </a:p>
          <a:p>
            <a:pPr marL="0" lvl="0" indent="0">
              <a:buClr>
                <a:schemeClr val="dk1"/>
              </a:buClr>
              <a:buSzPts val="1100"/>
            </a:pPr>
            <a:r>
              <a:rPr lang="en-US" sz="6400" dirty="0"/>
              <a:t>The model above with an  R-squared value of 0.775, telling us that the model fits the data with an accuracy of 78%, We can confidently say that zip code is one of the strongest influencers on the value of homes in King County.</a:t>
            </a:r>
          </a:p>
          <a:p>
            <a:pPr marL="0" lvl="0" indent="0">
              <a:buClr>
                <a:schemeClr val="dk1"/>
              </a:buClr>
              <a:buSzPts val="1100"/>
              <a:buNone/>
            </a:pPr>
            <a:r>
              <a:rPr lang="en-US" sz="6400" dirty="0"/>
              <a:t>Other features that were positively correlated with price included:</a:t>
            </a:r>
          </a:p>
          <a:p>
            <a:pPr marL="0" lvl="0" indent="0">
              <a:buClr>
                <a:schemeClr val="dk1"/>
              </a:buClr>
              <a:buSzPts val="1100"/>
            </a:pPr>
            <a:r>
              <a:rPr lang="en-US" sz="6400" dirty="0"/>
              <a:t> Square footage of living space, which was positively correlated with house prices.</a:t>
            </a:r>
          </a:p>
          <a:p>
            <a:pPr marL="0" lvl="0" indent="0">
              <a:buClr>
                <a:schemeClr val="dk1"/>
              </a:buClr>
              <a:buSzPts val="1100"/>
            </a:pPr>
            <a:r>
              <a:rPr lang="en-US" sz="6400" dirty="0"/>
              <a:t>Building grade, which was positively correlated with house prices</a:t>
            </a:r>
          </a:p>
          <a:p>
            <a:pPr marL="0" lvl="0" indent="0">
              <a:buClr>
                <a:schemeClr val="dk1"/>
              </a:buClr>
              <a:buSzPts val="1100"/>
            </a:pPr>
            <a:r>
              <a:rPr lang="en-US" sz="6400" dirty="0"/>
              <a:t>The square footage of interior housing living space for the nearest 15 neighbors which was also positively correlated with house price.</a:t>
            </a:r>
          </a:p>
          <a:p>
            <a:endParaRPr lang="en-AU" dirty="0"/>
          </a:p>
        </p:txBody>
      </p:sp>
    </p:spTree>
    <p:extLst>
      <p:ext uri="{BB962C8B-B14F-4D97-AF65-F5344CB8AC3E}">
        <p14:creationId xmlns:p14="http://schemas.microsoft.com/office/powerpoint/2010/main" val="2111923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descr="8 Best Tips To Approach a Home Builder">
            <a:extLst>
              <a:ext uri="{FF2B5EF4-FFF2-40B4-BE49-F238E27FC236}">
                <a16:creationId xmlns:a16="http://schemas.microsoft.com/office/drawing/2014/main" id="{DAB347B6-A308-D475-9FE8-15D749EDBC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746"/>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179" name="Rectangle 717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390788-2677-A771-639C-5BE7ABA5C5C3}"/>
              </a:ext>
            </a:extLst>
          </p:cNvPr>
          <p:cNvSpPr>
            <a:spLocks noGrp="1"/>
          </p:cNvSpPr>
          <p:nvPr>
            <p:ph type="title"/>
          </p:nvPr>
        </p:nvSpPr>
        <p:spPr>
          <a:xfrm>
            <a:off x="838200" y="365125"/>
            <a:ext cx="3822189" cy="1899912"/>
          </a:xfrm>
        </p:spPr>
        <p:txBody>
          <a:bodyPr>
            <a:normAutofit/>
          </a:bodyPr>
          <a:lstStyle/>
          <a:p>
            <a:r>
              <a:rPr lang="en-US" sz="3100" b="1" dirty="0"/>
              <a:t>Strategic Recommendations for a Pro Home Builder Company</a:t>
            </a:r>
            <a:endParaRPr lang="en-AU" sz="3100" b="1" dirty="0"/>
          </a:p>
        </p:txBody>
      </p:sp>
      <p:sp>
        <p:nvSpPr>
          <p:cNvPr id="3" name="Content Placeholder 2">
            <a:extLst>
              <a:ext uri="{FF2B5EF4-FFF2-40B4-BE49-F238E27FC236}">
                <a16:creationId xmlns:a16="http://schemas.microsoft.com/office/drawing/2014/main" id="{79BB6A1C-009E-2BBD-74DE-2F9FA3F732F4}"/>
              </a:ext>
            </a:extLst>
          </p:cNvPr>
          <p:cNvSpPr>
            <a:spLocks noGrp="1"/>
          </p:cNvSpPr>
          <p:nvPr>
            <p:ph idx="1"/>
          </p:nvPr>
        </p:nvSpPr>
        <p:spPr>
          <a:xfrm>
            <a:off x="838200" y="3115238"/>
            <a:ext cx="3822189" cy="3742762"/>
          </a:xfrm>
        </p:spPr>
        <p:txBody>
          <a:bodyPr>
            <a:normAutofit/>
          </a:bodyPr>
          <a:lstStyle/>
          <a:p>
            <a:r>
              <a:rPr lang="en-US" sz="2000" dirty="0"/>
              <a:t>Strategic Location Selection</a:t>
            </a:r>
          </a:p>
          <a:p>
            <a:r>
              <a:rPr lang="en-US" sz="2000" dirty="0"/>
              <a:t>Optimize Living Space</a:t>
            </a:r>
          </a:p>
          <a:p>
            <a:r>
              <a:rPr lang="en-US" sz="2000" dirty="0"/>
              <a:t>Quality of Construction</a:t>
            </a:r>
          </a:p>
          <a:p>
            <a:r>
              <a:rPr lang="en-US" sz="2000" dirty="0"/>
              <a:t>Neighborhood Composition</a:t>
            </a:r>
            <a:endParaRPr lang="en-AU" sz="2000" dirty="0"/>
          </a:p>
        </p:txBody>
      </p:sp>
    </p:spTree>
    <p:extLst>
      <p:ext uri="{BB962C8B-B14F-4D97-AF65-F5344CB8AC3E}">
        <p14:creationId xmlns:p14="http://schemas.microsoft.com/office/powerpoint/2010/main" val="136937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Graphs on a display with reflection of office">
            <a:extLst>
              <a:ext uri="{FF2B5EF4-FFF2-40B4-BE49-F238E27FC236}">
                <a16:creationId xmlns:a16="http://schemas.microsoft.com/office/drawing/2014/main" id="{13097663-2648-C449-D1FE-A2F7E31A4747}"/>
              </a:ext>
            </a:extLst>
          </p:cNvPr>
          <p:cNvPicPr>
            <a:picLocks noChangeAspect="1"/>
          </p:cNvPicPr>
          <p:nvPr/>
        </p:nvPicPr>
        <p:blipFill rotWithShape="1">
          <a:blip r:embed="rId3">
            <a:alphaModFix amt="50000"/>
          </a:blip>
          <a:srcRect t="9313" b="6418"/>
          <a:stretch/>
        </p:blipFill>
        <p:spPr>
          <a:xfrm>
            <a:off x="20" y="1"/>
            <a:ext cx="12191980" cy="6857999"/>
          </a:xfrm>
          <a:prstGeom prst="rect">
            <a:avLst/>
          </a:prstGeom>
        </p:spPr>
      </p:pic>
      <p:sp>
        <p:nvSpPr>
          <p:cNvPr id="2" name="Title 1">
            <a:extLst>
              <a:ext uri="{FF2B5EF4-FFF2-40B4-BE49-F238E27FC236}">
                <a16:creationId xmlns:a16="http://schemas.microsoft.com/office/drawing/2014/main" id="{158CD634-6F0E-4ADE-3756-21A1788CD2CC}"/>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FUTURE WORK </a:t>
            </a:r>
          </a:p>
        </p:txBody>
      </p:sp>
    </p:spTree>
    <p:extLst>
      <p:ext uri="{BB962C8B-B14F-4D97-AF65-F5344CB8AC3E}">
        <p14:creationId xmlns:p14="http://schemas.microsoft.com/office/powerpoint/2010/main" val="5764337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AEFD-7EA3-262F-10E9-FCC61036B719}"/>
              </a:ext>
            </a:extLst>
          </p:cNvPr>
          <p:cNvSpPr>
            <a:spLocks noGrp="1"/>
          </p:cNvSpPr>
          <p:nvPr>
            <p:ph type="title"/>
          </p:nvPr>
        </p:nvSpPr>
        <p:spPr>
          <a:xfrm>
            <a:off x="876693" y="741391"/>
            <a:ext cx="4597747" cy="1616203"/>
          </a:xfrm>
        </p:spPr>
        <p:txBody>
          <a:bodyPr anchor="b">
            <a:normAutofit/>
          </a:bodyPr>
          <a:lstStyle/>
          <a:p>
            <a:r>
              <a:rPr lang="en-AU" sz="3200" b="1"/>
              <a:t>TABLE OF CONTENT </a:t>
            </a:r>
          </a:p>
        </p:txBody>
      </p:sp>
      <p:sp>
        <p:nvSpPr>
          <p:cNvPr id="3" name="Content Placeholder 2">
            <a:extLst>
              <a:ext uri="{FF2B5EF4-FFF2-40B4-BE49-F238E27FC236}">
                <a16:creationId xmlns:a16="http://schemas.microsoft.com/office/drawing/2014/main" id="{32B07F1F-D7E7-44E1-C04A-09410D67199D}"/>
              </a:ext>
            </a:extLst>
          </p:cNvPr>
          <p:cNvSpPr>
            <a:spLocks noGrp="1"/>
          </p:cNvSpPr>
          <p:nvPr>
            <p:ph idx="1"/>
          </p:nvPr>
        </p:nvSpPr>
        <p:spPr>
          <a:xfrm>
            <a:off x="876693" y="2533476"/>
            <a:ext cx="4597746" cy="3447832"/>
          </a:xfrm>
        </p:spPr>
        <p:txBody>
          <a:bodyPr anchor="t">
            <a:normAutofit/>
          </a:bodyPr>
          <a:lstStyle/>
          <a:p>
            <a:r>
              <a:rPr lang="en-AU" sz="2000" dirty="0"/>
              <a:t>BUSINESS PROBLEM </a:t>
            </a:r>
          </a:p>
          <a:p>
            <a:r>
              <a:rPr lang="en-AU" sz="2000" dirty="0"/>
              <a:t>KEY FINDINGS </a:t>
            </a:r>
          </a:p>
          <a:p>
            <a:r>
              <a:rPr lang="en-AU" sz="2000" dirty="0"/>
              <a:t>RECOMMENDATION </a:t>
            </a:r>
          </a:p>
        </p:txBody>
      </p:sp>
      <p:pic>
        <p:nvPicPr>
          <p:cNvPr id="3078" name="Picture 6" descr="Real Estate Cartoons - Glasbergen Cartoon Service">
            <a:extLst>
              <a:ext uri="{FF2B5EF4-FFF2-40B4-BE49-F238E27FC236}">
                <a16:creationId xmlns:a16="http://schemas.microsoft.com/office/drawing/2014/main" id="{5B6F1BA5-4CE4-DD77-62DC-8A67815A0C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356515"/>
            <a:ext cx="5319062" cy="4069888"/>
          </a:xfrm>
          <a:prstGeom prst="rect">
            <a:avLst/>
          </a:prstGeom>
          <a:noFill/>
          <a:extLst>
            <a:ext uri="{909E8E84-426E-40DD-AFC4-6F175D3DCCD1}">
              <a14:hiddenFill xmlns:a14="http://schemas.microsoft.com/office/drawing/2010/main">
                <a:solidFill>
                  <a:srgbClr val="FFFFFF"/>
                </a:solidFill>
              </a14:hiddenFill>
            </a:ext>
          </a:extLst>
        </p:spPr>
      </p:pic>
      <p:grpSp>
        <p:nvGrpSpPr>
          <p:cNvPr id="3103" name="Group 3102">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104" name="Rectangle 3103">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5" name="Rectangle 3104">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5840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iniature figurines of a house on a blueprint&#10;&#10;Description automatically generated">
            <a:extLst>
              <a:ext uri="{FF2B5EF4-FFF2-40B4-BE49-F238E27FC236}">
                <a16:creationId xmlns:a16="http://schemas.microsoft.com/office/drawing/2014/main" id="{07147E4E-2E37-E8E1-2244-B9ACD936A473}"/>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B5F0419-B811-A5EB-9BD6-28AD24FD82C1}"/>
              </a:ext>
            </a:extLst>
          </p:cNvPr>
          <p:cNvSpPr>
            <a:spLocks noGrp="1"/>
          </p:cNvSpPr>
          <p:nvPr>
            <p:ph type="title"/>
          </p:nvPr>
        </p:nvSpPr>
        <p:spPr>
          <a:xfrm>
            <a:off x="841249" y="941832"/>
            <a:ext cx="10506456" cy="2057400"/>
          </a:xfrm>
        </p:spPr>
        <p:txBody>
          <a:bodyPr anchor="b">
            <a:normAutofit/>
          </a:bodyPr>
          <a:lstStyle/>
          <a:p>
            <a:br>
              <a:rPr lang="en-AU" sz="3500" dirty="0">
                <a:solidFill>
                  <a:schemeClr val="bg1"/>
                </a:solidFill>
              </a:rPr>
            </a:br>
            <a:br>
              <a:rPr lang="en-AU" sz="3500" dirty="0">
                <a:solidFill>
                  <a:schemeClr val="bg1"/>
                </a:solidFill>
              </a:rPr>
            </a:br>
            <a:r>
              <a:rPr lang="en-AU" sz="3500" dirty="0">
                <a:solidFill>
                  <a:schemeClr val="bg1"/>
                </a:solidFill>
              </a:rPr>
              <a:t>BUSINESS PROBLEM </a:t>
            </a:r>
            <a:br>
              <a:rPr lang="en-AU" sz="3500" dirty="0">
                <a:solidFill>
                  <a:schemeClr val="bg1"/>
                </a:solidFill>
              </a:rPr>
            </a:br>
            <a:endParaRPr lang="en-AU" sz="3500" dirty="0">
              <a:solidFill>
                <a:schemeClr val="bg1"/>
              </a:solidFill>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AC9FBEE-BFD3-CFA3-C31B-6C2AC3E9F9DC}"/>
              </a:ext>
            </a:extLst>
          </p:cNvPr>
          <p:cNvSpPr>
            <a:spLocks noGrp="1"/>
          </p:cNvSpPr>
          <p:nvPr>
            <p:ph idx="1"/>
          </p:nvPr>
        </p:nvSpPr>
        <p:spPr>
          <a:xfrm>
            <a:off x="841248" y="3502152"/>
            <a:ext cx="10506456" cy="2670048"/>
          </a:xfrm>
        </p:spPr>
        <p:txBody>
          <a:bodyPr>
            <a:normAutofit/>
          </a:bodyPr>
          <a:lstStyle/>
          <a:p>
            <a:pPr marL="0" indent="0">
              <a:buNone/>
            </a:pPr>
            <a:r>
              <a:rPr lang="en-US" sz="2000" b="0" i="0" dirty="0">
                <a:solidFill>
                  <a:schemeClr val="bg1"/>
                </a:solidFill>
                <a:effectLst/>
                <a:latin typeface="-apple-system"/>
              </a:rPr>
              <a:t>The Pro Home Builder Company aims to construct residences in King County Washington and wants to identify which housing features to focus on for maximum profitability. By understanding which amenities significantly influence home prices, the company can make data-driven choices on the types of houses to build in order to optimize profits</a:t>
            </a:r>
            <a:endParaRPr lang="en-AU" sz="2000" dirty="0">
              <a:solidFill>
                <a:schemeClr val="bg1"/>
              </a:solidFill>
            </a:endParaRPr>
          </a:p>
        </p:txBody>
      </p:sp>
    </p:spTree>
    <p:extLst>
      <p:ext uri="{BB962C8B-B14F-4D97-AF65-F5344CB8AC3E}">
        <p14:creationId xmlns:p14="http://schemas.microsoft.com/office/powerpoint/2010/main" val="36137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Top 20 Luxury Home Builders Adelaide - PredictSite">
            <a:extLst>
              <a:ext uri="{FF2B5EF4-FFF2-40B4-BE49-F238E27FC236}">
                <a16:creationId xmlns:a16="http://schemas.microsoft.com/office/drawing/2014/main" id="{AB69659C-48C0-98E5-A48B-6DCED3B709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270" b="246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8" name="Rectangle 105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FD200-A83D-54F9-7B9C-7462B3FB3161}"/>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2300">
                <a:solidFill>
                  <a:schemeClr val="tx1">
                    <a:lumMod val="85000"/>
                    <a:lumOff val="15000"/>
                  </a:schemeClr>
                </a:solidFill>
              </a:rPr>
              <a:t>KEY FINDINGS </a:t>
            </a:r>
            <a:br>
              <a:rPr lang="en-US" sz="2300">
                <a:solidFill>
                  <a:schemeClr val="tx1">
                    <a:lumMod val="85000"/>
                    <a:lumOff val="15000"/>
                  </a:schemeClr>
                </a:solidFill>
              </a:rPr>
            </a:br>
            <a:endParaRPr lang="en-US" sz="2300">
              <a:solidFill>
                <a:schemeClr val="tx1">
                  <a:lumMod val="85000"/>
                  <a:lumOff val="15000"/>
                </a:schemeClr>
              </a:solidFill>
            </a:endParaRPr>
          </a:p>
        </p:txBody>
      </p:sp>
      <p:cxnSp>
        <p:nvCxnSpPr>
          <p:cNvPr id="1060" name="Straight Connector 105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87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6DCB-EEEB-1828-BFA4-53F0908DD73F}"/>
              </a:ext>
            </a:extLst>
          </p:cNvPr>
          <p:cNvSpPr>
            <a:spLocks noGrp="1"/>
          </p:cNvSpPr>
          <p:nvPr>
            <p:ph type="title"/>
          </p:nvPr>
        </p:nvSpPr>
        <p:spPr>
          <a:xfrm>
            <a:off x="838200" y="164116"/>
            <a:ext cx="10515600" cy="1325563"/>
          </a:xfrm>
        </p:spPr>
        <p:txBody>
          <a:bodyPr/>
          <a:lstStyle/>
          <a:p>
            <a:r>
              <a:rPr lang="en-AU" dirty="0"/>
              <a:t>ZIP Codes Vs Price </a:t>
            </a:r>
          </a:p>
        </p:txBody>
      </p:sp>
      <p:pic>
        <p:nvPicPr>
          <p:cNvPr id="2050" name="Picture 2">
            <a:extLst>
              <a:ext uri="{FF2B5EF4-FFF2-40B4-BE49-F238E27FC236}">
                <a16:creationId xmlns:a16="http://schemas.microsoft.com/office/drawing/2014/main" id="{AC6A74B6-838B-0946-A423-AAAB630995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60510" y="1815608"/>
            <a:ext cx="7433039"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989F2B6-B6A3-0298-9E06-D56C8B713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708" y="1376043"/>
            <a:ext cx="8650052" cy="5116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51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2" name="Rectangle 3091">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Rectangle 3093">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DEEED-04E7-96BE-AB97-AAFD95BFF672}"/>
              </a:ext>
            </a:extLst>
          </p:cNvPr>
          <p:cNvSpPr>
            <a:spLocks noGrp="1"/>
          </p:cNvSpPr>
          <p:nvPr>
            <p:ph type="title"/>
          </p:nvPr>
        </p:nvSpPr>
        <p:spPr>
          <a:xfrm>
            <a:off x="1137033" y="670559"/>
            <a:ext cx="4683321" cy="2148841"/>
          </a:xfrm>
        </p:spPr>
        <p:txBody>
          <a:bodyPr anchor="t">
            <a:normAutofit/>
          </a:bodyPr>
          <a:lstStyle/>
          <a:p>
            <a:r>
              <a:rPr lang="en-AU" dirty="0"/>
              <a:t>TOP SUBURBS IN KING COUNTY</a:t>
            </a:r>
          </a:p>
        </p:txBody>
      </p:sp>
      <p:pic>
        <p:nvPicPr>
          <p:cNvPr id="3074" name="Picture 2" descr="2023 Best Places to Live in King County, WA - Niche">
            <a:extLst>
              <a:ext uri="{FF2B5EF4-FFF2-40B4-BE49-F238E27FC236}">
                <a16:creationId xmlns:a16="http://schemas.microsoft.com/office/drawing/2014/main" id="{847EC6F8-EA19-44D5-A67F-B406862377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73" r="3635" b="1"/>
          <a:stretch/>
        </p:blipFill>
        <p:spPr bwMode="auto">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DAFB77-F89E-596B-3FA0-837C3D37DEB4}"/>
              </a:ext>
            </a:extLst>
          </p:cNvPr>
          <p:cNvSpPr>
            <a:spLocks noGrp="1"/>
          </p:cNvSpPr>
          <p:nvPr>
            <p:ph idx="1"/>
          </p:nvPr>
        </p:nvSpPr>
        <p:spPr>
          <a:xfrm>
            <a:off x="6797004" y="670559"/>
            <a:ext cx="4555782" cy="5445076"/>
          </a:xfrm>
        </p:spPr>
        <p:txBody>
          <a:bodyPr anchor="t">
            <a:normAutofit/>
          </a:bodyPr>
          <a:lstStyle/>
          <a:p>
            <a:r>
              <a:rPr lang="en-AU" sz="2000" dirty="0"/>
              <a:t>West Bellevue </a:t>
            </a:r>
          </a:p>
          <a:p>
            <a:r>
              <a:rPr lang="en-AU" sz="2000" dirty="0"/>
              <a:t>Kirkland </a:t>
            </a:r>
          </a:p>
          <a:p>
            <a:r>
              <a:rPr lang="en-AU" sz="2000" dirty="0"/>
              <a:t>Medina </a:t>
            </a:r>
          </a:p>
          <a:p>
            <a:r>
              <a:rPr lang="en-AU" sz="2000" dirty="0"/>
              <a:t>Mercer Island</a:t>
            </a:r>
          </a:p>
          <a:p>
            <a:r>
              <a:rPr lang="en-AU" sz="2000" dirty="0"/>
              <a:t>Sammamish</a:t>
            </a:r>
          </a:p>
          <a:p>
            <a:r>
              <a:rPr lang="en-AU" sz="2000" dirty="0"/>
              <a:t>Seattle </a:t>
            </a:r>
          </a:p>
          <a:p>
            <a:r>
              <a:rPr lang="en-AU" sz="2000" dirty="0"/>
              <a:t>Overlake </a:t>
            </a:r>
          </a:p>
          <a:p>
            <a:r>
              <a:rPr lang="en-AU" sz="2000" dirty="0"/>
              <a:t>Education Hill </a:t>
            </a:r>
          </a:p>
          <a:p>
            <a:endParaRPr lang="en-AU" sz="2000" dirty="0"/>
          </a:p>
        </p:txBody>
      </p:sp>
    </p:spTree>
    <p:extLst>
      <p:ext uri="{BB962C8B-B14F-4D97-AF65-F5344CB8AC3E}">
        <p14:creationId xmlns:p14="http://schemas.microsoft.com/office/powerpoint/2010/main" val="395281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659A3-1284-8603-5768-E22D45B6EC42}"/>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dirty="0"/>
              <a:t>Square Foot Living Vs Price </a:t>
            </a:r>
          </a:p>
        </p:txBody>
      </p:sp>
      <p:sp>
        <p:nvSpPr>
          <p:cNvPr id="410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79EA154-5EA6-A4F6-6ECE-413325E55546}"/>
              </a:ext>
            </a:extLst>
          </p:cNvPr>
          <p:cNvSpPr txBox="1"/>
          <p:nvPr/>
        </p:nvSpPr>
        <p:spPr>
          <a:xfrm>
            <a:off x="640080" y="2872899"/>
            <a:ext cx="4243589" cy="3320668"/>
          </a:xfrm>
          <a:prstGeom prst="rect">
            <a:avLst/>
          </a:prstGeom>
        </p:spPr>
        <p:txBody>
          <a:bodyPr vert="horz" lIns="91440" tIns="45720" rIns="91440" bIns="45720" rtlCol="0">
            <a:normAutofit/>
          </a:bodyPr>
          <a:lstStyle/>
          <a:p>
            <a:pPr marL="342900" indent="-342900">
              <a:lnSpc>
                <a:spcPct val="90000"/>
              </a:lnSpc>
              <a:spcAft>
                <a:spcPts val="600"/>
              </a:spcAft>
              <a:buFont typeface="Arial" panose="020B0604020202020204" pitchFamily="34" charset="0"/>
              <a:buChar char="•"/>
            </a:pPr>
            <a:r>
              <a:rPr lang="en-US" sz="2200" dirty="0"/>
              <a:t>This visualization shows there seems to be a relatively strong linear relationship between square feet of living space and the price of a house.</a:t>
            </a:r>
          </a:p>
          <a:p>
            <a:pPr indent="-228600">
              <a:lnSpc>
                <a:spcPct val="90000"/>
              </a:lnSpc>
              <a:spcAft>
                <a:spcPts val="600"/>
              </a:spcAft>
              <a:buFont typeface="Arial" panose="020B0604020202020204" pitchFamily="34" charset="0"/>
              <a:buChar char="•"/>
            </a:pPr>
            <a:endParaRPr lang="en-US" sz="2200" dirty="0"/>
          </a:p>
          <a:p>
            <a:pPr marL="342900" indent="-342900">
              <a:lnSpc>
                <a:spcPct val="90000"/>
              </a:lnSpc>
              <a:spcAft>
                <a:spcPts val="600"/>
              </a:spcAft>
              <a:buFont typeface="Arial" panose="020B0604020202020204" pitchFamily="34" charset="0"/>
              <a:buChar char="•"/>
            </a:pPr>
            <a:r>
              <a:rPr lang="en-US" sz="2200" i="0" dirty="0">
                <a:solidFill>
                  <a:srgbClr val="000000"/>
                </a:solidFill>
                <a:effectLst/>
              </a:rPr>
              <a:t>1500 - 2500 sqft_living is the most observed footage of the house in this dataset</a:t>
            </a:r>
            <a:endParaRPr lang="en-US" sz="2200" dirty="0"/>
          </a:p>
        </p:txBody>
      </p:sp>
      <p:pic>
        <p:nvPicPr>
          <p:cNvPr id="4098" name="Picture 2" descr="A graph of red dots&#10;&#10;Description automatically generated">
            <a:extLst>
              <a:ext uri="{FF2B5EF4-FFF2-40B4-BE49-F238E27FC236}">
                <a16:creationId xmlns:a16="http://schemas.microsoft.com/office/drawing/2014/main" id="{6D372131-FFE4-6A4D-BD3E-AD01335F55B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55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71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659A3-1284-8603-5768-E22D45B6EC42}"/>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3400" kern="1200" dirty="0">
                <a:solidFill>
                  <a:schemeClr val="tx1"/>
                </a:solidFill>
                <a:latin typeface="+mj-lt"/>
                <a:ea typeface="+mj-ea"/>
                <a:cs typeface="+mj-cs"/>
              </a:rPr>
              <a:t>The square footage of interior housing living space for the nearest 15 neighbors Vs Price </a:t>
            </a:r>
          </a:p>
        </p:txBody>
      </p:sp>
      <p:grpSp>
        <p:nvGrpSpPr>
          <p:cNvPr id="6155" name="Group 615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6156" name="Rectangle 615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Rectangle 615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60" name="Rectangle 615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Rectangle 61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a:extLst>
              <a:ext uri="{FF2B5EF4-FFF2-40B4-BE49-F238E27FC236}">
                <a16:creationId xmlns:a16="http://schemas.microsoft.com/office/drawing/2014/main" id="{90F4AB4C-A48B-BC9A-3F61-A63B6457128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4429" y="666728"/>
            <a:ext cx="5452126"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41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2C09D-7EE3-234A-1A66-B0263139BA47}"/>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kern="1200" dirty="0">
                <a:solidFill>
                  <a:schemeClr val="tx1"/>
                </a:solidFill>
                <a:latin typeface="+mj-lt"/>
                <a:ea typeface="+mj-ea"/>
                <a:cs typeface="+mj-cs"/>
              </a:rPr>
              <a:t>House Grade by Price</a:t>
            </a:r>
          </a:p>
        </p:txBody>
      </p:sp>
      <p:sp>
        <p:nvSpPr>
          <p:cNvPr id="5129" name="Rectangle 512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122" name="Picture 2">
            <a:extLst>
              <a:ext uri="{FF2B5EF4-FFF2-40B4-BE49-F238E27FC236}">
                <a16:creationId xmlns:a16="http://schemas.microsoft.com/office/drawing/2014/main" id="{3AA25423-E262-58B8-1A3B-010860AB94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29768" y="2042278"/>
            <a:ext cx="6702552" cy="3870723"/>
          </a:xfrm>
          <a:prstGeom prst="rect">
            <a:avLst/>
          </a:prstGeom>
          <a:noFill/>
          <a:extLst>
            <a:ext uri="{909E8E84-426E-40DD-AFC4-6F175D3DCCD1}">
              <a14:hiddenFill xmlns:a14="http://schemas.microsoft.com/office/drawing/2010/main">
                <a:solidFill>
                  <a:srgbClr val="FFFFFF"/>
                </a:solidFill>
              </a14:hiddenFill>
            </a:ext>
          </a:extLst>
        </p:spPr>
      </p:pic>
      <p:sp useBgFill="1">
        <p:nvSpPr>
          <p:cNvPr id="5131" name="Rectangle 513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66B50D43-3C78-6E14-3A74-C6A62A49DB1E}"/>
              </a:ext>
            </a:extLst>
          </p:cNvPr>
          <p:cNvSpPr txBox="1"/>
          <p:nvPr/>
        </p:nvSpPr>
        <p:spPr>
          <a:xfrm>
            <a:off x="7938752" y="2020824"/>
            <a:ext cx="3455097" cy="3959352"/>
          </a:xfrm>
          <a:prstGeom prst="rect">
            <a:avLst/>
          </a:prstGeom>
        </p:spPr>
        <p:txBody>
          <a:bodyPr vert="horz" lIns="91440" tIns="45720" rIns="91440" bIns="45720" rtlCol="0" anchor="ctr">
            <a:normAutofit/>
          </a:bodyPr>
          <a:lstStyle/>
          <a:p>
            <a:pPr>
              <a:lnSpc>
                <a:spcPct val="90000"/>
              </a:lnSpc>
              <a:spcAft>
                <a:spcPts val="600"/>
              </a:spcAft>
            </a:pPr>
            <a:r>
              <a:rPr lang="en-US" b="0" i="0" dirty="0">
                <a:effectLst/>
              </a:rPr>
              <a:t>The visualization above shows that when the building grade improves, the house price rises as well. We can see in the bar plot that the mean house price for a home with a grade of 11 is far above other grades. While the building grade of 4 falls short of minimum building standards based on the King County grading system.</a:t>
            </a:r>
            <a:endParaRPr lang="en-US" dirty="0"/>
          </a:p>
        </p:txBody>
      </p:sp>
    </p:spTree>
    <p:extLst>
      <p:ext uri="{BB962C8B-B14F-4D97-AF65-F5344CB8AC3E}">
        <p14:creationId xmlns:p14="http://schemas.microsoft.com/office/powerpoint/2010/main" val="171184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1434</Words>
  <Application>Microsoft Office PowerPoint</Application>
  <PresentationFormat>Widescreen</PresentationFormat>
  <Paragraphs>93</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Calibri Light</vt:lpstr>
      <vt:lpstr>Helvetica Neue</vt:lpstr>
      <vt:lpstr>Söhne</vt:lpstr>
      <vt:lpstr>Office Theme</vt:lpstr>
      <vt:lpstr>KING COUNTY HOUSE SALES ANALYSIS REPORT </vt:lpstr>
      <vt:lpstr>TABLE OF CONTENT </vt:lpstr>
      <vt:lpstr>  BUSINESS PROBLEM  </vt:lpstr>
      <vt:lpstr>KEY FINDINGS  </vt:lpstr>
      <vt:lpstr>ZIP Codes Vs Price </vt:lpstr>
      <vt:lpstr>TOP SUBURBS IN KING COUNTY</vt:lpstr>
      <vt:lpstr>Square Foot Living Vs Price </vt:lpstr>
      <vt:lpstr>The square footage of interior housing living space for the nearest 15 neighbors Vs Price </vt:lpstr>
      <vt:lpstr>House Grade by Price</vt:lpstr>
      <vt:lpstr>Regression analysis </vt:lpstr>
      <vt:lpstr>Strategic Recommendations for a Pro Home Builder Company</vt:lpstr>
      <vt:lpstr>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KINGS COUNTY HOUSE SALES ANALYSIS REPORT </dc:title>
  <dc:creator>Sneha Bhaskar</dc:creator>
  <cp:lastModifiedBy>Sneha Bhaskar</cp:lastModifiedBy>
  <cp:revision>18</cp:revision>
  <dcterms:created xsi:type="dcterms:W3CDTF">2023-09-17T23:13:34Z</dcterms:created>
  <dcterms:modified xsi:type="dcterms:W3CDTF">2023-09-23T09:29:55Z</dcterms:modified>
</cp:coreProperties>
</file>