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47" d="100"/>
          <a:sy n="47" d="100"/>
        </p:scale>
        <p:origin x="36" y="15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03CF-F2BA-3C7B-5D5D-8620E472A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0E5D323-867C-9976-1BF2-077E888398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70CACF-3533-D64C-6ADA-CB2767AE1BCF}"/>
              </a:ext>
            </a:extLst>
          </p:cNvPr>
          <p:cNvSpPr>
            <a:spLocks noGrp="1"/>
          </p:cNvSpPr>
          <p:nvPr>
            <p:ph type="dt" sz="half" idx="10"/>
          </p:nvPr>
        </p:nvSpPr>
        <p:spPr/>
        <p:txBody>
          <a:bodyPr/>
          <a:lstStyle/>
          <a:p>
            <a:fld id="{CC461915-0DA7-47E4-9F3A-9EFD57D4AC1D}" type="datetimeFigureOut">
              <a:rPr lang="en-AU" smtClean="0"/>
              <a:t>18/09/2023</a:t>
            </a:fld>
            <a:endParaRPr lang="en-AU"/>
          </a:p>
        </p:txBody>
      </p:sp>
      <p:sp>
        <p:nvSpPr>
          <p:cNvPr id="5" name="Footer Placeholder 4">
            <a:extLst>
              <a:ext uri="{FF2B5EF4-FFF2-40B4-BE49-F238E27FC236}">
                <a16:creationId xmlns:a16="http://schemas.microsoft.com/office/drawing/2014/main" id="{96309A97-F063-38DF-2805-7857A5DFC0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E24E168-6660-190F-F778-959AE1C03B44}"/>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65627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A2FD-A192-CDBD-5135-4C06119DBFF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900D07F-54F3-9D3A-DC1D-0ACBFC870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E510C1E-CBF6-A79E-F67B-F79A41123C13}"/>
              </a:ext>
            </a:extLst>
          </p:cNvPr>
          <p:cNvSpPr>
            <a:spLocks noGrp="1"/>
          </p:cNvSpPr>
          <p:nvPr>
            <p:ph type="dt" sz="half" idx="10"/>
          </p:nvPr>
        </p:nvSpPr>
        <p:spPr/>
        <p:txBody>
          <a:bodyPr/>
          <a:lstStyle/>
          <a:p>
            <a:fld id="{CC461915-0DA7-47E4-9F3A-9EFD57D4AC1D}" type="datetimeFigureOut">
              <a:rPr lang="en-AU" smtClean="0"/>
              <a:t>18/09/2023</a:t>
            </a:fld>
            <a:endParaRPr lang="en-AU"/>
          </a:p>
        </p:txBody>
      </p:sp>
      <p:sp>
        <p:nvSpPr>
          <p:cNvPr id="5" name="Footer Placeholder 4">
            <a:extLst>
              <a:ext uri="{FF2B5EF4-FFF2-40B4-BE49-F238E27FC236}">
                <a16:creationId xmlns:a16="http://schemas.microsoft.com/office/drawing/2014/main" id="{625DAB30-8E7F-278F-FE76-103B9860A9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8C5507E-D2B6-B40C-F97A-CFC612AC04CC}"/>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286843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30679-1C73-F0E9-7806-9DEE277E9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9FF134E-3B5E-DF80-2F41-815373BF9F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D6D35B0-3348-17FF-1E3D-013158053275}"/>
              </a:ext>
            </a:extLst>
          </p:cNvPr>
          <p:cNvSpPr>
            <a:spLocks noGrp="1"/>
          </p:cNvSpPr>
          <p:nvPr>
            <p:ph type="dt" sz="half" idx="10"/>
          </p:nvPr>
        </p:nvSpPr>
        <p:spPr/>
        <p:txBody>
          <a:bodyPr/>
          <a:lstStyle/>
          <a:p>
            <a:fld id="{CC461915-0DA7-47E4-9F3A-9EFD57D4AC1D}" type="datetimeFigureOut">
              <a:rPr lang="en-AU" smtClean="0"/>
              <a:t>18/09/2023</a:t>
            </a:fld>
            <a:endParaRPr lang="en-AU"/>
          </a:p>
        </p:txBody>
      </p:sp>
      <p:sp>
        <p:nvSpPr>
          <p:cNvPr id="5" name="Footer Placeholder 4">
            <a:extLst>
              <a:ext uri="{FF2B5EF4-FFF2-40B4-BE49-F238E27FC236}">
                <a16:creationId xmlns:a16="http://schemas.microsoft.com/office/drawing/2014/main" id="{0572D309-7238-216F-3DDF-3B3074AC17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18B9F5-2AC5-74CD-559A-AF23B00B5FB7}"/>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11079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2702-779F-FE23-5669-EBA5ACAE700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22594DD-B104-D995-40ED-3D4941607C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BAE204-1C05-9689-2359-9F98E7CB26FE}"/>
              </a:ext>
            </a:extLst>
          </p:cNvPr>
          <p:cNvSpPr>
            <a:spLocks noGrp="1"/>
          </p:cNvSpPr>
          <p:nvPr>
            <p:ph type="dt" sz="half" idx="10"/>
          </p:nvPr>
        </p:nvSpPr>
        <p:spPr/>
        <p:txBody>
          <a:bodyPr/>
          <a:lstStyle/>
          <a:p>
            <a:fld id="{CC461915-0DA7-47E4-9F3A-9EFD57D4AC1D}" type="datetimeFigureOut">
              <a:rPr lang="en-AU" smtClean="0"/>
              <a:t>18/09/2023</a:t>
            </a:fld>
            <a:endParaRPr lang="en-AU"/>
          </a:p>
        </p:txBody>
      </p:sp>
      <p:sp>
        <p:nvSpPr>
          <p:cNvPr id="5" name="Footer Placeholder 4">
            <a:extLst>
              <a:ext uri="{FF2B5EF4-FFF2-40B4-BE49-F238E27FC236}">
                <a16:creationId xmlns:a16="http://schemas.microsoft.com/office/drawing/2014/main" id="{7ECA378F-5004-472B-C2D3-F5B4724600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8F99E8A-8859-9395-5E82-E7EECFBB2539}"/>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79663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4B8E-7603-4178-2D47-E1D807271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BC91CE-1566-BB87-22C1-007DAED12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429058-B5FD-EF92-BC1B-F4CB429A959F}"/>
              </a:ext>
            </a:extLst>
          </p:cNvPr>
          <p:cNvSpPr>
            <a:spLocks noGrp="1"/>
          </p:cNvSpPr>
          <p:nvPr>
            <p:ph type="dt" sz="half" idx="10"/>
          </p:nvPr>
        </p:nvSpPr>
        <p:spPr/>
        <p:txBody>
          <a:bodyPr/>
          <a:lstStyle/>
          <a:p>
            <a:fld id="{CC461915-0DA7-47E4-9F3A-9EFD57D4AC1D}" type="datetimeFigureOut">
              <a:rPr lang="en-AU" smtClean="0"/>
              <a:t>18/09/2023</a:t>
            </a:fld>
            <a:endParaRPr lang="en-AU"/>
          </a:p>
        </p:txBody>
      </p:sp>
      <p:sp>
        <p:nvSpPr>
          <p:cNvPr id="5" name="Footer Placeholder 4">
            <a:extLst>
              <a:ext uri="{FF2B5EF4-FFF2-40B4-BE49-F238E27FC236}">
                <a16:creationId xmlns:a16="http://schemas.microsoft.com/office/drawing/2014/main" id="{DF1CE4DE-F0AF-D544-A211-863096C2CBA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C47479-5F10-7A0A-3FBB-E749DFFEC01B}"/>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2947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2E91-89D2-8545-3FA6-A339FECBAAA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C7DA11-3123-7C42-8D05-6C239A4F5F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A51CC8B-406F-0A63-53BE-3D738857E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AE09CD2-5291-64EF-4FC3-1C95A48B21ED}"/>
              </a:ext>
            </a:extLst>
          </p:cNvPr>
          <p:cNvSpPr>
            <a:spLocks noGrp="1"/>
          </p:cNvSpPr>
          <p:nvPr>
            <p:ph type="dt" sz="half" idx="10"/>
          </p:nvPr>
        </p:nvSpPr>
        <p:spPr/>
        <p:txBody>
          <a:bodyPr/>
          <a:lstStyle/>
          <a:p>
            <a:fld id="{CC461915-0DA7-47E4-9F3A-9EFD57D4AC1D}" type="datetimeFigureOut">
              <a:rPr lang="en-AU" smtClean="0"/>
              <a:t>18/09/2023</a:t>
            </a:fld>
            <a:endParaRPr lang="en-AU"/>
          </a:p>
        </p:txBody>
      </p:sp>
      <p:sp>
        <p:nvSpPr>
          <p:cNvPr id="6" name="Footer Placeholder 5">
            <a:extLst>
              <a:ext uri="{FF2B5EF4-FFF2-40B4-BE49-F238E27FC236}">
                <a16:creationId xmlns:a16="http://schemas.microsoft.com/office/drawing/2014/main" id="{346BB3AE-1C08-5499-BE46-39F351EF98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19DE424-A00B-3DC1-76BB-FE6C987F8039}"/>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25755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7772-3EC0-A277-C930-4905D4A5EB1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23472B4-178C-7C78-BF3A-6ADBB4164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86A5C-BD10-FB33-AE74-7C95DC8E88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BA11E-0055-19AC-A7E9-4D7F84D08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D0B6E-FC4D-C027-5856-7AC991E493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BD6543D-0AB5-FCB5-B89C-C60D787AB09E}"/>
              </a:ext>
            </a:extLst>
          </p:cNvPr>
          <p:cNvSpPr>
            <a:spLocks noGrp="1"/>
          </p:cNvSpPr>
          <p:nvPr>
            <p:ph type="dt" sz="half" idx="10"/>
          </p:nvPr>
        </p:nvSpPr>
        <p:spPr/>
        <p:txBody>
          <a:bodyPr/>
          <a:lstStyle/>
          <a:p>
            <a:fld id="{CC461915-0DA7-47E4-9F3A-9EFD57D4AC1D}" type="datetimeFigureOut">
              <a:rPr lang="en-AU" smtClean="0"/>
              <a:t>18/09/2023</a:t>
            </a:fld>
            <a:endParaRPr lang="en-AU"/>
          </a:p>
        </p:txBody>
      </p:sp>
      <p:sp>
        <p:nvSpPr>
          <p:cNvPr id="8" name="Footer Placeholder 7">
            <a:extLst>
              <a:ext uri="{FF2B5EF4-FFF2-40B4-BE49-F238E27FC236}">
                <a16:creationId xmlns:a16="http://schemas.microsoft.com/office/drawing/2014/main" id="{08CECAF6-93B8-AE0D-1674-7CB1C94074C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AB9539-2E0A-C4ED-E29B-BE5E37B60441}"/>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66031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904F-141C-0DE3-CDF7-E2A0929289F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D3A04CA-1AFF-3F83-025B-20E1E5210CC2}"/>
              </a:ext>
            </a:extLst>
          </p:cNvPr>
          <p:cNvSpPr>
            <a:spLocks noGrp="1"/>
          </p:cNvSpPr>
          <p:nvPr>
            <p:ph type="dt" sz="half" idx="10"/>
          </p:nvPr>
        </p:nvSpPr>
        <p:spPr/>
        <p:txBody>
          <a:bodyPr/>
          <a:lstStyle/>
          <a:p>
            <a:fld id="{CC461915-0DA7-47E4-9F3A-9EFD57D4AC1D}" type="datetimeFigureOut">
              <a:rPr lang="en-AU" smtClean="0"/>
              <a:t>18/09/2023</a:t>
            </a:fld>
            <a:endParaRPr lang="en-AU"/>
          </a:p>
        </p:txBody>
      </p:sp>
      <p:sp>
        <p:nvSpPr>
          <p:cNvPr id="4" name="Footer Placeholder 3">
            <a:extLst>
              <a:ext uri="{FF2B5EF4-FFF2-40B4-BE49-F238E27FC236}">
                <a16:creationId xmlns:a16="http://schemas.microsoft.com/office/drawing/2014/main" id="{BAA06158-1680-F90A-CC95-80E845889E6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83DD2B6-1747-C426-9C5D-C81BE20FC6B6}"/>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74460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EA96C-2EC0-7234-1155-0A72E6B2A283}"/>
              </a:ext>
            </a:extLst>
          </p:cNvPr>
          <p:cNvSpPr>
            <a:spLocks noGrp="1"/>
          </p:cNvSpPr>
          <p:nvPr>
            <p:ph type="dt" sz="half" idx="10"/>
          </p:nvPr>
        </p:nvSpPr>
        <p:spPr/>
        <p:txBody>
          <a:bodyPr/>
          <a:lstStyle/>
          <a:p>
            <a:fld id="{CC461915-0DA7-47E4-9F3A-9EFD57D4AC1D}" type="datetimeFigureOut">
              <a:rPr lang="en-AU" smtClean="0"/>
              <a:t>18/09/2023</a:t>
            </a:fld>
            <a:endParaRPr lang="en-AU"/>
          </a:p>
        </p:txBody>
      </p:sp>
      <p:sp>
        <p:nvSpPr>
          <p:cNvPr id="3" name="Footer Placeholder 2">
            <a:extLst>
              <a:ext uri="{FF2B5EF4-FFF2-40B4-BE49-F238E27FC236}">
                <a16:creationId xmlns:a16="http://schemas.microsoft.com/office/drawing/2014/main" id="{8B659D76-4E70-C516-1238-45B7B82D9CC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D348434-87C5-B715-5CAF-75DBE1DDD2EA}"/>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02152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3979-29EF-65C5-E82E-13B22535F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0A79608-3CD7-FFE4-4218-94702111C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1A1A92E-6513-AE14-6997-EE353F508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62D8D-29C4-319B-19B2-10A865A6BF61}"/>
              </a:ext>
            </a:extLst>
          </p:cNvPr>
          <p:cNvSpPr>
            <a:spLocks noGrp="1"/>
          </p:cNvSpPr>
          <p:nvPr>
            <p:ph type="dt" sz="half" idx="10"/>
          </p:nvPr>
        </p:nvSpPr>
        <p:spPr/>
        <p:txBody>
          <a:bodyPr/>
          <a:lstStyle/>
          <a:p>
            <a:fld id="{CC461915-0DA7-47E4-9F3A-9EFD57D4AC1D}" type="datetimeFigureOut">
              <a:rPr lang="en-AU" smtClean="0"/>
              <a:t>18/09/2023</a:t>
            </a:fld>
            <a:endParaRPr lang="en-AU"/>
          </a:p>
        </p:txBody>
      </p:sp>
      <p:sp>
        <p:nvSpPr>
          <p:cNvPr id="6" name="Footer Placeholder 5">
            <a:extLst>
              <a:ext uri="{FF2B5EF4-FFF2-40B4-BE49-F238E27FC236}">
                <a16:creationId xmlns:a16="http://schemas.microsoft.com/office/drawing/2014/main" id="{8F880224-4838-666E-3A7C-9899CA89CF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1D406A-F3DA-FC3C-E7C7-D15F5A2AD8A6}"/>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27149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D195-2163-C4C7-1464-3044A9C64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796E371-DD56-8D95-9C4C-D31A2E238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A91358F-EDCD-A428-7D90-28094212F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41198-FB1B-317A-857A-FDA52BE46D65}"/>
              </a:ext>
            </a:extLst>
          </p:cNvPr>
          <p:cNvSpPr>
            <a:spLocks noGrp="1"/>
          </p:cNvSpPr>
          <p:nvPr>
            <p:ph type="dt" sz="half" idx="10"/>
          </p:nvPr>
        </p:nvSpPr>
        <p:spPr/>
        <p:txBody>
          <a:bodyPr/>
          <a:lstStyle/>
          <a:p>
            <a:fld id="{CC461915-0DA7-47E4-9F3A-9EFD57D4AC1D}" type="datetimeFigureOut">
              <a:rPr lang="en-AU" smtClean="0"/>
              <a:t>18/09/2023</a:t>
            </a:fld>
            <a:endParaRPr lang="en-AU"/>
          </a:p>
        </p:txBody>
      </p:sp>
      <p:sp>
        <p:nvSpPr>
          <p:cNvPr id="6" name="Footer Placeholder 5">
            <a:extLst>
              <a:ext uri="{FF2B5EF4-FFF2-40B4-BE49-F238E27FC236}">
                <a16:creationId xmlns:a16="http://schemas.microsoft.com/office/drawing/2014/main" id="{2D309F7E-1343-866F-256B-EB8BE65C6A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524E2D-5596-8592-7829-98B5BCBAEA0A}"/>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94992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CBC495-AE2A-2F2C-7178-E9485C478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7562594-EA5D-ADFC-3C65-14F8294FB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AE73B04-097A-E4CD-E3D3-4D5B99340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61915-0DA7-47E4-9F3A-9EFD57D4AC1D}" type="datetimeFigureOut">
              <a:rPr lang="en-AU" smtClean="0"/>
              <a:t>18/09/2023</a:t>
            </a:fld>
            <a:endParaRPr lang="en-AU"/>
          </a:p>
        </p:txBody>
      </p:sp>
      <p:sp>
        <p:nvSpPr>
          <p:cNvPr id="5" name="Footer Placeholder 4">
            <a:extLst>
              <a:ext uri="{FF2B5EF4-FFF2-40B4-BE49-F238E27FC236}">
                <a16:creationId xmlns:a16="http://schemas.microsoft.com/office/drawing/2014/main" id="{CD0FB265-08BE-AEF5-3910-CF69ACE02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8FC0AC7-3976-5641-E9BA-05136371E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B689B-67ED-4CE7-99A9-76A35402AF34}" type="slidenum">
              <a:rPr lang="en-AU" smtClean="0"/>
              <a:t>‹#›</a:t>
            </a:fld>
            <a:endParaRPr lang="en-AU"/>
          </a:p>
        </p:txBody>
      </p:sp>
    </p:spTree>
    <p:extLst>
      <p:ext uri="{BB962C8B-B14F-4D97-AF65-F5344CB8AC3E}">
        <p14:creationId xmlns:p14="http://schemas.microsoft.com/office/powerpoint/2010/main" val="188446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5" name="Rectangle 2084">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2086">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50" name="Picture 2" descr="71,300+ King County Washington State Stock Photos, Pictures &amp; Royalty-Free  Images - iStock">
            <a:extLst>
              <a:ext uri="{FF2B5EF4-FFF2-40B4-BE49-F238E27FC236}">
                <a16:creationId xmlns:a16="http://schemas.microsoft.com/office/drawing/2014/main" id="{CA25EE2D-96D2-87D9-4644-895872424855}"/>
              </a:ext>
            </a:extLst>
          </p:cNvPr>
          <p:cNvPicPr>
            <a:picLocks noChangeAspect="1" noChangeArrowheads="1"/>
          </p:cNvPicPr>
          <p:nvPr/>
        </p:nvPicPr>
        <p:blipFill rotWithShape="1">
          <a:blip r:embed="rId2">
            <a:alphaModFix amt="70000"/>
            <a:extLst>
              <a:ext uri="{28A0092B-C50C-407E-A947-70E740481C1C}">
                <a14:useLocalDpi xmlns:a14="http://schemas.microsoft.com/office/drawing/2010/main" val="0"/>
              </a:ext>
            </a:extLst>
          </a:blip>
          <a:srcRect l="15965" r="24671" b="-1"/>
          <a:stretch/>
        </p:blipFill>
        <p:spPr bwMode="auto">
          <a:xfrm>
            <a:off x="-4084" y="10"/>
            <a:ext cx="609905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A hand holding a tablet with a cityscape and graph&#10;&#10;Description automatically generated">
            <a:extLst>
              <a:ext uri="{FF2B5EF4-FFF2-40B4-BE49-F238E27FC236}">
                <a16:creationId xmlns:a16="http://schemas.microsoft.com/office/drawing/2014/main" id="{1D1ECE34-F823-0BCE-57D4-AED589275D3A}"/>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1739" r="20269" b="1"/>
          <a:stretch/>
        </p:blipFill>
        <p:spPr>
          <a:xfrm>
            <a:off x="6096844" y="10"/>
            <a:ext cx="6095156" cy="6857990"/>
          </a:xfrm>
          <a:prstGeom prst="rect">
            <a:avLst/>
          </a:prstGeom>
        </p:spPr>
      </p:pic>
      <p:sp>
        <p:nvSpPr>
          <p:cNvPr id="2" name="Title 1">
            <a:extLst>
              <a:ext uri="{FF2B5EF4-FFF2-40B4-BE49-F238E27FC236}">
                <a16:creationId xmlns:a16="http://schemas.microsoft.com/office/drawing/2014/main" id="{6A1A8A8A-7AF2-7A28-A5C0-BFF46BEB2B3B}"/>
              </a:ext>
            </a:extLst>
          </p:cNvPr>
          <p:cNvSpPr>
            <a:spLocks noGrp="1"/>
          </p:cNvSpPr>
          <p:nvPr>
            <p:ph type="title"/>
          </p:nvPr>
        </p:nvSpPr>
        <p:spPr>
          <a:xfrm>
            <a:off x="1198181" y="1122363"/>
            <a:ext cx="9795637" cy="2215884"/>
          </a:xfrm>
        </p:spPr>
        <p:txBody>
          <a:bodyPr vert="horz" lIns="91440" tIns="45720" rIns="91440" bIns="45720" rtlCol="0" anchor="b">
            <a:normAutofit/>
          </a:bodyPr>
          <a:lstStyle/>
          <a:p>
            <a:pPr algn="ctr"/>
            <a:r>
              <a:rPr lang="en-US" sz="4800" b="1" i="0" kern="1200" dirty="0">
                <a:solidFill>
                  <a:srgbClr val="000000"/>
                </a:solidFill>
                <a:effectLst/>
                <a:latin typeface="+mj-lt"/>
                <a:ea typeface="+mj-ea"/>
                <a:cs typeface="+mj-cs"/>
              </a:rPr>
              <a:t>KINGS COUNTY HOUSE SALES ANALYSIS REPORT</a:t>
            </a:r>
            <a:br>
              <a:rPr lang="en-US" sz="4800" b="1" i="0" kern="1200" dirty="0">
                <a:solidFill>
                  <a:srgbClr val="000000"/>
                </a:solidFill>
                <a:effectLst/>
                <a:latin typeface="+mj-lt"/>
                <a:ea typeface="+mj-ea"/>
                <a:cs typeface="+mj-cs"/>
              </a:rPr>
            </a:br>
            <a:endParaRPr lang="en-US" sz="4800" kern="1200" dirty="0">
              <a:solidFill>
                <a:srgbClr val="000000"/>
              </a:solidFill>
              <a:latin typeface="+mj-lt"/>
              <a:ea typeface="+mj-ea"/>
              <a:cs typeface="+mj-cs"/>
            </a:endParaRPr>
          </a:p>
        </p:txBody>
      </p:sp>
      <p:sp>
        <p:nvSpPr>
          <p:cNvPr id="2065" name="Content Placeholder 2064">
            <a:extLst>
              <a:ext uri="{FF2B5EF4-FFF2-40B4-BE49-F238E27FC236}">
                <a16:creationId xmlns:a16="http://schemas.microsoft.com/office/drawing/2014/main" id="{252561B8-AD73-B624-5B65-421725833093}"/>
              </a:ext>
            </a:extLst>
          </p:cNvPr>
          <p:cNvSpPr>
            <a:spLocks noGrp="1"/>
          </p:cNvSpPr>
          <p:nvPr>
            <p:ph idx="1"/>
          </p:nvPr>
        </p:nvSpPr>
        <p:spPr>
          <a:xfrm>
            <a:off x="1198181" y="3509963"/>
            <a:ext cx="9795637" cy="1747837"/>
          </a:xfrm>
        </p:spPr>
        <p:txBody>
          <a:bodyPr vert="horz" lIns="91440" tIns="45720" rIns="91440" bIns="45720" rtlCol="0">
            <a:normAutofit/>
          </a:bodyPr>
          <a:lstStyle/>
          <a:p>
            <a:pPr marL="0" indent="0" algn="ctr">
              <a:buNone/>
            </a:pPr>
            <a:r>
              <a:rPr lang="en-US" sz="2400" kern="1200" dirty="0">
                <a:latin typeface="+mn-lt"/>
                <a:ea typeface="+mn-ea"/>
                <a:cs typeface="+mn-cs"/>
              </a:rPr>
              <a:t>Sneha Bhaskar </a:t>
            </a:r>
          </a:p>
        </p:txBody>
      </p:sp>
    </p:spTree>
    <p:extLst>
      <p:ext uri="{BB962C8B-B14F-4D97-AF65-F5344CB8AC3E}">
        <p14:creationId xmlns:p14="http://schemas.microsoft.com/office/powerpoint/2010/main" val="17532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AEFD-7EA3-262F-10E9-FCC61036B719}"/>
              </a:ext>
            </a:extLst>
          </p:cNvPr>
          <p:cNvSpPr>
            <a:spLocks noGrp="1"/>
          </p:cNvSpPr>
          <p:nvPr>
            <p:ph type="title"/>
          </p:nvPr>
        </p:nvSpPr>
        <p:spPr>
          <a:xfrm>
            <a:off x="876693" y="741391"/>
            <a:ext cx="4597747" cy="1616203"/>
          </a:xfrm>
        </p:spPr>
        <p:txBody>
          <a:bodyPr anchor="b">
            <a:normAutofit/>
          </a:bodyPr>
          <a:lstStyle/>
          <a:p>
            <a:r>
              <a:rPr lang="en-AU" sz="3200" b="1"/>
              <a:t>TABLE OF CONTENT </a:t>
            </a:r>
          </a:p>
        </p:txBody>
      </p:sp>
      <p:sp>
        <p:nvSpPr>
          <p:cNvPr id="3" name="Content Placeholder 2">
            <a:extLst>
              <a:ext uri="{FF2B5EF4-FFF2-40B4-BE49-F238E27FC236}">
                <a16:creationId xmlns:a16="http://schemas.microsoft.com/office/drawing/2014/main" id="{32B07F1F-D7E7-44E1-C04A-09410D67199D}"/>
              </a:ext>
            </a:extLst>
          </p:cNvPr>
          <p:cNvSpPr>
            <a:spLocks noGrp="1"/>
          </p:cNvSpPr>
          <p:nvPr>
            <p:ph idx="1"/>
          </p:nvPr>
        </p:nvSpPr>
        <p:spPr>
          <a:xfrm>
            <a:off x="876693" y="2533476"/>
            <a:ext cx="4597746" cy="3447832"/>
          </a:xfrm>
        </p:spPr>
        <p:txBody>
          <a:bodyPr anchor="t">
            <a:normAutofit/>
          </a:bodyPr>
          <a:lstStyle/>
          <a:p>
            <a:r>
              <a:rPr lang="en-AU" sz="2000" dirty="0"/>
              <a:t>BUSINESS PROBLEM </a:t>
            </a:r>
          </a:p>
          <a:p>
            <a:r>
              <a:rPr lang="en-AU" sz="2000" dirty="0"/>
              <a:t>KEY FINDINGS </a:t>
            </a:r>
          </a:p>
          <a:p>
            <a:r>
              <a:rPr lang="en-AU" sz="2000" dirty="0"/>
              <a:t>RECOMMENDATION </a:t>
            </a:r>
          </a:p>
        </p:txBody>
      </p:sp>
      <p:pic>
        <p:nvPicPr>
          <p:cNvPr id="3078" name="Picture 6" descr="Real Estate Cartoons - Glasbergen Cartoon Service">
            <a:extLst>
              <a:ext uri="{FF2B5EF4-FFF2-40B4-BE49-F238E27FC236}">
                <a16:creationId xmlns:a16="http://schemas.microsoft.com/office/drawing/2014/main" id="{5B6F1BA5-4CE4-DD77-62DC-8A67815A0C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356515"/>
            <a:ext cx="5319062" cy="4069888"/>
          </a:xfrm>
          <a:prstGeom prst="rect">
            <a:avLst/>
          </a:prstGeom>
          <a:noFill/>
          <a:extLst>
            <a:ext uri="{909E8E84-426E-40DD-AFC4-6F175D3DCCD1}">
              <a14:hiddenFill xmlns:a14="http://schemas.microsoft.com/office/drawing/2010/main">
                <a:solidFill>
                  <a:srgbClr val="FFFFFF"/>
                </a:solidFill>
              </a14:hiddenFill>
            </a:ext>
          </a:extLst>
        </p:spPr>
      </p:pic>
      <p:grpSp>
        <p:nvGrpSpPr>
          <p:cNvPr id="3103" name="Group 3102">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104" name="Rectangle 3103">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Rectangle 310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840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iniature figurines of a house on a blueprint&#10;&#10;Description automatically generated">
            <a:extLst>
              <a:ext uri="{FF2B5EF4-FFF2-40B4-BE49-F238E27FC236}">
                <a16:creationId xmlns:a16="http://schemas.microsoft.com/office/drawing/2014/main" id="{07147E4E-2E37-E8E1-2244-B9ACD936A473}"/>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5F0419-B811-A5EB-9BD6-28AD24FD82C1}"/>
              </a:ext>
            </a:extLst>
          </p:cNvPr>
          <p:cNvSpPr>
            <a:spLocks noGrp="1"/>
          </p:cNvSpPr>
          <p:nvPr>
            <p:ph type="title"/>
          </p:nvPr>
        </p:nvSpPr>
        <p:spPr>
          <a:xfrm>
            <a:off x="841249" y="941832"/>
            <a:ext cx="10506456" cy="2057400"/>
          </a:xfrm>
        </p:spPr>
        <p:txBody>
          <a:bodyPr anchor="b">
            <a:normAutofit/>
          </a:bodyPr>
          <a:lstStyle/>
          <a:p>
            <a:br>
              <a:rPr lang="en-AU" sz="3500" dirty="0">
                <a:solidFill>
                  <a:schemeClr val="bg1"/>
                </a:solidFill>
              </a:rPr>
            </a:br>
            <a:br>
              <a:rPr lang="en-AU" sz="3500" dirty="0">
                <a:solidFill>
                  <a:schemeClr val="bg1"/>
                </a:solidFill>
              </a:rPr>
            </a:br>
            <a:r>
              <a:rPr lang="en-AU" sz="3500" dirty="0">
                <a:solidFill>
                  <a:schemeClr val="bg1"/>
                </a:solidFill>
              </a:rPr>
              <a:t>BUSINESS PROBLEM </a:t>
            </a:r>
            <a:br>
              <a:rPr lang="en-AU" sz="3500" dirty="0">
                <a:solidFill>
                  <a:schemeClr val="bg1"/>
                </a:solidFill>
              </a:rPr>
            </a:br>
            <a:endParaRPr lang="en-AU" sz="3500" dirty="0">
              <a:solidFill>
                <a:schemeClr val="bg1"/>
              </a:solidFill>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C9FBEE-BFD3-CFA3-C31B-6C2AC3E9F9DC}"/>
              </a:ext>
            </a:extLst>
          </p:cNvPr>
          <p:cNvSpPr>
            <a:spLocks noGrp="1"/>
          </p:cNvSpPr>
          <p:nvPr>
            <p:ph idx="1"/>
          </p:nvPr>
        </p:nvSpPr>
        <p:spPr>
          <a:xfrm>
            <a:off x="841248" y="3502152"/>
            <a:ext cx="10506456" cy="2670048"/>
          </a:xfrm>
        </p:spPr>
        <p:txBody>
          <a:bodyPr>
            <a:normAutofit/>
          </a:bodyPr>
          <a:lstStyle/>
          <a:p>
            <a:pPr marL="0" indent="0">
              <a:buNone/>
            </a:pPr>
            <a:r>
              <a:rPr lang="en-US" sz="2000" b="0" i="0" dirty="0">
                <a:solidFill>
                  <a:schemeClr val="bg1"/>
                </a:solidFill>
                <a:effectLst/>
                <a:latin typeface="-apple-system"/>
              </a:rPr>
              <a:t>The Pro Home Builder Company aims to construct residences in King County Washington and wants to identify which housing features to focus on for maximum profitability. By understanding which amenities significantly influence home prices, the company can make data-driven choices on the types of houses to build in order to optimize profits</a:t>
            </a:r>
            <a:endParaRPr lang="en-AU" sz="2000" dirty="0">
              <a:solidFill>
                <a:schemeClr val="bg1"/>
              </a:solidFill>
            </a:endParaRPr>
          </a:p>
        </p:txBody>
      </p:sp>
    </p:spTree>
    <p:extLst>
      <p:ext uri="{BB962C8B-B14F-4D97-AF65-F5344CB8AC3E}">
        <p14:creationId xmlns:p14="http://schemas.microsoft.com/office/powerpoint/2010/main" val="36137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D200-A83D-54F9-7B9C-7462B3FB3161}"/>
              </a:ext>
            </a:extLst>
          </p:cNvPr>
          <p:cNvSpPr>
            <a:spLocks noGrp="1"/>
          </p:cNvSpPr>
          <p:nvPr>
            <p:ph type="title"/>
          </p:nvPr>
        </p:nvSpPr>
        <p:spPr>
          <a:xfrm>
            <a:off x="4150360" y="263546"/>
            <a:ext cx="10515600" cy="1325563"/>
          </a:xfrm>
        </p:spPr>
        <p:txBody>
          <a:bodyPr/>
          <a:lstStyle/>
          <a:p>
            <a:r>
              <a:rPr lang="en-AU" sz="4400" dirty="0"/>
              <a:t>KEY FINDINGS </a:t>
            </a:r>
            <a:br>
              <a:rPr lang="en-AU" sz="4400" dirty="0"/>
            </a:br>
            <a:endParaRPr lang="en-AU" dirty="0"/>
          </a:p>
        </p:txBody>
      </p:sp>
    </p:spTree>
    <p:extLst>
      <p:ext uri="{BB962C8B-B14F-4D97-AF65-F5344CB8AC3E}">
        <p14:creationId xmlns:p14="http://schemas.microsoft.com/office/powerpoint/2010/main" val="1385878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79</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Arial</vt:lpstr>
      <vt:lpstr>Calibri</vt:lpstr>
      <vt:lpstr>Calibri Light</vt:lpstr>
      <vt:lpstr>Office Theme</vt:lpstr>
      <vt:lpstr>KINGS COUNTY HOUSE SALES ANALYSIS REPORT </vt:lpstr>
      <vt:lpstr>TABLE OF CONTENT </vt:lpstr>
      <vt:lpstr>  BUSINESS PROBLEM  </vt:lpstr>
      <vt:lpstr>KEY FINDINGS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KINGS COUNTY HOUSE SALES ANALYSIS REPORT </dc:title>
  <dc:creator>Sneha Bhaskar</dc:creator>
  <cp:lastModifiedBy>Sneha Bhaskar</cp:lastModifiedBy>
  <cp:revision>6</cp:revision>
  <dcterms:created xsi:type="dcterms:W3CDTF">2023-09-17T23:13:34Z</dcterms:created>
  <dcterms:modified xsi:type="dcterms:W3CDTF">2023-09-17T23:53:42Z</dcterms:modified>
</cp:coreProperties>
</file>