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5"/>
  </p:sldMasterIdLst>
  <p:notesMasterIdLst>
    <p:notesMasterId r:id="rId39"/>
  </p:notesMasterIdLst>
  <p:handoutMasterIdLst>
    <p:handoutMasterId r:id="rId40"/>
  </p:handoutMasterIdLst>
  <p:sldIdLst>
    <p:sldId id="374" r:id="rId6"/>
    <p:sldId id="361" r:id="rId7"/>
    <p:sldId id="371" r:id="rId8"/>
    <p:sldId id="375" r:id="rId9"/>
    <p:sldId id="372" r:id="rId10"/>
    <p:sldId id="321" r:id="rId11"/>
    <p:sldId id="341" r:id="rId12"/>
    <p:sldId id="343" r:id="rId13"/>
    <p:sldId id="360" r:id="rId14"/>
    <p:sldId id="342" r:id="rId15"/>
    <p:sldId id="344" r:id="rId16"/>
    <p:sldId id="345" r:id="rId17"/>
    <p:sldId id="362" r:id="rId18"/>
    <p:sldId id="368"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65" r:id="rId32"/>
    <p:sldId id="366" r:id="rId33"/>
    <p:sldId id="359" r:id="rId34"/>
    <p:sldId id="364" r:id="rId35"/>
    <p:sldId id="358" r:id="rId36"/>
    <p:sldId id="367" r:id="rId37"/>
    <p:sldId id="339" r:id="rId3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6D6E71"/>
    <a:srgbClr val="E31837"/>
    <a:srgbClr val="F3901D"/>
    <a:srgbClr val="7C3520"/>
    <a:srgbClr val="FDBC5F"/>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95110" autoAdjust="0"/>
  </p:normalViewPr>
  <p:slideViewPr>
    <p:cSldViewPr snapToGrid="0" showGuides="1">
      <p:cViewPr varScale="1">
        <p:scale>
          <a:sx n="69" d="100"/>
          <a:sy n="69" d="100"/>
        </p:scale>
        <p:origin x="180" y="6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A9424-4ADF-409B-A2A0-2259C002B191}"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E3FFDB50-E7F3-4C65-9311-681A806FEEA7}">
      <dgm:prSet phldrT="[Text]" custT="1"/>
      <dgm:spPr/>
      <dgm:t>
        <a:bodyPr/>
        <a:lstStyle/>
        <a:p>
          <a:r>
            <a:rPr lang="en-US" sz="1800" dirty="0" smtClean="0">
              <a:latin typeface="Times New Roman" panose="02020603050405020304" pitchFamily="18" charset="0"/>
              <a:cs typeface="Times New Roman" panose="02020603050405020304" pitchFamily="18" charset="0"/>
            </a:rPr>
            <a:t>Install Prometheus </a:t>
          </a:r>
          <a:endParaRPr lang="en-US" sz="1800" dirty="0">
            <a:latin typeface="Times New Roman" panose="02020603050405020304" pitchFamily="18" charset="0"/>
            <a:cs typeface="Times New Roman" panose="02020603050405020304" pitchFamily="18" charset="0"/>
          </a:endParaRPr>
        </a:p>
      </dgm:t>
    </dgm:pt>
    <dgm:pt modelId="{5693C5F3-1902-46C9-B055-D29C406D0E00}" type="parTrans" cxnId="{27D25D91-3FF8-4FB4-94A5-D0DF46FD6031}">
      <dgm:prSet/>
      <dgm:spPr/>
      <dgm:t>
        <a:bodyPr/>
        <a:lstStyle/>
        <a:p>
          <a:endParaRPr lang="en-US"/>
        </a:p>
      </dgm:t>
    </dgm:pt>
    <dgm:pt modelId="{ABEEB5D6-F0BD-4348-B87D-37C734E779D2}" type="sibTrans" cxnId="{27D25D91-3FF8-4FB4-94A5-D0DF46FD6031}">
      <dgm:prSet/>
      <dgm:spPr>
        <a:solidFill>
          <a:schemeClr val="accent1">
            <a:alpha val="90000"/>
          </a:schemeClr>
        </a:solidFill>
      </dgm:spPr>
      <dgm:t>
        <a:bodyPr/>
        <a:lstStyle/>
        <a:p>
          <a:endParaRPr lang="en-US" dirty="0"/>
        </a:p>
      </dgm:t>
    </dgm:pt>
    <dgm:pt modelId="{F7F103A9-9E41-406A-A30E-7D5BDE9C2C52}">
      <dgm:prSet phldrT="[Text]" custT="1"/>
      <dgm:spPr/>
      <dgm:t>
        <a:bodyPr/>
        <a:lstStyle/>
        <a:p>
          <a:r>
            <a:rPr lang="en-US" sz="1800" dirty="0" smtClean="0">
              <a:latin typeface="Times New Roman" panose="02020603050405020304" pitchFamily="18" charset="0"/>
              <a:cs typeface="Times New Roman" panose="02020603050405020304" pitchFamily="18" charset="0"/>
            </a:rPr>
            <a:t>Install Node Exporter for Prometheus </a:t>
          </a:r>
          <a:endParaRPr lang="en-US" sz="1800" dirty="0">
            <a:latin typeface="Times New Roman" panose="02020603050405020304" pitchFamily="18" charset="0"/>
            <a:cs typeface="Times New Roman" panose="02020603050405020304" pitchFamily="18" charset="0"/>
          </a:endParaRPr>
        </a:p>
      </dgm:t>
    </dgm:pt>
    <dgm:pt modelId="{5DF947EC-FBCB-41CC-AC21-75A363931C57}" type="parTrans" cxnId="{7F0CC969-A525-4ED1-9127-F827D79CF4C7}">
      <dgm:prSet/>
      <dgm:spPr/>
      <dgm:t>
        <a:bodyPr/>
        <a:lstStyle/>
        <a:p>
          <a:endParaRPr lang="en-US"/>
        </a:p>
      </dgm:t>
    </dgm:pt>
    <dgm:pt modelId="{A72DBCCF-91C2-41CE-BD43-D33D4A4F9F89}" type="sibTrans" cxnId="{7F0CC969-A525-4ED1-9127-F827D79CF4C7}">
      <dgm:prSet/>
      <dgm:spPr>
        <a:solidFill>
          <a:schemeClr val="accent1">
            <a:alpha val="90000"/>
          </a:schemeClr>
        </a:solidFill>
      </dgm:spPr>
      <dgm:t>
        <a:bodyPr/>
        <a:lstStyle/>
        <a:p>
          <a:endParaRPr lang="en-US" dirty="0"/>
        </a:p>
      </dgm:t>
    </dgm:pt>
    <dgm:pt modelId="{917158B3-8198-4396-B728-539CD2D4EA50}">
      <dgm:prSet phldrT="[Text]" custT="1"/>
      <dgm:spPr/>
      <dgm:t>
        <a:bodyPr/>
        <a:lstStyle/>
        <a:p>
          <a:r>
            <a:rPr lang="en-US" sz="1800" dirty="0" smtClean="0">
              <a:latin typeface="Times New Roman" panose="02020603050405020304" pitchFamily="18" charset="0"/>
              <a:cs typeface="Times New Roman" panose="02020603050405020304" pitchFamily="18" charset="0"/>
            </a:rPr>
            <a:t>Run Node Exporter as a Service to get Metrics(CPU load, Memory usage etc.) </a:t>
          </a:r>
          <a:endParaRPr lang="en-US" sz="1800" dirty="0">
            <a:latin typeface="Times New Roman" panose="02020603050405020304" pitchFamily="18" charset="0"/>
            <a:cs typeface="Times New Roman" panose="02020603050405020304" pitchFamily="18" charset="0"/>
          </a:endParaRPr>
        </a:p>
      </dgm:t>
    </dgm:pt>
    <dgm:pt modelId="{EF3171EA-8F00-4F90-9BF9-FCB8A27CAD79}" type="parTrans" cxnId="{33889446-6A00-480C-B415-708D110E1ACA}">
      <dgm:prSet/>
      <dgm:spPr/>
      <dgm:t>
        <a:bodyPr/>
        <a:lstStyle/>
        <a:p>
          <a:endParaRPr lang="en-US"/>
        </a:p>
      </dgm:t>
    </dgm:pt>
    <dgm:pt modelId="{3B9D6CB4-E909-48E8-BD4E-659DF92B0D60}" type="sibTrans" cxnId="{33889446-6A00-480C-B415-708D110E1ACA}">
      <dgm:prSet/>
      <dgm:spPr>
        <a:solidFill>
          <a:schemeClr val="accent1">
            <a:alpha val="90000"/>
          </a:schemeClr>
        </a:solidFill>
      </dgm:spPr>
      <dgm:t>
        <a:bodyPr/>
        <a:lstStyle/>
        <a:p>
          <a:endParaRPr lang="en-US" dirty="0"/>
        </a:p>
      </dgm:t>
    </dgm:pt>
    <dgm:pt modelId="{832677F0-0660-49AC-81F8-CAA1C82DF9C2}">
      <dgm:prSet custT="1"/>
      <dgm:spPr/>
      <dgm:t>
        <a:bodyPr/>
        <a:lstStyle/>
        <a:p>
          <a:r>
            <a:rPr lang="en-US" sz="1800" dirty="0" smtClean="0">
              <a:latin typeface="Times New Roman" panose="02020603050405020304" pitchFamily="18" charset="0"/>
              <a:cs typeface="Times New Roman" panose="02020603050405020304" pitchFamily="18" charset="0"/>
            </a:rPr>
            <a:t>Start Prometheus Server   </a:t>
          </a:r>
          <a:endParaRPr lang="en-US" sz="1800" dirty="0">
            <a:latin typeface="Times New Roman" panose="02020603050405020304" pitchFamily="18" charset="0"/>
            <a:cs typeface="Times New Roman" panose="02020603050405020304" pitchFamily="18" charset="0"/>
          </a:endParaRPr>
        </a:p>
      </dgm:t>
    </dgm:pt>
    <dgm:pt modelId="{74D6F7BB-24B7-4CF6-A5C6-65AFDE672285}" type="parTrans" cxnId="{D618F01C-9AC7-4DF9-9399-881EE4DC649B}">
      <dgm:prSet/>
      <dgm:spPr/>
      <dgm:t>
        <a:bodyPr/>
        <a:lstStyle/>
        <a:p>
          <a:endParaRPr lang="en-US"/>
        </a:p>
      </dgm:t>
    </dgm:pt>
    <dgm:pt modelId="{5FC5C67E-A309-4068-A251-D6D910F691A1}" type="sibTrans" cxnId="{D618F01C-9AC7-4DF9-9399-881EE4DC649B}">
      <dgm:prSet/>
      <dgm:spPr>
        <a:solidFill>
          <a:schemeClr val="accent1">
            <a:alpha val="90000"/>
          </a:schemeClr>
        </a:solidFill>
      </dgm:spPr>
      <dgm:t>
        <a:bodyPr/>
        <a:lstStyle/>
        <a:p>
          <a:endParaRPr lang="en-US" dirty="0"/>
        </a:p>
      </dgm:t>
    </dgm:pt>
    <dgm:pt modelId="{BC96530E-F868-4A03-9B39-BE94C79908FB}">
      <dgm:prSet custT="1"/>
      <dgm:spPr/>
      <dgm:t>
        <a:bodyPr/>
        <a:lstStyle/>
        <a:p>
          <a:r>
            <a:rPr lang="en-US" sz="1800" dirty="0" smtClean="0">
              <a:latin typeface="Times New Roman" panose="02020603050405020304" pitchFamily="18" charset="0"/>
              <a:cs typeface="Times New Roman" panose="02020603050405020304" pitchFamily="18" charset="0"/>
            </a:rPr>
            <a:t>Start Grafana and add Prometheus as Data source</a:t>
          </a:r>
          <a:endParaRPr lang="en-US" sz="1800" dirty="0">
            <a:latin typeface="Times New Roman" panose="02020603050405020304" pitchFamily="18" charset="0"/>
            <a:cs typeface="Times New Roman" panose="02020603050405020304" pitchFamily="18" charset="0"/>
          </a:endParaRPr>
        </a:p>
      </dgm:t>
    </dgm:pt>
    <dgm:pt modelId="{E63EA96E-1662-49A1-86B5-FF75DB85E180}" type="parTrans" cxnId="{36C8052A-0102-457E-9D8A-8BA5E06EF9D5}">
      <dgm:prSet/>
      <dgm:spPr/>
      <dgm:t>
        <a:bodyPr/>
        <a:lstStyle/>
        <a:p>
          <a:endParaRPr lang="en-US"/>
        </a:p>
      </dgm:t>
    </dgm:pt>
    <dgm:pt modelId="{69D12429-E970-498F-8547-F37B5D7D52A3}" type="sibTrans" cxnId="{36C8052A-0102-457E-9D8A-8BA5E06EF9D5}">
      <dgm:prSet/>
      <dgm:spPr/>
      <dgm:t>
        <a:bodyPr/>
        <a:lstStyle/>
        <a:p>
          <a:endParaRPr lang="en-US"/>
        </a:p>
      </dgm:t>
    </dgm:pt>
    <dgm:pt modelId="{61DF6B81-E06D-4ADA-AFD2-415754427F7D}" type="pres">
      <dgm:prSet presAssocID="{741A9424-4ADF-409B-A2A0-2259C002B191}" presName="outerComposite" presStyleCnt="0">
        <dgm:presLayoutVars>
          <dgm:chMax val="5"/>
          <dgm:dir/>
          <dgm:resizeHandles val="exact"/>
        </dgm:presLayoutVars>
      </dgm:prSet>
      <dgm:spPr/>
      <dgm:t>
        <a:bodyPr/>
        <a:lstStyle/>
        <a:p>
          <a:endParaRPr lang="en-US"/>
        </a:p>
      </dgm:t>
    </dgm:pt>
    <dgm:pt modelId="{DE971F7A-7B74-45D9-9C83-9B1D760AFAAF}" type="pres">
      <dgm:prSet presAssocID="{741A9424-4ADF-409B-A2A0-2259C002B191}" presName="dummyMaxCanvas" presStyleCnt="0">
        <dgm:presLayoutVars/>
      </dgm:prSet>
      <dgm:spPr/>
    </dgm:pt>
    <dgm:pt modelId="{7B614B30-0944-4FF5-A334-BDD460BE3F4A}" type="pres">
      <dgm:prSet presAssocID="{741A9424-4ADF-409B-A2A0-2259C002B191}" presName="FiveNodes_1" presStyleLbl="node1" presStyleIdx="0" presStyleCnt="5" custScaleY="64602" custLinFactNeighborX="2322" custLinFactNeighborY="15911">
        <dgm:presLayoutVars>
          <dgm:bulletEnabled val="1"/>
        </dgm:presLayoutVars>
      </dgm:prSet>
      <dgm:spPr/>
      <dgm:t>
        <a:bodyPr/>
        <a:lstStyle/>
        <a:p>
          <a:endParaRPr lang="en-US"/>
        </a:p>
      </dgm:t>
    </dgm:pt>
    <dgm:pt modelId="{9A3DF90B-C3E8-4F08-AE82-8D8B1FBA36DE}" type="pres">
      <dgm:prSet presAssocID="{741A9424-4ADF-409B-A2A0-2259C002B191}" presName="FiveNodes_2" presStyleLbl="node1" presStyleIdx="1" presStyleCnt="5" custScaleY="62137" custLinFactNeighborX="1393">
        <dgm:presLayoutVars>
          <dgm:bulletEnabled val="1"/>
        </dgm:presLayoutVars>
      </dgm:prSet>
      <dgm:spPr/>
      <dgm:t>
        <a:bodyPr/>
        <a:lstStyle/>
        <a:p>
          <a:endParaRPr lang="en-US"/>
        </a:p>
      </dgm:t>
    </dgm:pt>
    <dgm:pt modelId="{E6394432-A2C3-474F-A4DF-B515E92DFE6E}" type="pres">
      <dgm:prSet presAssocID="{741A9424-4ADF-409B-A2A0-2259C002B191}" presName="FiveNodes_3" presStyleLbl="node1" presStyleIdx="2" presStyleCnt="5" custScaleY="62318">
        <dgm:presLayoutVars>
          <dgm:bulletEnabled val="1"/>
        </dgm:presLayoutVars>
      </dgm:prSet>
      <dgm:spPr/>
      <dgm:t>
        <a:bodyPr/>
        <a:lstStyle/>
        <a:p>
          <a:endParaRPr lang="en-US"/>
        </a:p>
      </dgm:t>
    </dgm:pt>
    <dgm:pt modelId="{5EEA92AC-CD99-485C-91BD-58578814A23D}" type="pres">
      <dgm:prSet presAssocID="{741A9424-4ADF-409B-A2A0-2259C002B191}" presName="FiveNodes_4" presStyleLbl="node1" presStyleIdx="3" presStyleCnt="5" custScaleY="57757" custLinFactNeighborX="335" custLinFactNeighborY="-2779">
        <dgm:presLayoutVars>
          <dgm:bulletEnabled val="1"/>
        </dgm:presLayoutVars>
      </dgm:prSet>
      <dgm:spPr/>
      <dgm:t>
        <a:bodyPr/>
        <a:lstStyle/>
        <a:p>
          <a:endParaRPr lang="en-US"/>
        </a:p>
      </dgm:t>
    </dgm:pt>
    <dgm:pt modelId="{2F85BD5C-3382-46CE-89C1-16254CAD67E6}" type="pres">
      <dgm:prSet presAssocID="{741A9424-4ADF-409B-A2A0-2259C002B191}" presName="FiveNodes_5" presStyleLbl="node1" presStyleIdx="4" presStyleCnt="5" custScaleY="61741" custLinFactNeighborX="-310" custLinFactNeighborY="-14585">
        <dgm:presLayoutVars>
          <dgm:bulletEnabled val="1"/>
        </dgm:presLayoutVars>
      </dgm:prSet>
      <dgm:spPr/>
      <dgm:t>
        <a:bodyPr/>
        <a:lstStyle/>
        <a:p>
          <a:endParaRPr lang="en-US"/>
        </a:p>
      </dgm:t>
    </dgm:pt>
    <dgm:pt modelId="{C574AA1C-E50E-4315-9300-7A8B0F077932}" type="pres">
      <dgm:prSet presAssocID="{741A9424-4ADF-409B-A2A0-2259C002B191}" presName="FiveConn_1-2" presStyleLbl="fgAccFollowNode1" presStyleIdx="0" presStyleCnt="4">
        <dgm:presLayoutVars>
          <dgm:bulletEnabled val="1"/>
        </dgm:presLayoutVars>
      </dgm:prSet>
      <dgm:spPr/>
      <dgm:t>
        <a:bodyPr/>
        <a:lstStyle/>
        <a:p>
          <a:endParaRPr lang="en-US"/>
        </a:p>
      </dgm:t>
    </dgm:pt>
    <dgm:pt modelId="{2667ACC5-2521-45CA-8D24-52E177A16468}" type="pres">
      <dgm:prSet presAssocID="{741A9424-4ADF-409B-A2A0-2259C002B191}" presName="FiveConn_2-3" presStyleLbl="fgAccFollowNode1" presStyleIdx="1" presStyleCnt="4">
        <dgm:presLayoutVars>
          <dgm:bulletEnabled val="1"/>
        </dgm:presLayoutVars>
      </dgm:prSet>
      <dgm:spPr/>
      <dgm:t>
        <a:bodyPr/>
        <a:lstStyle/>
        <a:p>
          <a:endParaRPr lang="en-US"/>
        </a:p>
      </dgm:t>
    </dgm:pt>
    <dgm:pt modelId="{50FD6B58-2FB3-4851-BF47-488E25A4B606}" type="pres">
      <dgm:prSet presAssocID="{741A9424-4ADF-409B-A2A0-2259C002B191}" presName="FiveConn_3-4" presStyleLbl="fgAccFollowNode1" presStyleIdx="2" presStyleCnt="4">
        <dgm:presLayoutVars>
          <dgm:bulletEnabled val="1"/>
        </dgm:presLayoutVars>
      </dgm:prSet>
      <dgm:spPr/>
      <dgm:t>
        <a:bodyPr/>
        <a:lstStyle/>
        <a:p>
          <a:endParaRPr lang="en-US"/>
        </a:p>
      </dgm:t>
    </dgm:pt>
    <dgm:pt modelId="{754DB820-A5B7-4C98-86B6-FE11A8E12C94}" type="pres">
      <dgm:prSet presAssocID="{741A9424-4ADF-409B-A2A0-2259C002B191}" presName="FiveConn_4-5" presStyleLbl="fgAccFollowNode1" presStyleIdx="3" presStyleCnt="4">
        <dgm:presLayoutVars>
          <dgm:bulletEnabled val="1"/>
        </dgm:presLayoutVars>
      </dgm:prSet>
      <dgm:spPr/>
      <dgm:t>
        <a:bodyPr/>
        <a:lstStyle/>
        <a:p>
          <a:endParaRPr lang="en-US"/>
        </a:p>
      </dgm:t>
    </dgm:pt>
    <dgm:pt modelId="{68201727-B045-412C-AE88-39FA28FCAE21}" type="pres">
      <dgm:prSet presAssocID="{741A9424-4ADF-409B-A2A0-2259C002B191}" presName="FiveNodes_1_text" presStyleLbl="node1" presStyleIdx="4" presStyleCnt="5">
        <dgm:presLayoutVars>
          <dgm:bulletEnabled val="1"/>
        </dgm:presLayoutVars>
      </dgm:prSet>
      <dgm:spPr/>
      <dgm:t>
        <a:bodyPr/>
        <a:lstStyle/>
        <a:p>
          <a:endParaRPr lang="en-US"/>
        </a:p>
      </dgm:t>
    </dgm:pt>
    <dgm:pt modelId="{8EF76DD0-6CA1-42D9-8442-2B75C011DCBC}" type="pres">
      <dgm:prSet presAssocID="{741A9424-4ADF-409B-A2A0-2259C002B191}" presName="FiveNodes_2_text" presStyleLbl="node1" presStyleIdx="4" presStyleCnt="5">
        <dgm:presLayoutVars>
          <dgm:bulletEnabled val="1"/>
        </dgm:presLayoutVars>
      </dgm:prSet>
      <dgm:spPr/>
      <dgm:t>
        <a:bodyPr/>
        <a:lstStyle/>
        <a:p>
          <a:endParaRPr lang="en-US"/>
        </a:p>
      </dgm:t>
    </dgm:pt>
    <dgm:pt modelId="{1D64F5D0-C4D2-4D37-ABEF-81D1BE592B57}" type="pres">
      <dgm:prSet presAssocID="{741A9424-4ADF-409B-A2A0-2259C002B191}" presName="FiveNodes_3_text" presStyleLbl="node1" presStyleIdx="4" presStyleCnt="5">
        <dgm:presLayoutVars>
          <dgm:bulletEnabled val="1"/>
        </dgm:presLayoutVars>
      </dgm:prSet>
      <dgm:spPr/>
      <dgm:t>
        <a:bodyPr/>
        <a:lstStyle/>
        <a:p>
          <a:endParaRPr lang="en-US"/>
        </a:p>
      </dgm:t>
    </dgm:pt>
    <dgm:pt modelId="{76CD80ED-627B-41C0-AB5F-71CA6325B634}" type="pres">
      <dgm:prSet presAssocID="{741A9424-4ADF-409B-A2A0-2259C002B191}" presName="FiveNodes_4_text" presStyleLbl="node1" presStyleIdx="4" presStyleCnt="5">
        <dgm:presLayoutVars>
          <dgm:bulletEnabled val="1"/>
        </dgm:presLayoutVars>
      </dgm:prSet>
      <dgm:spPr/>
      <dgm:t>
        <a:bodyPr/>
        <a:lstStyle/>
        <a:p>
          <a:endParaRPr lang="en-US"/>
        </a:p>
      </dgm:t>
    </dgm:pt>
    <dgm:pt modelId="{3642994C-5647-46E5-B2C4-67DC5F669689}" type="pres">
      <dgm:prSet presAssocID="{741A9424-4ADF-409B-A2A0-2259C002B191}" presName="FiveNodes_5_text" presStyleLbl="node1" presStyleIdx="4" presStyleCnt="5">
        <dgm:presLayoutVars>
          <dgm:bulletEnabled val="1"/>
        </dgm:presLayoutVars>
      </dgm:prSet>
      <dgm:spPr/>
      <dgm:t>
        <a:bodyPr/>
        <a:lstStyle/>
        <a:p>
          <a:endParaRPr lang="en-US"/>
        </a:p>
      </dgm:t>
    </dgm:pt>
  </dgm:ptLst>
  <dgm:cxnLst>
    <dgm:cxn modelId="{61E8BADC-234A-4FF0-8983-9BF7940A7C70}" type="presOf" srcId="{741A9424-4ADF-409B-A2A0-2259C002B191}" destId="{61DF6B81-E06D-4ADA-AFD2-415754427F7D}" srcOrd="0" destOrd="0" presId="urn:microsoft.com/office/officeart/2005/8/layout/vProcess5"/>
    <dgm:cxn modelId="{D5CCD23D-D4C8-4778-9C92-5BD824D25800}" type="presOf" srcId="{F7F103A9-9E41-406A-A30E-7D5BDE9C2C52}" destId="{8EF76DD0-6CA1-42D9-8442-2B75C011DCBC}" srcOrd="1" destOrd="0" presId="urn:microsoft.com/office/officeart/2005/8/layout/vProcess5"/>
    <dgm:cxn modelId="{98F6FC8E-3264-4A80-9ECB-B77F44367638}" type="presOf" srcId="{E3FFDB50-E7F3-4C65-9311-681A806FEEA7}" destId="{7B614B30-0944-4FF5-A334-BDD460BE3F4A}" srcOrd="0" destOrd="0" presId="urn:microsoft.com/office/officeart/2005/8/layout/vProcess5"/>
    <dgm:cxn modelId="{DB91556C-AE35-4C24-8BB9-9F55B6942B54}" type="presOf" srcId="{E3FFDB50-E7F3-4C65-9311-681A806FEEA7}" destId="{68201727-B045-412C-AE88-39FA28FCAE21}" srcOrd="1" destOrd="0" presId="urn:microsoft.com/office/officeart/2005/8/layout/vProcess5"/>
    <dgm:cxn modelId="{36C8052A-0102-457E-9D8A-8BA5E06EF9D5}" srcId="{741A9424-4ADF-409B-A2A0-2259C002B191}" destId="{BC96530E-F868-4A03-9B39-BE94C79908FB}" srcOrd="4" destOrd="0" parTransId="{E63EA96E-1662-49A1-86B5-FF75DB85E180}" sibTransId="{69D12429-E970-498F-8547-F37B5D7D52A3}"/>
    <dgm:cxn modelId="{27D25D91-3FF8-4FB4-94A5-D0DF46FD6031}" srcId="{741A9424-4ADF-409B-A2A0-2259C002B191}" destId="{E3FFDB50-E7F3-4C65-9311-681A806FEEA7}" srcOrd="0" destOrd="0" parTransId="{5693C5F3-1902-46C9-B055-D29C406D0E00}" sibTransId="{ABEEB5D6-F0BD-4348-B87D-37C734E779D2}"/>
    <dgm:cxn modelId="{E7CFA9D8-4303-4C9A-9787-F767BDA2F2E4}" type="presOf" srcId="{5FC5C67E-A309-4068-A251-D6D910F691A1}" destId="{754DB820-A5B7-4C98-86B6-FE11A8E12C94}" srcOrd="0" destOrd="0" presId="urn:microsoft.com/office/officeart/2005/8/layout/vProcess5"/>
    <dgm:cxn modelId="{FEE9D62A-FEA2-442E-B24A-8B2A79982B94}" type="presOf" srcId="{BC96530E-F868-4A03-9B39-BE94C79908FB}" destId="{3642994C-5647-46E5-B2C4-67DC5F669689}" srcOrd="1" destOrd="0" presId="urn:microsoft.com/office/officeart/2005/8/layout/vProcess5"/>
    <dgm:cxn modelId="{B3654442-A3B4-40E4-A0C6-BF96A337AD8C}" type="presOf" srcId="{3B9D6CB4-E909-48E8-BD4E-659DF92B0D60}" destId="{50FD6B58-2FB3-4851-BF47-488E25A4B606}" srcOrd="0" destOrd="0" presId="urn:microsoft.com/office/officeart/2005/8/layout/vProcess5"/>
    <dgm:cxn modelId="{47344685-8273-49FC-B2B9-D1D220541C86}" type="presOf" srcId="{917158B3-8198-4396-B728-539CD2D4EA50}" destId="{1D64F5D0-C4D2-4D37-ABEF-81D1BE592B57}" srcOrd="1" destOrd="0" presId="urn:microsoft.com/office/officeart/2005/8/layout/vProcess5"/>
    <dgm:cxn modelId="{334D7332-F4A7-4C21-B69C-4C4D39CDF8BE}" type="presOf" srcId="{ABEEB5D6-F0BD-4348-B87D-37C734E779D2}" destId="{C574AA1C-E50E-4315-9300-7A8B0F077932}" srcOrd="0" destOrd="0" presId="urn:microsoft.com/office/officeart/2005/8/layout/vProcess5"/>
    <dgm:cxn modelId="{4D546DB1-4313-4E85-B607-6F1CAA9C567D}" type="presOf" srcId="{F7F103A9-9E41-406A-A30E-7D5BDE9C2C52}" destId="{9A3DF90B-C3E8-4F08-AE82-8D8B1FBA36DE}" srcOrd="0" destOrd="0" presId="urn:microsoft.com/office/officeart/2005/8/layout/vProcess5"/>
    <dgm:cxn modelId="{07B7E412-25B0-4F52-8493-187DD0F3EA91}" type="presOf" srcId="{832677F0-0660-49AC-81F8-CAA1C82DF9C2}" destId="{76CD80ED-627B-41C0-AB5F-71CA6325B634}" srcOrd="1" destOrd="0" presId="urn:microsoft.com/office/officeart/2005/8/layout/vProcess5"/>
    <dgm:cxn modelId="{4284D08C-06A5-468B-A1BC-59510E80D48F}" type="presOf" srcId="{832677F0-0660-49AC-81F8-CAA1C82DF9C2}" destId="{5EEA92AC-CD99-485C-91BD-58578814A23D}" srcOrd="0" destOrd="0" presId="urn:microsoft.com/office/officeart/2005/8/layout/vProcess5"/>
    <dgm:cxn modelId="{7F0CC969-A525-4ED1-9127-F827D79CF4C7}" srcId="{741A9424-4ADF-409B-A2A0-2259C002B191}" destId="{F7F103A9-9E41-406A-A30E-7D5BDE9C2C52}" srcOrd="1" destOrd="0" parTransId="{5DF947EC-FBCB-41CC-AC21-75A363931C57}" sibTransId="{A72DBCCF-91C2-41CE-BD43-D33D4A4F9F89}"/>
    <dgm:cxn modelId="{AC5F25C7-289A-4F6A-B514-8328BED28FE1}" type="presOf" srcId="{BC96530E-F868-4A03-9B39-BE94C79908FB}" destId="{2F85BD5C-3382-46CE-89C1-16254CAD67E6}" srcOrd="0" destOrd="0" presId="urn:microsoft.com/office/officeart/2005/8/layout/vProcess5"/>
    <dgm:cxn modelId="{4BC1AAC8-46A3-43A9-9FFB-2991461BDFF9}" type="presOf" srcId="{A72DBCCF-91C2-41CE-BD43-D33D4A4F9F89}" destId="{2667ACC5-2521-45CA-8D24-52E177A16468}" srcOrd="0" destOrd="0" presId="urn:microsoft.com/office/officeart/2005/8/layout/vProcess5"/>
    <dgm:cxn modelId="{B351DF02-0D26-46A5-97FE-C44EA162E173}" type="presOf" srcId="{917158B3-8198-4396-B728-539CD2D4EA50}" destId="{E6394432-A2C3-474F-A4DF-B515E92DFE6E}" srcOrd="0" destOrd="0" presId="urn:microsoft.com/office/officeart/2005/8/layout/vProcess5"/>
    <dgm:cxn modelId="{D618F01C-9AC7-4DF9-9399-881EE4DC649B}" srcId="{741A9424-4ADF-409B-A2A0-2259C002B191}" destId="{832677F0-0660-49AC-81F8-CAA1C82DF9C2}" srcOrd="3" destOrd="0" parTransId="{74D6F7BB-24B7-4CF6-A5C6-65AFDE672285}" sibTransId="{5FC5C67E-A309-4068-A251-D6D910F691A1}"/>
    <dgm:cxn modelId="{33889446-6A00-480C-B415-708D110E1ACA}" srcId="{741A9424-4ADF-409B-A2A0-2259C002B191}" destId="{917158B3-8198-4396-B728-539CD2D4EA50}" srcOrd="2" destOrd="0" parTransId="{EF3171EA-8F00-4F90-9BF9-FCB8A27CAD79}" sibTransId="{3B9D6CB4-E909-48E8-BD4E-659DF92B0D60}"/>
    <dgm:cxn modelId="{D3BC2221-D003-468E-8A89-E24E620EF4A3}" type="presParOf" srcId="{61DF6B81-E06D-4ADA-AFD2-415754427F7D}" destId="{DE971F7A-7B74-45D9-9C83-9B1D760AFAAF}" srcOrd="0" destOrd="0" presId="urn:microsoft.com/office/officeart/2005/8/layout/vProcess5"/>
    <dgm:cxn modelId="{26117DFE-B297-4983-B27B-85A67D4EADD8}" type="presParOf" srcId="{61DF6B81-E06D-4ADA-AFD2-415754427F7D}" destId="{7B614B30-0944-4FF5-A334-BDD460BE3F4A}" srcOrd="1" destOrd="0" presId="urn:microsoft.com/office/officeart/2005/8/layout/vProcess5"/>
    <dgm:cxn modelId="{EA24B702-09B7-4B0B-8CB7-FA0045DCC590}" type="presParOf" srcId="{61DF6B81-E06D-4ADA-AFD2-415754427F7D}" destId="{9A3DF90B-C3E8-4F08-AE82-8D8B1FBA36DE}" srcOrd="2" destOrd="0" presId="urn:microsoft.com/office/officeart/2005/8/layout/vProcess5"/>
    <dgm:cxn modelId="{65FAD0B4-9394-4BB0-9572-A989E69BDEDB}" type="presParOf" srcId="{61DF6B81-E06D-4ADA-AFD2-415754427F7D}" destId="{E6394432-A2C3-474F-A4DF-B515E92DFE6E}" srcOrd="3" destOrd="0" presId="urn:microsoft.com/office/officeart/2005/8/layout/vProcess5"/>
    <dgm:cxn modelId="{123EC660-F20D-49CF-8C93-EDBF806F23D7}" type="presParOf" srcId="{61DF6B81-E06D-4ADA-AFD2-415754427F7D}" destId="{5EEA92AC-CD99-485C-91BD-58578814A23D}" srcOrd="4" destOrd="0" presId="urn:microsoft.com/office/officeart/2005/8/layout/vProcess5"/>
    <dgm:cxn modelId="{DAC7D2BF-3E10-497B-8AF6-E4DB4FBDF5E8}" type="presParOf" srcId="{61DF6B81-E06D-4ADA-AFD2-415754427F7D}" destId="{2F85BD5C-3382-46CE-89C1-16254CAD67E6}" srcOrd="5" destOrd="0" presId="urn:microsoft.com/office/officeart/2005/8/layout/vProcess5"/>
    <dgm:cxn modelId="{3BF16CE0-A447-4F61-93FE-A362BBC51B48}" type="presParOf" srcId="{61DF6B81-E06D-4ADA-AFD2-415754427F7D}" destId="{C574AA1C-E50E-4315-9300-7A8B0F077932}" srcOrd="6" destOrd="0" presId="urn:microsoft.com/office/officeart/2005/8/layout/vProcess5"/>
    <dgm:cxn modelId="{EA777E74-B887-4C52-9DFA-5B30C2BCB35B}" type="presParOf" srcId="{61DF6B81-E06D-4ADA-AFD2-415754427F7D}" destId="{2667ACC5-2521-45CA-8D24-52E177A16468}" srcOrd="7" destOrd="0" presId="urn:microsoft.com/office/officeart/2005/8/layout/vProcess5"/>
    <dgm:cxn modelId="{0FA78F02-5309-4559-B20C-91CEB46F3EC9}" type="presParOf" srcId="{61DF6B81-E06D-4ADA-AFD2-415754427F7D}" destId="{50FD6B58-2FB3-4851-BF47-488E25A4B606}" srcOrd="8" destOrd="0" presId="urn:microsoft.com/office/officeart/2005/8/layout/vProcess5"/>
    <dgm:cxn modelId="{1A6B00E6-01D4-4225-B09C-417C12B928AA}" type="presParOf" srcId="{61DF6B81-E06D-4ADA-AFD2-415754427F7D}" destId="{754DB820-A5B7-4C98-86B6-FE11A8E12C94}" srcOrd="9" destOrd="0" presId="urn:microsoft.com/office/officeart/2005/8/layout/vProcess5"/>
    <dgm:cxn modelId="{6802190B-CA8D-430D-AABF-A7700C984FB6}" type="presParOf" srcId="{61DF6B81-E06D-4ADA-AFD2-415754427F7D}" destId="{68201727-B045-412C-AE88-39FA28FCAE21}" srcOrd="10" destOrd="0" presId="urn:microsoft.com/office/officeart/2005/8/layout/vProcess5"/>
    <dgm:cxn modelId="{D7A8C841-6D64-46B2-965B-A79F7F1FD0AF}" type="presParOf" srcId="{61DF6B81-E06D-4ADA-AFD2-415754427F7D}" destId="{8EF76DD0-6CA1-42D9-8442-2B75C011DCBC}" srcOrd="11" destOrd="0" presId="urn:microsoft.com/office/officeart/2005/8/layout/vProcess5"/>
    <dgm:cxn modelId="{73D235A4-09C9-44B1-BCEC-C0717538DC8F}" type="presParOf" srcId="{61DF6B81-E06D-4ADA-AFD2-415754427F7D}" destId="{1D64F5D0-C4D2-4D37-ABEF-81D1BE592B57}" srcOrd="12" destOrd="0" presId="urn:microsoft.com/office/officeart/2005/8/layout/vProcess5"/>
    <dgm:cxn modelId="{B696310C-EBED-4123-81AA-2EA887578BBD}" type="presParOf" srcId="{61DF6B81-E06D-4ADA-AFD2-415754427F7D}" destId="{76CD80ED-627B-41C0-AB5F-71CA6325B634}" srcOrd="13" destOrd="0" presId="urn:microsoft.com/office/officeart/2005/8/layout/vProcess5"/>
    <dgm:cxn modelId="{2E47E657-D9D5-4F12-945F-48F9A89165D1}" type="presParOf" srcId="{61DF6B81-E06D-4ADA-AFD2-415754427F7D}" destId="{3642994C-5647-46E5-B2C4-67DC5F66968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14B30-0944-4FF5-A334-BDD460BE3F4A}">
      <dsp:nvSpPr>
        <dsp:cNvPr id="0" name=""/>
        <dsp:cNvSpPr/>
      </dsp:nvSpPr>
      <dsp:spPr>
        <a:xfrm>
          <a:off x="206095" y="317667"/>
          <a:ext cx="8875776" cy="61059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Install Prometheus </a:t>
          </a:r>
          <a:endParaRPr lang="en-US" sz="1800" kern="1200" dirty="0">
            <a:latin typeface="Times New Roman" panose="02020603050405020304" pitchFamily="18" charset="0"/>
            <a:cs typeface="Times New Roman" panose="02020603050405020304" pitchFamily="18" charset="0"/>
          </a:endParaRPr>
        </a:p>
      </dsp:txBody>
      <dsp:txXfrm>
        <a:off x="223979" y="335551"/>
        <a:ext cx="7764891" cy="574822"/>
      </dsp:txXfrm>
    </dsp:sp>
    <dsp:sp modelId="{9A3DF90B-C3E8-4F08-AE82-8D8B1FBA36DE}">
      <dsp:nvSpPr>
        <dsp:cNvPr id="0" name=""/>
        <dsp:cNvSpPr/>
      </dsp:nvSpPr>
      <dsp:spPr>
        <a:xfrm>
          <a:off x="786441" y="1255361"/>
          <a:ext cx="8875776" cy="5872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Install Node Exporter for Prometheus </a:t>
          </a:r>
          <a:endParaRPr lang="en-US" sz="1800" kern="1200" dirty="0">
            <a:latin typeface="Times New Roman" panose="02020603050405020304" pitchFamily="18" charset="0"/>
            <a:cs typeface="Times New Roman" panose="02020603050405020304" pitchFamily="18" charset="0"/>
          </a:endParaRPr>
        </a:p>
      </dsp:txBody>
      <dsp:txXfrm>
        <a:off x="803642" y="1272562"/>
        <a:ext cx="7564220" cy="552890"/>
      </dsp:txXfrm>
    </dsp:sp>
    <dsp:sp modelId="{E6394432-A2C3-474F-A4DF-B515E92DFE6E}">
      <dsp:nvSpPr>
        <dsp:cNvPr id="0" name=""/>
        <dsp:cNvSpPr/>
      </dsp:nvSpPr>
      <dsp:spPr>
        <a:xfrm>
          <a:off x="1325602" y="2330934"/>
          <a:ext cx="8875776" cy="589003"/>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Run Node Exporter as a Service to get Metrics(CPU load, Memory usage etc.) </a:t>
          </a:r>
          <a:endParaRPr lang="en-US" sz="1800" kern="1200" dirty="0">
            <a:latin typeface="Times New Roman" panose="02020603050405020304" pitchFamily="18" charset="0"/>
            <a:cs typeface="Times New Roman" panose="02020603050405020304" pitchFamily="18" charset="0"/>
          </a:endParaRPr>
        </a:p>
      </dsp:txBody>
      <dsp:txXfrm>
        <a:off x="1342853" y="2348185"/>
        <a:ext cx="7564120" cy="554501"/>
      </dsp:txXfrm>
    </dsp:sp>
    <dsp:sp modelId="{5EEA92AC-CD99-485C-91BD-58578814A23D}">
      <dsp:nvSpPr>
        <dsp:cNvPr id="0" name=""/>
        <dsp:cNvSpPr/>
      </dsp:nvSpPr>
      <dsp:spPr>
        <a:xfrm>
          <a:off x="2018138" y="3402652"/>
          <a:ext cx="8875776" cy="5458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Start Prometheus Server   </a:t>
          </a:r>
          <a:endParaRPr lang="en-US" sz="1800" kern="1200" dirty="0">
            <a:latin typeface="Times New Roman" panose="02020603050405020304" pitchFamily="18" charset="0"/>
            <a:cs typeface="Times New Roman" panose="02020603050405020304" pitchFamily="18" charset="0"/>
          </a:endParaRPr>
        </a:p>
      </dsp:txBody>
      <dsp:txXfrm>
        <a:off x="2034127" y="3418641"/>
        <a:ext cx="7566644" cy="513916"/>
      </dsp:txXfrm>
    </dsp:sp>
    <dsp:sp modelId="{2F85BD5C-3382-46CE-89C1-16254CAD67E6}">
      <dsp:nvSpPr>
        <dsp:cNvPr id="0" name=""/>
        <dsp:cNvSpPr/>
      </dsp:nvSpPr>
      <dsp:spPr>
        <a:xfrm>
          <a:off x="2623690" y="4348668"/>
          <a:ext cx="8875776" cy="58354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Start Grafana and add Prometheus as Data source</a:t>
          </a:r>
          <a:endParaRPr lang="en-US" sz="1800" kern="1200" dirty="0">
            <a:latin typeface="Times New Roman" panose="02020603050405020304" pitchFamily="18" charset="0"/>
            <a:cs typeface="Times New Roman" panose="02020603050405020304" pitchFamily="18" charset="0"/>
          </a:endParaRPr>
        </a:p>
      </dsp:txBody>
      <dsp:txXfrm>
        <a:off x="2640782" y="4365760"/>
        <a:ext cx="7564438" cy="549365"/>
      </dsp:txXfrm>
    </dsp:sp>
    <dsp:sp modelId="{C574AA1C-E50E-4315-9300-7A8B0F077932}">
      <dsp:nvSpPr>
        <dsp:cNvPr id="0" name=""/>
        <dsp:cNvSpPr/>
      </dsp:nvSpPr>
      <dsp:spPr>
        <a:xfrm>
          <a:off x="8261423" y="690489"/>
          <a:ext cx="614352" cy="614352"/>
        </a:xfrm>
        <a:prstGeom prst="downArrow">
          <a:avLst>
            <a:gd name="adj1" fmla="val 55000"/>
            <a:gd name="adj2" fmla="val 45000"/>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8399652" y="690489"/>
        <a:ext cx="337894" cy="462300"/>
      </dsp:txXfrm>
    </dsp:sp>
    <dsp:sp modelId="{2667ACC5-2521-45CA-8D24-52E177A16468}">
      <dsp:nvSpPr>
        <dsp:cNvPr id="0" name=""/>
        <dsp:cNvSpPr/>
      </dsp:nvSpPr>
      <dsp:spPr>
        <a:xfrm>
          <a:off x="8924225" y="1766918"/>
          <a:ext cx="614352" cy="614352"/>
        </a:xfrm>
        <a:prstGeom prst="downArrow">
          <a:avLst>
            <a:gd name="adj1" fmla="val 55000"/>
            <a:gd name="adj2" fmla="val 45000"/>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9062454" y="1766918"/>
        <a:ext cx="337894" cy="462300"/>
      </dsp:txXfrm>
    </dsp:sp>
    <dsp:sp modelId="{50FD6B58-2FB3-4851-BF47-488E25A4B606}">
      <dsp:nvSpPr>
        <dsp:cNvPr id="0" name=""/>
        <dsp:cNvSpPr/>
      </dsp:nvSpPr>
      <dsp:spPr>
        <a:xfrm>
          <a:off x="9587026" y="2827595"/>
          <a:ext cx="614352" cy="614352"/>
        </a:xfrm>
        <a:prstGeom prst="downArrow">
          <a:avLst>
            <a:gd name="adj1" fmla="val 55000"/>
            <a:gd name="adj2" fmla="val 45000"/>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9725255" y="2827595"/>
        <a:ext cx="337894" cy="462300"/>
      </dsp:txXfrm>
    </dsp:sp>
    <dsp:sp modelId="{754DB820-A5B7-4C98-86B6-FE11A8E12C94}">
      <dsp:nvSpPr>
        <dsp:cNvPr id="0" name=""/>
        <dsp:cNvSpPr/>
      </dsp:nvSpPr>
      <dsp:spPr>
        <a:xfrm>
          <a:off x="10249828" y="3914525"/>
          <a:ext cx="614352" cy="614352"/>
        </a:xfrm>
        <a:prstGeom prst="downArrow">
          <a:avLst>
            <a:gd name="adj1" fmla="val 55000"/>
            <a:gd name="adj2" fmla="val 45000"/>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10388057" y="3914525"/>
        <a:ext cx="337894" cy="4623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2/26/2018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dirty="0"/>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2/26/2018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9F45DD-2178-495A-BEA4-0D99011654C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673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321577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1804775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22785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126154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2993132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92997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20</a:t>
            </a:fld>
            <a:endParaRPr lang="en-US" dirty="0"/>
          </a:p>
        </p:txBody>
      </p:sp>
    </p:spTree>
    <p:extLst>
      <p:ext uri="{BB962C8B-B14F-4D97-AF65-F5344CB8AC3E}">
        <p14:creationId xmlns:p14="http://schemas.microsoft.com/office/powerpoint/2010/main" val="3883606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3627841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385608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23</a:t>
            </a:fld>
            <a:endParaRPr lang="en-US" dirty="0"/>
          </a:p>
        </p:txBody>
      </p:sp>
    </p:spTree>
    <p:extLst>
      <p:ext uri="{BB962C8B-B14F-4D97-AF65-F5344CB8AC3E}">
        <p14:creationId xmlns:p14="http://schemas.microsoft.com/office/powerpoint/2010/main" val="228269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302970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24</a:t>
            </a:fld>
            <a:endParaRPr lang="en-US" dirty="0"/>
          </a:p>
        </p:txBody>
      </p:sp>
    </p:spTree>
    <p:extLst>
      <p:ext uri="{BB962C8B-B14F-4D97-AF65-F5344CB8AC3E}">
        <p14:creationId xmlns:p14="http://schemas.microsoft.com/office/powerpoint/2010/main" val="2400906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3308313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26</a:t>
            </a:fld>
            <a:endParaRPr lang="en-US" dirty="0"/>
          </a:p>
        </p:txBody>
      </p:sp>
    </p:spTree>
    <p:extLst>
      <p:ext uri="{BB962C8B-B14F-4D97-AF65-F5344CB8AC3E}">
        <p14:creationId xmlns:p14="http://schemas.microsoft.com/office/powerpoint/2010/main" val="2845724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27</a:t>
            </a:fld>
            <a:endParaRPr lang="en-US" dirty="0"/>
          </a:p>
        </p:txBody>
      </p:sp>
    </p:spTree>
    <p:extLst>
      <p:ext uri="{BB962C8B-B14F-4D97-AF65-F5344CB8AC3E}">
        <p14:creationId xmlns:p14="http://schemas.microsoft.com/office/powerpoint/2010/main" val="1491769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28</a:t>
            </a:fld>
            <a:endParaRPr lang="en-US" dirty="0"/>
          </a:p>
        </p:txBody>
      </p:sp>
    </p:spTree>
    <p:extLst>
      <p:ext uri="{BB962C8B-B14F-4D97-AF65-F5344CB8AC3E}">
        <p14:creationId xmlns:p14="http://schemas.microsoft.com/office/powerpoint/2010/main" val="135300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29</a:t>
            </a:fld>
            <a:endParaRPr lang="en-US" dirty="0"/>
          </a:p>
        </p:txBody>
      </p:sp>
    </p:spTree>
    <p:extLst>
      <p:ext uri="{BB962C8B-B14F-4D97-AF65-F5344CB8AC3E}">
        <p14:creationId xmlns:p14="http://schemas.microsoft.com/office/powerpoint/2010/main" val="710987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30</a:t>
            </a:fld>
            <a:endParaRPr lang="en-US" dirty="0"/>
          </a:p>
        </p:txBody>
      </p:sp>
    </p:spTree>
    <p:extLst>
      <p:ext uri="{BB962C8B-B14F-4D97-AF65-F5344CB8AC3E}">
        <p14:creationId xmlns:p14="http://schemas.microsoft.com/office/powerpoint/2010/main" val="3845076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31</a:t>
            </a:fld>
            <a:endParaRPr lang="en-US" dirty="0"/>
          </a:p>
        </p:txBody>
      </p:sp>
    </p:spTree>
    <p:extLst>
      <p:ext uri="{BB962C8B-B14F-4D97-AF65-F5344CB8AC3E}">
        <p14:creationId xmlns:p14="http://schemas.microsoft.com/office/powerpoint/2010/main" val="1980184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32</a:t>
            </a:fld>
            <a:endParaRPr lang="en-US" dirty="0"/>
          </a:p>
        </p:txBody>
      </p:sp>
    </p:spTree>
    <p:extLst>
      <p:ext uri="{BB962C8B-B14F-4D97-AF65-F5344CB8AC3E}">
        <p14:creationId xmlns:p14="http://schemas.microsoft.com/office/powerpoint/2010/main" val="832116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33</a:t>
            </a:fld>
            <a:endParaRPr lang="en-US" dirty="0"/>
          </a:p>
        </p:txBody>
      </p:sp>
    </p:spTree>
    <p:extLst>
      <p:ext uri="{BB962C8B-B14F-4D97-AF65-F5344CB8AC3E}">
        <p14:creationId xmlns:p14="http://schemas.microsoft.com/office/powerpoint/2010/main" val="288230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247929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259209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212958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216687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2292034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347408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3386148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261884"/>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261884"/>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1199" y="4241802"/>
            <a:ext cx="2724151" cy="1261884"/>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2117" y="4241802"/>
            <a:ext cx="2724151" cy="1261884"/>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8549" y="476643"/>
            <a:ext cx="3289739"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
        <p:nvSpPr>
          <p:cNvPr id="8" name="TextBox 20"/>
          <p:cNvSpPr txBox="1">
            <a:spLocks noChangeArrowheads="1"/>
          </p:cNvSpPr>
          <p:nvPr userDrawn="1"/>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718" y="2717227"/>
            <a:ext cx="7470943"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docs.grafana.org/installation/rpm/" TargetMode="External"/><Relationship Id="rId5" Type="http://schemas.openxmlformats.org/officeDocument/2006/relationships/hyperlink" Target="http://docs.grafana.org/installation/debian/" TargetMode="External"/><Relationship Id="rId4" Type="http://schemas.openxmlformats.org/officeDocument/2006/relationships/hyperlink" Target="http://docs.grafana.org/installation/windows/" TargetMode="Externa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your_server_ip:909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localhost:909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hyperlink" Target="https://logz.io/blog/grafana-vs-kibana/" TargetMode="External"/><Relationship Id="rId3" Type="http://schemas.openxmlformats.org/officeDocument/2006/relationships/image" Target="../media/image7.png"/><Relationship Id="rId7" Type="http://schemas.openxmlformats.org/officeDocument/2006/relationships/hyperlink" Target="https://www.digitalocean.com/community/tutorials/how-to-use-prometheus-to-monitor-your-centos-7-serv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docs.grafana.org/v3.1/datasources/prometheus/" TargetMode="External"/><Relationship Id="rId11" Type="http://schemas.openxmlformats.org/officeDocument/2006/relationships/hyperlink" Target="http://10.20.126.41:3000/" TargetMode="External"/><Relationship Id="rId5" Type="http://schemas.openxmlformats.org/officeDocument/2006/relationships/hyperlink" Target="http://docs.grafana.org/installation/rpm/" TargetMode="External"/><Relationship Id="rId10" Type="http://schemas.openxmlformats.org/officeDocument/2006/relationships/hyperlink" Target="http://10.20.126.41:9100/metrics" TargetMode="External"/><Relationship Id="rId4" Type="http://schemas.openxmlformats.org/officeDocument/2006/relationships/hyperlink" Target="http://docs.grafana.org/features/datasources/prometheus/" TargetMode="External"/><Relationship Id="rId9" Type="http://schemas.openxmlformats.org/officeDocument/2006/relationships/hyperlink" Target="http://10.20.126.41:909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customXml" Target="../../customXml/item4.xml"/><Relationship Id="rId5"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8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962" y="3920836"/>
            <a:ext cx="7523019" cy="27154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14" y="1011382"/>
            <a:ext cx="7509168" cy="2909454"/>
          </a:xfrm>
          <a:prstGeom prst="rect">
            <a:avLst/>
          </a:prstGeom>
        </p:spPr>
      </p:pic>
    </p:spTree>
    <p:extLst>
      <p:ext uri="{BB962C8B-B14F-4D97-AF65-F5344CB8AC3E}">
        <p14:creationId xmlns:p14="http://schemas.microsoft.com/office/powerpoint/2010/main" val="21286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1330792" y="752994"/>
            <a:ext cx="350444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a:latin typeface="Times New Roman" panose="02020603050405020304" pitchFamily="18" charset="0"/>
                <a:cs typeface="Times New Roman" panose="02020603050405020304" pitchFamily="18" charset="0"/>
              </a:rPr>
              <a:t>Grafana Competitors</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27010778"/>
              </p:ext>
            </p:extLst>
          </p:nvPr>
        </p:nvGraphicFramePr>
        <p:xfrm>
          <a:off x="658091" y="1357745"/>
          <a:ext cx="10875818" cy="5001493"/>
        </p:xfrm>
        <a:graphic>
          <a:graphicData uri="http://schemas.openxmlformats.org/drawingml/2006/table">
            <a:tbl>
              <a:tblPr firstRow="1" bandRow="1">
                <a:tableStyleId>{5C22544A-7EE6-4342-B048-85BDC9FD1C3A}</a:tableStyleId>
              </a:tblPr>
              <a:tblGrid>
                <a:gridCol w="5159041">
                  <a:extLst>
                    <a:ext uri="{9D8B030D-6E8A-4147-A177-3AD203B41FA5}">
                      <a16:colId xmlns:a16="http://schemas.microsoft.com/office/drawing/2014/main" val="2229268791"/>
                    </a:ext>
                  </a:extLst>
                </a:gridCol>
                <a:gridCol w="5716777">
                  <a:extLst>
                    <a:ext uri="{9D8B030D-6E8A-4147-A177-3AD203B41FA5}">
                      <a16:colId xmlns:a16="http://schemas.microsoft.com/office/drawing/2014/main" val="858412211"/>
                    </a:ext>
                  </a:extLst>
                </a:gridCol>
              </a:tblGrid>
              <a:tr h="1078696">
                <a:tc>
                  <a:txBody>
                    <a:bodyPr/>
                    <a:lstStyle/>
                    <a:p>
                      <a:pPr algn="ctr"/>
                      <a:endParaRPr lang="en-US" dirty="0" smtClean="0"/>
                    </a:p>
                    <a:p>
                      <a:pPr algn="ctr"/>
                      <a:r>
                        <a:rPr lang="en-US" dirty="0" smtClean="0"/>
                        <a:t>Competitors</a:t>
                      </a:r>
                      <a:endParaRPr lang="en-US" dirty="0"/>
                    </a:p>
                  </a:txBody>
                  <a:tcPr/>
                </a:tc>
                <a:tc>
                  <a:txBody>
                    <a:bodyPr/>
                    <a:lstStyle/>
                    <a:p>
                      <a:pPr algn="ctr"/>
                      <a:endParaRPr lang="en-US" dirty="0" smtClean="0"/>
                    </a:p>
                    <a:p>
                      <a:pPr algn="ctr"/>
                      <a:r>
                        <a:rPr lang="en-US" dirty="0" smtClean="0"/>
                        <a:t>Difference seen</a:t>
                      </a:r>
                      <a:r>
                        <a:rPr lang="en-US" baseline="0" dirty="0" smtClean="0"/>
                        <a:t> </a:t>
                      </a:r>
                      <a:endParaRPr lang="en-US" dirty="0"/>
                    </a:p>
                  </a:txBody>
                  <a:tcPr/>
                </a:tc>
                <a:extLst>
                  <a:ext uri="{0D108BD9-81ED-4DB2-BD59-A6C34878D82A}">
                    <a16:rowId xmlns:a16="http://schemas.microsoft.com/office/drawing/2014/main" val="1204768464"/>
                  </a:ext>
                </a:extLst>
              </a:tr>
              <a:tr h="1376582">
                <a:tc>
                  <a:txBody>
                    <a:bodyPr/>
                    <a:lstStyle/>
                    <a:p>
                      <a:endParaRPr lang="en-US" dirty="0"/>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Advantage that Grafana has over Datadog is, the ability to export and import dashboards via JSON files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175599"/>
                  </a:ext>
                </a:extLst>
              </a:tr>
              <a:tr h="1327669">
                <a:tc>
                  <a:txBody>
                    <a:bodyPr/>
                    <a:lstStyle/>
                    <a:p>
                      <a:endParaRPr lang="en-US" dirty="0"/>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Both Kibana and Grafana are powerful visualization tools. Find</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the major difference in slide 6</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48706360"/>
                  </a:ext>
                </a:extLst>
              </a:tr>
              <a:tr h="1218546">
                <a:tc>
                  <a:txBody>
                    <a:bodyPr/>
                    <a:lstStyle/>
                    <a:p>
                      <a:endParaRPr lang="en-US" dirty="0"/>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Grafana is only a visualization solution. Prometheus can do the data collection part along with the storage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5750958"/>
                  </a:ext>
                </a:extLst>
              </a:tr>
            </a:tbl>
          </a:graphicData>
        </a:graphic>
      </p:graphicFrame>
      <p:grpSp>
        <p:nvGrpSpPr>
          <p:cNvPr id="22" name="Group 21"/>
          <p:cNvGrpSpPr/>
          <p:nvPr/>
        </p:nvGrpSpPr>
        <p:grpSpPr>
          <a:xfrm>
            <a:off x="2562803" y="2772886"/>
            <a:ext cx="1730194" cy="523708"/>
            <a:chOff x="2604368" y="2481941"/>
            <a:chExt cx="1730194" cy="523708"/>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4368" y="2481941"/>
              <a:ext cx="653615" cy="523708"/>
            </a:xfrm>
            <a:prstGeom prst="rect">
              <a:avLst/>
            </a:prstGeom>
          </p:spPr>
        </p:pic>
        <p:sp>
          <p:nvSpPr>
            <p:cNvPr id="3" name="TextBox 2"/>
            <p:cNvSpPr txBox="1"/>
            <p:nvPr/>
          </p:nvSpPr>
          <p:spPr>
            <a:xfrm>
              <a:off x="3251616" y="2585851"/>
              <a:ext cx="1082946"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Datadog</a:t>
              </a:r>
            </a:p>
          </p:txBody>
        </p:sp>
      </p:grpSp>
      <p:grpSp>
        <p:nvGrpSpPr>
          <p:cNvPr id="7" name="Group 6"/>
          <p:cNvGrpSpPr/>
          <p:nvPr/>
        </p:nvGrpSpPr>
        <p:grpSpPr>
          <a:xfrm>
            <a:off x="2678808" y="4127664"/>
            <a:ext cx="1661621" cy="542537"/>
            <a:chOff x="2706518" y="3448791"/>
            <a:chExt cx="1661621" cy="542537"/>
          </a:xfrm>
        </p:grpSpPr>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518" y="3448791"/>
              <a:ext cx="542537" cy="542537"/>
            </a:xfrm>
            <a:prstGeom prst="rect">
              <a:avLst/>
            </a:prstGeom>
          </p:spPr>
        </p:pic>
        <p:sp>
          <p:nvSpPr>
            <p:cNvPr id="8" name="TextBox 7"/>
            <p:cNvSpPr txBox="1"/>
            <p:nvPr/>
          </p:nvSpPr>
          <p:spPr>
            <a:xfrm>
              <a:off x="3296411" y="3543795"/>
              <a:ext cx="1071728"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Kibana</a:t>
              </a:r>
            </a:p>
          </p:txBody>
        </p:sp>
      </p:grpSp>
      <p:grpSp>
        <p:nvGrpSpPr>
          <p:cNvPr id="10" name="Group 9"/>
          <p:cNvGrpSpPr/>
          <p:nvPr/>
        </p:nvGrpSpPr>
        <p:grpSpPr>
          <a:xfrm>
            <a:off x="2450338" y="5480464"/>
            <a:ext cx="2002907" cy="352300"/>
            <a:chOff x="2519611" y="4787737"/>
            <a:chExt cx="2002907" cy="352300"/>
          </a:xfrm>
        </p:grpSpPr>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9611" y="4787737"/>
              <a:ext cx="673928" cy="352300"/>
            </a:xfrm>
            <a:prstGeom prst="rect">
              <a:avLst/>
            </a:prstGeom>
          </p:spPr>
        </p:pic>
        <p:sp>
          <p:nvSpPr>
            <p:cNvPr id="15" name="TextBox 14"/>
            <p:cNvSpPr txBox="1"/>
            <p:nvPr/>
          </p:nvSpPr>
          <p:spPr>
            <a:xfrm>
              <a:off x="3290836" y="4829186"/>
              <a:ext cx="1231682"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Prometheus</a:t>
              </a:r>
            </a:p>
          </p:txBody>
        </p:sp>
      </p:grpSp>
    </p:spTree>
    <p:extLst>
      <p:ext uri="{BB962C8B-B14F-4D97-AF65-F5344CB8AC3E}">
        <p14:creationId xmlns:p14="http://schemas.microsoft.com/office/powerpoint/2010/main" val="4277832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10548401"/>
              </p:ext>
            </p:extLst>
          </p:nvPr>
        </p:nvGraphicFramePr>
        <p:xfrm>
          <a:off x="678873" y="1343889"/>
          <a:ext cx="11111345" cy="5167746"/>
        </p:xfrm>
        <a:graphic>
          <a:graphicData uri="http://schemas.openxmlformats.org/drawingml/2006/table">
            <a:tbl>
              <a:tblPr firstRow="1" bandRow="1">
                <a:tableStyleId>{5C22544A-7EE6-4342-B048-85BDC9FD1C3A}</a:tableStyleId>
              </a:tblPr>
              <a:tblGrid>
                <a:gridCol w="5334711">
                  <a:extLst>
                    <a:ext uri="{9D8B030D-6E8A-4147-A177-3AD203B41FA5}">
                      <a16:colId xmlns:a16="http://schemas.microsoft.com/office/drawing/2014/main" val="3628958688"/>
                    </a:ext>
                  </a:extLst>
                </a:gridCol>
                <a:gridCol w="5776634">
                  <a:extLst>
                    <a:ext uri="{9D8B030D-6E8A-4147-A177-3AD203B41FA5}">
                      <a16:colId xmlns:a16="http://schemas.microsoft.com/office/drawing/2014/main" val="3481330434"/>
                    </a:ext>
                  </a:extLst>
                </a:gridCol>
              </a:tblGrid>
              <a:tr h="733617">
                <a:tc>
                  <a:txBody>
                    <a:bodyPr/>
                    <a:lstStyle/>
                    <a:p>
                      <a:pPr algn="ctr"/>
                      <a:r>
                        <a:rPr lang="en-US" sz="2000" b="1" dirty="0" smtClean="0">
                          <a:latin typeface="Times New Roman" panose="02020603050405020304" pitchFamily="18" charset="0"/>
                          <a:cs typeface="Times New Roman" panose="02020603050405020304" pitchFamily="18" charset="0"/>
                        </a:rPr>
                        <a:t>Kibana</a:t>
                      </a:r>
                      <a:endParaRPr lang="en-US" sz="2000" b="1" dirty="0"/>
                    </a:p>
                  </a:txBody>
                  <a:tcPr/>
                </a:tc>
                <a:tc>
                  <a:txBody>
                    <a:bodyPr/>
                    <a:lstStyle/>
                    <a:p>
                      <a:pPr algn="ctr"/>
                      <a:r>
                        <a:rPr lang="en-US" sz="2000" b="1" dirty="0" smtClean="0">
                          <a:latin typeface="Times New Roman" panose="02020603050405020304" pitchFamily="18" charset="0"/>
                          <a:cs typeface="Times New Roman" panose="02020603050405020304" pitchFamily="18" charset="0"/>
                        </a:rPr>
                        <a:t>Grafana</a:t>
                      </a:r>
                      <a:endParaRPr lang="en-US" sz="2000" b="1" dirty="0"/>
                    </a:p>
                  </a:txBody>
                  <a:tcPr/>
                </a:tc>
                <a:extLst>
                  <a:ext uri="{0D108BD9-81ED-4DB2-BD59-A6C34878D82A}">
                    <a16:rowId xmlns:a16="http://schemas.microsoft.com/office/drawing/2014/main" val="1679727141"/>
                  </a:ext>
                </a:extLst>
              </a:tr>
              <a:tr h="10594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Can create a comprehensive</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 log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analytics dashboard</a:t>
                      </a:r>
                      <a:endParaRPr lang="en-US" sz="1600" b="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Grafana focuses on presenting time-series charts based on specific </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metrics</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such as CPU and I/O utilization</a:t>
                      </a:r>
                    </a:p>
                  </a:txBody>
                  <a:tcPr/>
                </a:tc>
                <a:extLst>
                  <a:ext uri="{0D108BD9-81ED-4DB2-BD59-A6C34878D82A}">
                    <a16:rowId xmlns:a16="http://schemas.microsoft.com/office/drawing/2014/main" val="4017673264"/>
                  </a:ext>
                </a:extLst>
              </a:tr>
              <a:tr h="1687323">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There are </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no built-in role-based access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(RBA) controls. If you need to set up permission levels for multiple users, you will have to purchase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Shield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to add the additional configuration overhead. </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Grafana’s </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built-in RBA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allows you to maintain user and team access to dashboards. In addition, Grafana’s rich API can be used for tasks such as saving a specific dashboard, creating users, and updating data sources. </a:t>
                      </a:r>
                    </a:p>
                  </a:txBody>
                  <a:tcPr/>
                </a:tc>
                <a:extLst>
                  <a:ext uri="{0D108BD9-81ED-4DB2-BD59-A6C34878D82A}">
                    <a16:rowId xmlns:a16="http://schemas.microsoft.com/office/drawing/2014/main" val="3131000172"/>
                  </a:ext>
                </a:extLst>
              </a:tr>
              <a:tr h="1687323">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Kibana’s native integration </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within the ELK Stack</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makes the setup fairly simple and user-friendly.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Grafana supports many </a:t>
                      </a: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different storage backend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For each data source, Grafana has a specific query editor that is customized for the features and capabilities that are included in that data source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6878005"/>
                  </a:ext>
                </a:extLst>
              </a:tr>
            </a:tbl>
          </a:graphicData>
        </a:graphic>
      </p:graphicFrame>
      <p:sp>
        <p:nvSpPr>
          <p:cNvPr id="2" name="TextBox 1"/>
          <p:cNvSpPr txBox="1"/>
          <p:nvPr/>
        </p:nvSpPr>
        <p:spPr>
          <a:xfrm>
            <a:off x="1381495" y="754083"/>
            <a:ext cx="568828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a:latin typeface="Times New Roman" panose="02020603050405020304" pitchFamily="18" charset="0"/>
                <a:cs typeface="Times New Roman" panose="02020603050405020304" pitchFamily="18" charset="0"/>
              </a:rPr>
              <a:t>Major difference found in close </a:t>
            </a:r>
            <a:r>
              <a:rPr lang="en-US" sz="2400" b="1" dirty="0" smtClean="0">
                <a:latin typeface="Times New Roman" panose="02020603050405020304" pitchFamily="18" charset="0"/>
                <a:cs typeface="Times New Roman" panose="02020603050405020304" pitchFamily="18" charset="0"/>
              </a:rPr>
              <a:t>competitor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59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4449118" y="1491473"/>
            <a:ext cx="357808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mj-lt"/>
              </a:rPr>
              <a:t>Installing Grafana </a:t>
            </a:r>
            <a:endParaRPr lang="en-US" sz="1400" b="1" dirty="0" smtClean="0">
              <a:latin typeface="+mj-lt"/>
            </a:endParaRPr>
          </a:p>
        </p:txBody>
      </p:sp>
      <p:sp>
        <p:nvSpPr>
          <p:cNvPr id="4" name="TextBox 3"/>
          <p:cNvSpPr txBox="1"/>
          <p:nvPr/>
        </p:nvSpPr>
        <p:spPr>
          <a:xfrm>
            <a:off x="1524000" y="2537792"/>
            <a:ext cx="9236766" cy="233910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chemeClr val="tx2"/>
              </a:buClr>
              <a:buFont typeface="Wingdings" panose="05000000000000000000" pitchFamily="2" charset="2"/>
              <a:buChar char="q"/>
            </a:pPr>
            <a:r>
              <a:rPr lang="en-US" sz="2000" dirty="0">
                <a:latin typeface="+mj-lt"/>
              </a:rPr>
              <a:t>Installing on </a:t>
            </a:r>
            <a:r>
              <a:rPr lang="en-US" sz="2000" b="1" dirty="0">
                <a:latin typeface="+mj-lt"/>
              </a:rPr>
              <a:t>Windows </a:t>
            </a:r>
            <a:r>
              <a:rPr lang="en-US" sz="2000" dirty="0">
                <a:latin typeface="+mj-lt"/>
              </a:rPr>
              <a:t>: </a:t>
            </a:r>
            <a:r>
              <a:rPr lang="en-US" sz="2000" b="1" dirty="0">
                <a:latin typeface="+mj-lt"/>
                <a:hlinkClick r:id="rId4"/>
              </a:rPr>
              <a:t>http://docs.grafana.org/installation/windows/</a:t>
            </a:r>
            <a:endParaRPr lang="en-US" sz="2000" b="1" dirty="0">
              <a:latin typeface="+mj-lt"/>
            </a:endParaRPr>
          </a:p>
          <a:p>
            <a:pPr marL="342900" indent="-342900">
              <a:buClr>
                <a:schemeClr val="tx2"/>
              </a:buClr>
              <a:buFont typeface="Wingdings" panose="05000000000000000000" pitchFamily="2" charset="2"/>
              <a:buChar char="q"/>
            </a:pPr>
            <a:endParaRPr lang="en-US" sz="2000" dirty="0"/>
          </a:p>
          <a:p>
            <a:pPr marL="342900" indent="-342900">
              <a:buClr>
                <a:schemeClr val="tx2"/>
              </a:buClr>
              <a:buFont typeface="Wingdings" panose="05000000000000000000" pitchFamily="2" charset="2"/>
              <a:buChar char="q"/>
            </a:pPr>
            <a:r>
              <a:rPr lang="en-US" sz="2000" dirty="0"/>
              <a:t>Installing on </a:t>
            </a:r>
            <a:r>
              <a:rPr lang="en-US" sz="2000" b="1" dirty="0"/>
              <a:t>Debian / Ubuntu </a:t>
            </a:r>
            <a:r>
              <a:rPr lang="en-US" sz="2000" dirty="0"/>
              <a:t>: </a:t>
            </a:r>
            <a:r>
              <a:rPr lang="en-US" sz="2000" b="1" dirty="0">
                <a:hlinkClick r:id="rId5"/>
              </a:rPr>
              <a:t>http://docs.grafana.org/installation/debian/</a:t>
            </a:r>
            <a:endParaRPr lang="en-US" sz="2000" b="1" dirty="0"/>
          </a:p>
          <a:p>
            <a:pPr marL="342900" indent="-342900">
              <a:buClr>
                <a:schemeClr val="tx2"/>
              </a:buClr>
              <a:buFont typeface="Wingdings" panose="05000000000000000000" pitchFamily="2" charset="2"/>
              <a:buChar char="q"/>
            </a:pPr>
            <a:endParaRPr lang="en-US" sz="2000" b="1" dirty="0"/>
          </a:p>
          <a:p>
            <a:pPr marL="342900" indent="-342900">
              <a:buClr>
                <a:schemeClr val="tx2"/>
              </a:buClr>
              <a:buFont typeface="Wingdings" panose="05000000000000000000" pitchFamily="2" charset="2"/>
              <a:buChar char="q"/>
            </a:pPr>
            <a:r>
              <a:rPr lang="en-US" sz="2000" dirty="0">
                <a:latin typeface="+mj-lt"/>
              </a:rPr>
              <a:t>Installing on </a:t>
            </a:r>
            <a:r>
              <a:rPr lang="en-US" sz="2000" b="1" dirty="0"/>
              <a:t>CentOS/ RedHat : </a:t>
            </a:r>
            <a:r>
              <a:rPr lang="en-US" sz="2000" b="1" dirty="0">
                <a:hlinkClick r:id="rId6"/>
              </a:rPr>
              <a:t>http://docs.grafana.org/installation/rpm/</a:t>
            </a:r>
            <a:endParaRPr lang="en-US" sz="2000" b="1" dirty="0"/>
          </a:p>
          <a:p>
            <a:pPr marL="342900" indent="-342900">
              <a:buClr>
                <a:schemeClr val="tx2"/>
              </a:buClr>
              <a:buFont typeface="Arial" panose="020B0604020202020204" pitchFamily="34" charset="0"/>
              <a:buChar char="•"/>
            </a:pPr>
            <a:endParaRPr lang="en-US" sz="2000" dirty="0"/>
          </a:p>
          <a:p>
            <a:pPr marL="342900" indent="-342900">
              <a:buClr>
                <a:schemeClr val="tx2"/>
              </a:buClr>
              <a:buFont typeface="Arial" panose="020B0604020202020204" pitchFamily="34" charset="0"/>
              <a:buChar char="•"/>
            </a:pPr>
            <a:endParaRPr lang="en-US" sz="2000" b="1" dirty="0">
              <a:latin typeface="+mj-lt"/>
            </a:endParaRPr>
          </a:p>
          <a:p>
            <a:pPr>
              <a:buClr>
                <a:schemeClr val="tx2"/>
              </a:buClr>
            </a:pPr>
            <a:endParaRPr lang="en-US" sz="1200" b="1" dirty="0">
              <a:latin typeface="+mj-lt"/>
            </a:endParaRPr>
          </a:p>
        </p:txBody>
      </p:sp>
    </p:spTree>
    <p:extLst>
      <p:ext uri="{BB962C8B-B14F-4D97-AF65-F5344CB8AC3E}">
        <p14:creationId xmlns:p14="http://schemas.microsoft.com/office/powerpoint/2010/main" val="4176844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4643082" y="424673"/>
            <a:ext cx="357808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Times New Roman" panose="02020603050405020304" pitchFamily="18" charset="0"/>
                <a:cs typeface="Times New Roman" panose="02020603050405020304" pitchFamily="18" charset="0"/>
              </a:rPr>
              <a:t>Use Case Flow</a:t>
            </a:r>
          </a:p>
        </p:txBody>
      </p:sp>
      <p:graphicFrame>
        <p:nvGraphicFramePr>
          <p:cNvPr id="3" name="Diagram 2"/>
          <p:cNvGraphicFramePr/>
          <p:nvPr>
            <p:extLst>
              <p:ext uri="{D42A27DB-BD31-4B8C-83A1-F6EECF244321}">
                <p14:modId xmlns:p14="http://schemas.microsoft.com/office/powerpoint/2010/main" val="1580817329"/>
              </p:ext>
            </p:extLst>
          </p:nvPr>
        </p:nvGraphicFramePr>
        <p:xfrm>
          <a:off x="471055" y="1399309"/>
          <a:ext cx="11526982" cy="52508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p:cNvSpPr txBox="1"/>
          <p:nvPr/>
        </p:nvSpPr>
        <p:spPr>
          <a:xfrm>
            <a:off x="900544" y="1073554"/>
            <a:ext cx="1041861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400" b="1" dirty="0">
                <a:latin typeface="Times New Roman" panose="02020603050405020304" pitchFamily="18" charset="0"/>
                <a:cs typeface="Times New Roman" panose="02020603050405020304" pitchFamily="18" charset="0"/>
              </a:rPr>
              <a:t>Use Case: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Grafana u</a:t>
            </a:r>
            <a:r>
              <a:rPr lang="en-US" sz="2400" dirty="0" smtClean="0">
                <a:latin typeface="Times New Roman" panose="02020603050405020304" pitchFamily="18" charset="0"/>
                <a:cs typeface="Times New Roman" panose="02020603050405020304" pitchFamily="18" charset="0"/>
              </a:rPr>
              <a:t>sing Prometheus as </a:t>
            </a:r>
            <a:r>
              <a:rPr lang="en-US" sz="2400" dirty="0">
                <a:latin typeface="Times New Roman" panose="02020603050405020304" pitchFamily="18" charset="0"/>
                <a:cs typeface="Times New Roman" panose="02020603050405020304" pitchFamily="18" charset="0"/>
              </a:rPr>
              <a:t>Data source, monitor CentOS </a:t>
            </a:r>
            <a:r>
              <a:rPr lang="en-US" sz="2400" dirty="0" smtClean="0">
                <a:latin typeface="Times New Roman" panose="02020603050405020304" pitchFamily="18" charset="0"/>
                <a:cs typeface="Times New Roman" panose="02020603050405020304" pitchFamily="18" charset="0"/>
              </a:rPr>
              <a:t>metrics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576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5058719" y="1228236"/>
            <a:ext cx="357808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latin typeface="Times New Roman" panose="02020603050405020304" pitchFamily="18" charset="0"/>
                <a:cs typeface="Times New Roman" panose="02020603050405020304" pitchFamily="18" charset="0"/>
              </a:rPr>
              <a:t>Use Case set up </a:t>
            </a:r>
          </a:p>
        </p:txBody>
      </p:sp>
      <p:grpSp>
        <p:nvGrpSpPr>
          <p:cNvPr id="10" name="Group 9"/>
          <p:cNvGrpSpPr/>
          <p:nvPr/>
        </p:nvGrpSpPr>
        <p:grpSpPr>
          <a:xfrm>
            <a:off x="692727" y="2881743"/>
            <a:ext cx="10820401" cy="623457"/>
            <a:chOff x="457200" y="2632362"/>
            <a:chExt cx="10820401" cy="623457"/>
          </a:xfrm>
        </p:grpSpPr>
        <p:sp>
          <p:nvSpPr>
            <p:cNvPr id="4" name="Rectangle 3"/>
            <p:cNvSpPr/>
            <p:nvPr/>
          </p:nvSpPr>
          <p:spPr>
            <a:xfrm>
              <a:off x="457200" y="2660073"/>
              <a:ext cx="2826328" cy="595746"/>
            </a:xfrm>
            <a:prstGeom prst="rect">
              <a:avLst/>
            </a:prstGeom>
            <a:solidFill>
              <a:schemeClr val="accent1">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Node Exporter</a:t>
              </a:r>
              <a:endParaRPr lang="en-US" dirty="0"/>
            </a:p>
          </p:txBody>
        </p:sp>
        <p:sp>
          <p:nvSpPr>
            <p:cNvPr id="6" name="Rectangle 5"/>
            <p:cNvSpPr/>
            <p:nvPr/>
          </p:nvSpPr>
          <p:spPr>
            <a:xfrm>
              <a:off x="4447309" y="2632362"/>
              <a:ext cx="2826328" cy="623456"/>
            </a:xfrm>
            <a:prstGeom prst="rect">
              <a:avLst/>
            </a:prstGeom>
            <a:solidFill>
              <a:schemeClr val="accent1">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Prometheus</a:t>
              </a:r>
              <a:endParaRPr lang="en-US" dirty="0"/>
            </a:p>
          </p:txBody>
        </p:sp>
        <p:sp>
          <p:nvSpPr>
            <p:cNvPr id="7" name="Rectangle 6"/>
            <p:cNvSpPr/>
            <p:nvPr/>
          </p:nvSpPr>
          <p:spPr>
            <a:xfrm>
              <a:off x="8451273" y="2646218"/>
              <a:ext cx="2826328" cy="595746"/>
            </a:xfrm>
            <a:prstGeom prst="rect">
              <a:avLst/>
            </a:prstGeom>
            <a:solidFill>
              <a:schemeClr val="accent1">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Grafana</a:t>
              </a:r>
              <a:endParaRPr lang="en-US" dirty="0"/>
            </a:p>
          </p:txBody>
        </p:sp>
        <p:sp>
          <p:nvSpPr>
            <p:cNvPr id="8" name="Right Arrow 7"/>
            <p:cNvSpPr/>
            <p:nvPr/>
          </p:nvSpPr>
          <p:spPr>
            <a:xfrm>
              <a:off x="3394363" y="2826327"/>
              <a:ext cx="928255" cy="249382"/>
            </a:xfrm>
            <a:prstGeom prst="rightArrow">
              <a:avLst/>
            </a:prstGeom>
            <a:solidFill>
              <a:schemeClr val="accent1">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Arrow 8"/>
            <p:cNvSpPr/>
            <p:nvPr/>
          </p:nvSpPr>
          <p:spPr>
            <a:xfrm>
              <a:off x="7398327" y="2812472"/>
              <a:ext cx="928255" cy="249382"/>
            </a:xfrm>
            <a:prstGeom prst="rightArrow">
              <a:avLst/>
            </a:prstGeom>
            <a:solidFill>
              <a:schemeClr val="accent1">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115035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3" name="TextBox 2"/>
          <p:cNvSpPr txBox="1"/>
          <p:nvPr/>
        </p:nvSpPr>
        <p:spPr>
          <a:xfrm>
            <a:off x="138544" y="1246909"/>
            <a:ext cx="12053455" cy="553997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i="1" u="sng" dirty="0" smtClean="0">
                <a:latin typeface="Times New Roman" panose="02020603050405020304" pitchFamily="18" charset="0"/>
                <a:cs typeface="Times New Roman" panose="02020603050405020304" pitchFamily="18" charset="0"/>
              </a:rPr>
              <a:t>Step1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Login as Root user and create a new directory to have all downloads in one place</a:t>
            </a:r>
          </a:p>
          <a:p>
            <a:r>
              <a:rPr lang="en-US" dirty="0" smtClean="0">
                <a:latin typeface="Times New Roman" panose="02020603050405020304" pitchFamily="18" charset="0"/>
                <a:cs typeface="Times New Roman" panose="02020603050405020304" pitchFamily="18" charset="0"/>
              </a:rPr>
              <a:t>	</a:t>
            </a:r>
          </a:p>
          <a:p>
            <a:endParaRPr lang="en-US" i="1" dirty="0" smtClean="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u="sng" dirty="0" smtClean="0">
                <a:latin typeface="Times New Roman" panose="02020603050405020304" pitchFamily="18" charset="0"/>
                <a:cs typeface="Times New Roman" panose="02020603050405020304" pitchFamily="18" charset="0"/>
              </a:rPr>
              <a:t>Step2</a:t>
            </a:r>
            <a:r>
              <a:rPr lang="en-US"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curl to download the latest build of the Prometheus server and time-series database from </a:t>
            </a:r>
            <a:r>
              <a:rPr lang="en-US" dirty="0" smtClean="0">
                <a:latin typeface="Times New Roman" panose="02020603050405020304" pitchFamily="18" charset="0"/>
                <a:cs typeface="Times New Roman" panose="02020603050405020304" pitchFamily="18" charset="0"/>
              </a:rPr>
              <a:t>GitHub</a:t>
            </a:r>
          </a:p>
          <a:p>
            <a:endParaRPr lang="en-US" dirty="0" smtClean="0">
              <a:latin typeface="Times New Roman" panose="02020603050405020304" pitchFamily="18" charset="0"/>
              <a:cs typeface="Times New Roman" panose="02020603050405020304" pitchFamily="18" charset="0"/>
            </a:endParaRPr>
          </a:p>
          <a:p>
            <a:pPr>
              <a:buClr>
                <a:schemeClr val="tx2"/>
              </a:buClr>
            </a:pPr>
            <a:r>
              <a:rPr lang="en-US" dirty="0">
                <a:latin typeface="Times New Roman" panose="02020603050405020304" pitchFamily="18" charset="0"/>
                <a:cs typeface="Times New Roman" panose="02020603050405020304" pitchFamily="18" charset="0"/>
              </a:rPr>
              <a:t>	</a:t>
            </a:r>
          </a:p>
          <a:p>
            <a:pPr>
              <a:buClr>
                <a:schemeClr val="tx2"/>
              </a:buClr>
            </a:pPr>
            <a:endParaRPr lang="en-US" i="1" dirty="0">
              <a:latin typeface="Times New Roman" panose="02020603050405020304" pitchFamily="18" charset="0"/>
              <a:cs typeface="Times New Roman" panose="02020603050405020304" pitchFamily="18" charset="0"/>
            </a:endParaRPr>
          </a:p>
          <a:p>
            <a:pPr>
              <a:buClr>
                <a:schemeClr val="tx2"/>
              </a:buClr>
            </a:pPr>
            <a:r>
              <a:rPr lang="en-US" i="1" u="sng" dirty="0" smtClean="0">
                <a:latin typeface="Times New Roman" panose="02020603050405020304" pitchFamily="18" charset="0"/>
                <a:cs typeface="Times New Roman" panose="02020603050405020304" pitchFamily="18" charset="0"/>
              </a:rPr>
              <a:t>Step3</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better to have all components in one directory, so create one using mkdir</a:t>
            </a:r>
          </a:p>
          <a:p>
            <a:pPr>
              <a:buClr>
                <a:schemeClr val="tx2"/>
              </a:buClr>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Clr>
                <a:schemeClr val="tx2"/>
              </a:buClr>
            </a:pPr>
            <a:endParaRPr lang="en-US" i="1" dirty="0">
              <a:latin typeface="Times New Roman" panose="02020603050405020304" pitchFamily="18" charset="0"/>
              <a:cs typeface="Times New Roman" panose="02020603050405020304" pitchFamily="18" charset="0"/>
            </a:endParaRPr>
          </a:p>
          <a:p>
            <a:pPr>
              <a:buClr>
                <a:schemeClr val="tx2"/>
              </a:buClr>
            </a:pPr>
            <a:r>
              <a:rPr lang="en-US" i="1" u="sng" dirty="0" smtClean="0">
                <a:latin typeface="Times New Roman" panose="02020603050405020304" pitchFamily="18" charset="0"/>
                <a:cs typeface="Times New Roman" panose="02020603050405020304" pitchFamily="18" charset="0"/>
              </a:rPr>
              <a:t>Step4</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Enter </a:t>
            </a:r>
            <a:r>
              <a:rPr lang="en-US" dirty="0">
                <a:latin typeface="Times New Roman" panose="02020603050405020304" pitchFamily="18" charset="0"/>
                <a:cs typeface="Times New Roman" panose="02020603050405020304" pitchFamily="18" charset="0"/>
              </a:rPr>
              <a:t>the directory you just </a:t>
            </a:r>
            <a:r>
              <a:rPr lang="en-US" dirty="0" smtClean="0">
                <a:latin typeface="Times New Roman" panose="02020603050405020304" pitchFamily="18" charset="0"/>
                <a:cs typeface="Times New Roman" panose="02020603050405020304" pitchFamily="18" charset="0"/>
              </a:rPr>
              <a:t>created</a:t>
            </a:r>
          </a:p>
          <a:p>
            <a:pPr>
              <a:buClr>
                <a:schemeClr val="tx2"/>
              </a:buClr>
            </a:pPr>
            <a:endParaRPr lang="en-US" i="1" dirty="0" smtClean="0">
              <a:latin typeface="Times New Roman" panose="02020603050405020304" pitchFamily="18" charset="0"/>
              <a:cs typeface="Times New Roman" panose="02020603050405020304" pitchFamily="18" charset="0"/>
            </a:endParaRPr>
          </a:p>
          <a:p>
            <a:pPr>
              <a:buClr>
                <a:schemeClr val="tx2"/>
              </a:buClr>
            </a:pPr>
            <a:endParaRPr lang="en-US" i="1" dirty="0">
              <a:latin typeface="Times New Roman" panose="02020603050405020304" pitchFamily="18" charset="0"/>
              <a:cs typeface="Times New Roman" panose="02020603050405020304" pitchFamily="18" charset="0"/>
            </a:endParaRPr>
          </a:p>
          <a:p>
            <a:pPr>
              <a:buClr>
                <a:schemeClr val="tx2"/>
              </a:buClr>
            </a:pPr>
            <a:r>
              <a:rPr lang="en-US" i="1" u="sng" dirty="0" smtClean="0">
                <a:latin typeface="Times New Roman" panose="02020603050405020304" pitchFamily="18" charset="0"/>
                <a:cs typeface="Times New Roman" panose="02020603050405020304" pitchFamily="18" charset="0"/>
              </a:rPr>
              <a:t>Step5</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tar to extract </a:t>
            </a:r>
            <a:r>
              <a:rPr lang="en-US" dirty="0" smtClean="0">
                <a:latin typeface="Times New Roman" panose="02020603050405020304" pitchFamily="18" charset="0"/>
                <a:cs typeface="Times New Roman" panose="02020603050405020304" pitchFamily="18" charset="0"/>
              </a:rPr>
              <a:t>prometheus-0.16.0.linux-amd64.tar.gz</a:t>
            </a:r>
          </a:p>
          <a:p>
            <a:pPr>
              <a:buClr>
                <a:schemeClr val="tx2"/>
              </a:buClr>
            </a:pPr>
            <a:endParaRPr lang="en-US" dirty="0" smtClean="0">
              <a:latin typeface="Times New Roman" panose="02020603050405020304" pitchFamily="18" charset="0"/>
              <a:cs typeface="Times New Roman" panose="02020603050405020304" pitchFamily="18" charset="0"/>
            </a:endParaRPr>
          </a:p>
          <a:p>
            <a:pPr>
              <a:buClr>
                <a:schemeClr val="tx2"/>
              </a:buClr>
            </a:pPr>
            <a:endParaRPr lang="en-US" dirty="0" smtClean="0">
              <a:latin typeface="Times New Roman" panose="02020603050405020304" pitchFamily="18" charset="0"/>
              <a:cs typeface="Times New Roman" panose="02020603050405020304" pitchFamily="18" charset="0"/>
            </a:endParaRPr>
          </a:p>
          <a:p>
            <a:pPr>
              <a:buClr>
                <a:schemeClr val="tx2"/>
              </a:buClr>
            </a:pPr>
            <a:r>
              <a:rPr lang="en-US" i="1" u="sng" dirty="0" smtClean="0">
                <a:latin typeface="Times New Roman" panose="02020603050405020304" pitchFamily="18" charset="0"/>
                <a:cs typeface="Times New Roman" panose="02020603050405020304" pitchFamily="18" charset="0"/>
              </a:rPr>
              <a:t>Step6</a:t>
            </a:r>
            <a:r>
              <a:rPr lang="en-US"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completes the installation of Prometheus server. Verify the installation by typing in the following command</a:t>
            </a:r>
            <a:r>
              <a:rPr lang="en-US" dirty="0" smtClean="0">
                <a:latin typeface="Times New Roman" panose="02020603050405020304" pitchFamily="18" charset="0"/>
                <a:cs typeface="Times New Roman" panose="02020603050405020304" pitchFamily="18" charset="0"/>
              </a:rPr>
              <a:t>:</a:t>
            </a:r>
          </a:p>
          <a:p>
            <a:pPr>
              <a:buClr>
                <a:schemeClr val="tx2"/>
              </a:buClr>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Clr>
                <a:schemeClr val="tx2"/>
              </a:buClr>
            </a:pP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45127" y="676235"/>
            <a:ext cx="443887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400" b="1" dirty="0">
                <a:latin typeface="Times New Roman" panose="02020603050405020304" pitchFamily="18" charset="0"/>
                <a:cs typeface="Times New Roman" panose="02020603050405020304" pitchFamily="18" charset="0"/>
              </a:rPr>
              <a:t>Step1</a:t>
            </a:r>
            <a:r>
              <a:rPr lang="en-US" sz="2400" dirty="0">
                <a:latin typeface="Times New Roman" panose="02020603050405020304" pitchFamily="18" charset="0"/>
                <a:cs typeface="Times New Roman" panose="02020603050405020304" pitchFamily="18" charset="0"/>
              </a:rPr>
              <a:t>: Installing Prometheus</a:t>
            </a:r>
          </a:p>
        </p:txBody>
      </p:sp>
      <p:sp>
        <p:nvSpPr>
          <p:cNvPr id="4" name="Rectangle 3"/>
          <p:cNvSpPr/>
          <p:nvPr/>
        </p:nvSpPr>
        <p:spPr>
          <a:xfrm>
            <a:off x="803562" y="1565565"/>
            <a:ext cx="9074730" cy="692726"/>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mkdir ~/Downloads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cd ~/Downloads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831273" y="2701636"/>
            <a:ext cx="9074727" cy="692728"/>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Times New Roman" panose="02020603050405020304" pitchFamily="18" charset="0"/>
                <a:cs typeface="Times New Roman" panose="02020603050405020304" pitchFamily="18" charset="0"/>
              </a:rPr>
              <a:t>$ curl -LO "https://github.com/prometheus/prometheus/releases/download/0.16.0/prometheus-0.16.0.linux-amd64.tar.gz</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817416" y="3782292"/>
            <a:ext cx="9102439" cy="471053"/>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mkdir ~/</a:t>
            </a:r>
            <a:r>
              <a:rPr lang="en-US" dirty="0" smtClean="0">
                <a:latin typeface="Times New Roman" panose="02020603050405020304" pitchFamily="18" charset="0"/>
                <a:cs typeface="Times New Roman" panose="02020603050405020304" pitchFamily="18" charset="0"/>
              </a:rPr>
              <a:t>Prometheus</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817416" y="4599709"/>
            <a:ext cx="9088584" cy="471053"/>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buClr>
                <a:schemeClr val="tx2"/>
              </a:buCl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cd ~/Prometheus</a:t>
            </a:r>
          </a:p>
        </p:txBody>
      </p:sp>
      <p:sp>
        <p:nvSpPr>
          <p:cNvPr id="14" name="Rectangle 13"/>
          <p:cNvSpPr/>
          <p:nvPr/>
        </p:nvSpPr>
        <p:spPr>
          <a:xfrm>
            <a:off x="817415" y="5417128"/>
            <a:ext cx="9102439" cy="471053"/>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buClr>
                <a:schemeClr val="tx2"/>
              </a:buCl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tar -xvzf ~/Downloads/prometheus-0.16.0.linux-amd64.tar.gz</a:t>
            </a:r>
          </a:p>
        </p:txBody>
      </p:sp>
      <p:sp>
        <p:nvSpPr>
          <p:cNvPr id="15" name="Rectangle 14"/>
          <p:cNvSpPr/>
          <p:nvPr/>
        </p:nvSpPr>
        <p:spPr>
          <a:xfrm>
            <a:off x="789705" y="6276112"/>
            <a:ext cx="9144003" cy="471053"/>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buClr>
                <a:schemeClr val="tx2"/>
              </a:buClr>
            </a:pPr>
            <a:r>
              <a:rPr lang="en-US" dirty="0">
                <a:latin typeface="Times New Roman" panose="02020603050405020304" pitchFamily="18" charset="0"/>
                <a:cs typeface="Times New Roman" panose="02020603050405020304" pitchFamily="18" charset="0"/>
              </a:rPr>
              <a:t>$ ~/Prometheus/prometheus-0.16.0.linux-amd64/prometheus -version</a:t>
            </a:r>
          </a:p>
        </p:txBody>
      </p:sp>
    </p:spTree>
    <p:extLst>
      <p:ext uri="{BB962C8B-B14F-4D97-AF65-F5344CB8AC3E}">
        <p14:creationId xmlns:p14="http://schemas.microsoft.com/office/powerpoint/2010/main" val="3885436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3" name="TextBox 2"/>
          <p:cNvSpPr txBox="1"/>
          <p:nvPr/>
        </p:nvSpPr>
        <p:spPr>
          <a:xfrm>
            <a:off x="200892" y="2008909"/>
            <a:ext cx="11901055" cy="498598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endParaRPr lang="en-US" b="1" dirty="0" smtClean="0">
              <a:latin typeface="+mj-lt"/>
            </a:endParaRPr>
          </a:p>
          <a:p>
            <a:pPr>
              <a:buClr>
                <a:schemeClr val="tx2"/>
              </a:buClr>
            </a:pPr>
            <a:r>
              <a:rPr lang="en-US" i="1" u="sng" dirty="0" smtClean="0">
                <a:latin typeface="Times New Roman" panose="02020603050405020304" pitchFamily="18" charset="0"/>
                <a:cs typeface="Times New Roman" panose="02020603050405020304" pitchFamily="18" charset="0"/>
              </a:rPr>
              <a:t>Step1</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Enter the Downloads directory and use curl to download the latest build of Node Exporter which is available on </a:t>
            </a:r>
            <a:r>
              <a:rPr lang="en-US" dirty="0" smtClean="0">
                <a:latin typeface="Times New Roman" panose="02020603050405020304" pitchFamily="18" charset="0"/>
                <a:cs typeface="Times New Roman" panose="02020603050405020304" pitchFamily="18" charset="0"/>
              </a:rPr>
              <a:t>GitHub</a:t>
            </a:r>
          </a:p>
          <a:p>
            <a:pPr>
              <a:buClr>
                <a:schemeClr val="tx2"/>
              </a:buClr>
            </a:pPr>
            <a:r>
              <a:rPr lang="en-US" dirty="0" smtClean="0">
                <a:latin typeface="+mj-lt"/>
              </a:rPr>
              <a:t>	</a:t>
            </a:r>
          </a:p>
          <a:p>
            <a:pPr>
              <a:buClr>
                <a:schemeClr val="tx2"/>
              </a:buClr>
            </a:pPr>
            <a:endParaRPr lang="en-US" dirty="0">
              <a:latin typeface="+mj-lt"/>
            </a:endParaRPr>
          </a:p>
          <a:p>
            <a:pPr>
              <a:buClr>
                <a:schemeClr val="tx2"/>
              </a:buClr>
            </a:pPr>
            <a:endParaRPr lang="en-US" dirty="0" smtClean="0">
              <a:latin typeface="+mj-lt"/>
            </a:endParaRPr>
          </a:p>
          <a:p>
            <a:pPr>
              <a:buClr>
                <a:schemeClr val="tx2"/>
              </a:buClr>
            </a:pPr>
            <a:endParaRPr lang="en-US" dirty="0">
              <a:latin typeface="+mj-lt"/>
            </a:endParaRPr>
          </a:p>
          <a:p>
            <a:pPr>
              <a:buClr>
                <a:schemeClr val="tx2"/>
              </a:buClr>
            </a:pPr>
            <a:endParaRPr lang="en-US" dirty="0" smtClean="0"/>
          </a:p>
          <a:p>
            <a:pPr>
              <a:buClr>
                <a:schemeClr val="tx2"/>
              </a:buClr>
            </a:pPr>
            <a:r>
              <a:rPr lang="en-US" i="1" u="sng" dirty="0" smtClean="0">
                <a:latin typeface="Times New Roman" panose="02020603050405020304" pitchFamily="18" charset="0"/>
                <a:cs typeface="Times New Roman" panose="02020603050405020304" pitchFamily="18" charset="0"/>
              </a:rPr>
              <a:t>Step2</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 new directory called node_exporter inside the Prometheus directory, and get inside </a:t>
            </a:r>
            <a:r>
              <a:rPr lang="en-US" dirty="0" smtClean="0">
                <a:latin typeface="Times New Roman" panose="02020603050405020304" pitchFamily="18" charset="0"/>
                <a:cs typeface="Times New Roman" panose="02020603050405020304" pitchFamily="18" charset="0"/>
              </a:rPr>
              <a:t>it</a:t>
            </a:r>
          </a:p>
          <a:p>
            <a:pPr>
              <a:buClr>
                <a:schemeClr val="tx2"/>
              </a:buClr>
            </a:pPr>
            <a:endParaRPr lang="en-US" dirty="0">
              <a:latin typeface="+mj-lt"/>
            </a:endParaRPr>
          </a:p>
          <a:p>
            <a:pPr>
              <a:buClr>
                <a:schemeClr val="tx2"/>
              </a:buClr>
            </a:pPr>
            <a:endParaRPr lang="en-US" dirty="0" smtClean="0">
              <a:latin typeface="+mj-lt"/>
            </a:endParaRPr>
          </a:p>
          <a:p>
            <a:pPr>
              <a:buClr>
                <a:schemeClr val="tx2"/>
              </a:buClr>
            </a:pPr>
            <a:endParaRPr lang="en-US" dirty="0" smtClean="0">
              <a:latin typeface="+mj-lt"/>
            </a:endParaRPr>
          </a:p>
          <a:p>
            <a:r>
              <a:rPr lang="en-US" dirty="0">
                <a:latin typeface="+mj-lt"/>
              </a:rPr>
              <a:t>	</a:t>
            </a:r>
            <a:endParaRPr lang="en-US" dirty="0"/>
          </a:p>
          <a:p>
            <a:pPr>
              <a:buClr>
                <a:schemeClr val="tx2"/>
              </a:buClr>
            </a:pPr>
            <a:r>
              <a:rPr lang="en-US" i="1" u="sng" dirty="0" smtClean="0">
                <a:latin typeface="Times New Roman" panose="02020603050405020304" pitchFamily="18" charset="0"/>
                <a:cs typeface="Times New Roman" panose="02020603050405020304" pitchFamily="18" charset="0"/>
              </a:rPr>
              <a:t>Step3</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now use the tar command to extract </a:t>
            </a:r>
            <a:r>
              <a:rPr lang="en-US" dirty="0" smtClean="0">
                <a:latin typeface="Times New Roman" panose="02020603050405020304" pitchFamily="18" charset="0"/>
                <a:cs typeface="Times New Roman" panose="02020603050405020304" pitchFamily="18" charset="0"/>
              </a:rPr>
              <a:t>node_exporter-0.11.0.linux-amd64.tar.gz</a:t>
            </a:r>
          </a:p>
          <a:p>
            <a:pPr>
              <a:buClr>
                <a:schemeClr val="tx2"/>
              </a:buClr>
            </a:pPr>
            <a:endParaRPr lang="en-US" dirty="0" smtClean="0">
              <a:latin typeface="+mj-lt"/>
            </a:endParaRPr>
          </a:p>
          <a:p>
            <a:pPr>
              <a:buClr>
                <a:schemeClr val="tx2"/>
              </a:buClr>
            </a:pPr>
            <a:endParaRPr lang="en-US" dirty="0">
              <a:latin typeface="+mj-lt"/>
            </a:endParaRPr>
          </a:p>
          <a:p>
            <a:pPr>
              <a:buClr>
                <a:schemeClr val="tx2"/>
              </a:buClr>
            </a:pPr>
            <a:endParaRPr lang="en-US" dirty="0" smtClean="0">
              <a:latin typeface="+mj-lt"/>
            </a:endParaRPr>
          </a:p>
          <a:p>
            <a:pPr>
              <a:buClr>
                <a:schemeClr val="tx2"/>
              </a:buClr>
            </a:pPr>
            <a:endParaRPr lang="en-US" dirty="0">
              <a:latin typeface="+mj-lt"/>
            </a:endParaRPr>
          </a:p>
          <a:p>
            <a:pPr>
              <a:buClr>
                <a:schemeClr val="tx2"/>
              </a:buClr>
            </a:pPr>
            <a:endParaRPr lang="en-US" dirty="0" smtClean="0">
              <a:latin typeface="+mj-lt"/>
            </a:endParaRPr>
          </a:p>
        </p:txBody>
      </p:sp>
      <p:sp>
        <p:nvSpPr>
          <p:cNvPr id="7" name="TextBox 6"/>
          <p:cNvSpPr txBox="1"/>
          <p:nvPr/>
        </p:nvSpPr>
        <p:spPr>
          <a:xfrm>
            <a:off x="193965" y="890650"/>
            <a:ext cx="11998035" cy="123110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endParaRPr lang="en-US" sz="2000" dirty="0"/>
          </a:p>
          <a:p>
            <a:r>
              <a:rPr lang="en-US" sz="2000" dirty="0" smtClean="0">
                <a:latin typeface="Times New Roman" panose="02020603050405020304" pitchFamily="18" charset="0"/>
                <a:cs typeface="Times New Roman" panose="02020603050405020304" pitchFamily="18" charset="0"/>
              </a:rPr>
              <a:t>Prometheus </a:t>
            </a:r>
            <a:r>
              <a:rPr lang="en-US" sz="2000" dirty="0">
                <a:latin typeface="Times New Roman" panose="02020603050405020304" pitchFamily="18" charset="0"/>
                <a:cs typeface="Times New Roman" panose="02020603050405020304" pitchFamily="18" charset="0"/>
              </a:rPr>
              <a:t>was developed for the purpose of monitoring web services. In order to monitor the metrics of your CentOS server, I</a:t>
            </a:r>
            <a:r>
              <a:rPr lang="en-US" sz="2000" dirty="0" smtClean="0">
                <a:latin typeface="Times New Roman" panose="02020603050405020304" pitchFamily="18" charset="0"/>
                <a:cs typeface="Times New Roman" panose="02020603050405020304" pitchFamily="18" charset="0"/>
              </a:rPr>
              <a:t>nstall </a:t>
            </a:r>
            <a:r>
              <a:rPr lang="en-US" sz="2000" dirty="0">
                <a:latin typeface="Times New Roman" panose="02020603050405020304" pitchFamily="18" charset="0"/>
                <a:cs typeface="Times New Roman" panose="02020603050405020304" pitchFamily="18" charset="0"/>
              </a:rPr>
              <a:t>a tool called Node Exporter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Node Exporter</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exports lots of metrics (such as disk I/O statistics, CPU load, memory usage, network statistics, and more) in a format Prometheus understands</a:t>
            </a:r>
            <a:r>
              <a:rPr lang="en-US" sz="2000" dirty="0" smtClean="0">
                <a:latin typeface="Times New Roman" panose="02020603050405020304" pitchFamily="18" charset="0"/>
                <a:cs typeface="Times New Roman" panose="02020603050405020304" pitchFamily="18" charset="0"/>
              </a:rPr>
              <a:t>.</a:t>
            </a:r>
          </a:p>
        </p:txBody>
      </p:sp>
      <p:sp>
        <p:nvSpPr>
          <p:cNvPr id="5" name="TextBox 4"/>
          <p:cNvSpPr txBox="1"/>
          <p:nvPr/>
        </p:nvSpPr>
        <p:spPr>
          <a:xfrm>
            <a:off x="1274619" y="690089"/>
            <a:ext cx="443887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Installing Node Exporter</a:t>
            </a:r>
          </a:p>
        </p:txBody>
      </p:sp>
      <p:sp>
        <p:nvSpPr>
          <p:cNvPr id="6" name="Rectangle 5"/>
          <p:cNvSpPr/>
          <p:nvPr/>
        </p:nvSpPr>
        <p:spPr>
          <a:xfrm>
            <a:off x="831272" y="2673928"/>
            <a:ext cx="9074730" cy="997527"/>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Times New Roman" panose="02020603050405020304" pitchFamily="18" charset="0"/>
                <a:cs typeface="Times New Roman" panose="02020603050405020304" pitchFamily="18" charset="0"/>
              </a:rPr>
              <a:t>$ cd ~/Downloads &amp;&amp; curl -LO "https://github.com/prometheus/node_exporter/releases/download/0.11.0/node_exporter-0.11.0.linux-amd64.tar.gz"</a:t>
            </a:r>
          </a:p>
        </p:txBody>
      </p:sp>
      <p:sp>
        <p:nvSpPr>
          <p:cNvPr id="8" name="Rectangle 7"/>
          <p:cNvSpPr/>
          <p:nvPr/>
        </p:nvSpPr>
        <p:spPr>
          <a:xfrm>
            <a:off x="845124" y="4322619"/>
            <a:ext cx="9074730" cy="872836"/>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 </a:t>
            </a:r>
            <a:r>
              <a:rPr lang="en-US" dirty="0" smtClean="0">
                <a:latin typeface="Times New Roman" panose="02020603050405020304" pitchFamily="18" charset="0"/>
                <a:cs typeface="Times New Roman" panose="02020603050405020304" pitchFamily="18" charset="0"/>
              </a:rPr>
              <a:t>mkdir </a:t>
            </a:r>
            <a:r>
              <a:rPr lang="en-US" dirty="0">
                <a:latin typeface="Times New Roman" panose="02020603050405020304" pitchFamily="18" charset="0"/>
                <a:cs typeface="Times New Roman" panose="02020603050405020304" pitchFamily="18" charset="0"/>
              </a:rPr>
              <a:t>~/Prometheus/node_exporter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cd ~/</a:t>
            </a:r>
            <a:r>
              <a:rPr lang="en-US" dirty="0" smtClean="0">
                <a:latin typeface="Times New Roman" panose="02020603050405020304" pitchFamily="18" charset="0"/>
                <a:cs typeface="Times New Roman" panose="02020603050405020304" pitchFamily="18" charset="0"/>
              </a:rPr>
              <a:t>Prometheus/node_exporter</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845125" y="5680365"/>
            <a:ext cx="9074730" cy="872836"/>
          </a:xfrm>
          <a:prstGeom prst="rect">
            <a:avLst/>
          </a:prstGeom>
          <a:solidFill>
            <a:schemeClr val="bg2">
              <a:lumMod val="20000"/>
              <a:lumOff val="8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tar </a:t>
            </a:r>
            <a:r>
              <a:rPr lang="en-US" dirty="0">
                <a:latin typeface="Times New Roman" panose="02020603050405020304" pitchFamily="18" charset="0"/>
                <a:cs typeface="Times New Roman" panose="02020603050405020304" pitchFamily="18" charset="0"/>
              </a:rPr>
              <a:t>-xvzf ~/Downloads/node_exporter-0.11.0.linux-amd64.tar.gz</a:t>
            </a:r>
          </a:p>
        </p:txBody>
      </p:sp>
    </p:spTree>
    <p:extLst>
      <p:ext uri="{BB962C8B-B14F-4D97-AF65-F5344CB8AC3E}">
        <p14:creationId xmlns:p14="http://schemas.microsoft.com/office/powerpoint/2010/main" val="312809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93963" y="998920"/>
            <a:ext cx="11831781" cy="47397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endParaRPr lang="en-US" sz="2000" dirty="0"/>
          </a:p>
          <a:p>
            <a:r>
              <a:rPr lang="en-US" dirty="0">
                <a:latin typeface="Times New Roman" panose="02020603050405020304" pitchFamily="18" charset="0"/>
                <a:cs typeface="Times New Roman" panose="02020603050405020304" pitchFamily="18" charset="0"/>
              </a:rPr>
              <a:t>To make it easy to start and stop Node Exporter, let us now convert it into a </a:t>
            </a:r>
            <a:r>
              <a:rPr lang="en-US" dirty="0" smtClean="0">
                <a:latin typeface="Times New Roman" panose="02020603050405020304" pitchFamily="18" charset="0"/>
                <a:cs typeface="Times New Roman" panose="02020603050405020304" pitchFamily="18" charset="0"/>
              </a:rPr>
              <a:t>service</a:t>
            </a:r>
          </a:p>
          <a:p>
            <a:endParaRPr lang="en-US" dirty="0" smtClean="0"/>
          </a:p>
          <a:p>
            <a:endParaRPr lang="en-US" dirty="0" smtClean="0"/>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file should contain the path of the node_exporter </a:t>
            </a:r>
            <a:r>
              <a:rPr lang="en-US" dirty="0" smtClean="0">
                <a:latin typeface="Times New Roman" panose="02020603050405020304" pitchFamily="18" charset="0"/>
                <a:cs typeface="Times New Roman" panose="02020603050405020304" pitchFamily="18" charset="0"/>
              </a:rPr>
              <a:t>executable. Add the following code and save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r>
              <a:rPr lang="en-US" dirty="0" smtClean="0">
                <a:latin typeface="Times New Roman" panose="02020603050405020304" pitchFamily="18" charset="0"/>
                <a:cs typeface="Times New Roman" panose="02020603050405020304" pitchFamily="18" charset="0"/>
              </a:rPr>
              <a:t>Reload </a:t>
            </a:r>
            <a:r>
              <a:rPr lang="en-US" dirty="0">
                <a:latin typeface="Times New Roman" panose="02020603050405020304" pitchFamily="18" charset="0"/>
                <a:cs typeface="Times New Roman" panose="02020603050405020304" pitchFamily="18" charset="0"/>
              </a:rPr>
              <a:t>systemd so that it reads the configuration file you just </a:t>
            </a:r>
            <a:r>
              <a:rPr lang="en-US" dirty="0" smtClean="0">
                <a:latin typeface="Times New Roman" panose="02020603050405020304" pitchFamily="18" charset="0"/>
                <a:cs typeface="Times New Roman" panose="02020603050405020304" pitchFamily="18" charset="0"/>
              </a:rPr>
              <a:t>created</a:t>
            </a:r>
          </a:p>
          <a:p>
            <a:r>
              <a:rPr lang="en-US" dirty="0"/>
              <a:t>	</a:t>
            </a:r>
            <a:endParaRPr lang="en-US" dirty="0" smtClean="0"/>
          </a:p>
        </p:txBody>
      </p:sp>
      <p:sp>
        <p:nvSpPr>
          <p:cNvPr id="8" name="TextBox 7"/>
          <p:cNvSpPr txBox="1"/>
          <p:nvPr/>
        </p:nvSpPr>
        <p:spPr>
          <a:xfrm>
            <a:off x="900546" y="2545934"/>
            <a:ext cx="9074727" cy="2492990"/>
          </a:xfrm>
          <a:prstGeom prst="rect">
            <a:avLst/>
          </a:prstGeom>
          <a:solidFill>
            <a:schemeClr val="bg2">
              <a:lumMod val="20000"/>
              <a:lumOff val="80000"/>
            </a:schemeClr>
          </a:solidFill>
          <a:ln w="9525">
            <a:solidFill>
              <a:srgbClr val="6D6E71"/>
            </a:solidFill>
            <a:miter lim="800000"/>
            <a:headEnd/>
            <a:tailEnd/>
          </a:ln>
        </p:spPr>
        <p:txBody>
          <a:bodyPr vert="horz" wrap="square" lIns="0" tIns="0" rIns="0" bIns="0" numCol="1" rtlCol="0" anchor="t" anchorCtr="0" compatLnSpc="1">
            <a:prstTxWarp prst="textNoShape">
              <a:avLst/>
            </a:prstTxWarp>
            <a:spAutoFit/>
          </a:bodyPr>
          <a:lstStyle/>
          <a:p>
            <a:pPr lvl="1"/>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Unit]</a:t>
            </a:r>
          </a:p>
          <a:p>
            <a:pPr lvl="1"/>
            <a:r>
              <a:rPr lang="en-US" dirty="0">
                <a:latin typeface="Times New Roman" panose="02020603050405020304" pitchFamily="18" charset="0"/>
                <a:cs typeface="Times New Roman" panose="02020603050405020304" pitchFamily="18" charset="0"/>
              </a:rPr>
              <a:t>Description=Node Exporter</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[Service]</a:t>
            </a:r>
          </a:p>
          <a:p>
            <a:pPr lvl="1"/>
            <a:r>
              <a:rPr lang="en-US" dirty="0">
                <a:latin typeface="Times New Roman" panose="02020603050405020304" pitchFamily="18" charset="0"/>
                <a:cs typeface="Times New Roman" panose="02020603050405020304" pitchFamily="18" charset="0"/>
              </a:rPr>
              <a:t>User=prometheus</a:t>
            </a:r>
          </a:p>
          <a:p>
            <a:pPr lvl="1"/>
            <a:r>
              <a:rPr lang="en-US" dirty="0">
                <a:latin typeface="Times New Roman" panose="02020603050405020304" pitchFamily="18" charset="0"/>
                <a:cs typeface="Times New Roman" panose="02020603050405020304" pitchFamily="18" charset="0"/>
              </a:rPr>
              <a:t>ExecStart=/home/prometheus/Prometheus/node_exporter/node_exporter</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[Install]</a:t>
            </a:r>
          </a:p>
          <a:p>
            <a:pPr lvl="1"/>
            <a:r>
              <a:rPr lang="en-US" dirty="0" smtClean="0">
                <a:latin typeface="Times New Roman" panose="02020603050405020304" pitchFamily="18" charset="0"/>
                <a:cs typeface="Times New Roman" panose="02020603050405020304" pitchFamily="18" charset="0"/>
              </a:rPr>
              <a:t>WantedBy=default.target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31274" y="676235"/>
            <a:ext cx="6470072"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b="1" dirty="0">
                <a:latin typeface="Times New Roman" panose="02020603050405020304" pitchFamily="18" charset="0"/>
                <a:cs typeface="Times New Roman" panose="02020603050405020304" pitchFamily="18" charset="0"/>
              </a:rPr>
              <a:t>Step3: </a:t>
            </a:r>
            <a:r>
              <a:rPr lang="en-US" sz="2400" dirty="0">
                <a:latin typeface="Times New Roman" panose="02020603050405020304" pitchFamily="18" charset="0"/>
                <a:cs typeface="Times New Roman" panose="02020603050405020304" pitchFamily="18" charset="0"/>
              </a:rPr>
              <a:t>Running Node Exporter as a Service</a:t>
            </a:r>
          </a:p>
        </p:txBody>
      </p:sp>
      <p:sp>
        <p:nvSpPr>
          <p:cNvPr id="10" name="Rectangle 9"/>
          <p:cNvSpPr/>
          <p:nvPr/>
        </p:nvSpPr>
        <p:spPr>
          <a:xfrm>
            <a:off x="886689" y="1620982"/>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sudo vi /etc/systemd/system/node_exporter.service</a:t>
            </a:r>
          </a:p>
        </p:txBody>
      </p:sp>
      <p:sp>
        <p:nvSpPr>
          <p:cNvPr id="11" name="Rectangle 10"/>
          <p:cNvSpPr/>
          <p:nvPr/>
        </p:nvSpPr>
        <p:spPr>
          <a:xfrm>
            <a:off x="914398" y="5527964"/>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Times New Roman" panose="02020603050405020304" pitchFamily="18" charset="0"/>
                <a:cs typeface="Times New Roman" panose="02020603050405020304" pitchFamily="18" charset="0"/>
              </a:rPr>
              <a:t>$ sudo systemctl daemon-reload</a:t>
            </a:r>
          </a:p>
        </p:txBody>
      </p:sp>
    </p:spTree>
    <p:extLst>
      <p:ext uri="{BB962C8B-B14F-4D97-AF65-F5344CB8AC3E}">
        <p14:creationId xmlns:p14="http://schemas.microsoft.com/office/powerpoint/2010/main" val="3965974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80108" y="1120153"/>
            <a:ext cx="11901055" cy="249299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At this point, Node Exporter is available as a service which can be managed using the systemctl command. Enable it so that it starts automatically at boot </a:t>
            </a:r>
            <a:r>
              <a:rPr lang="en-US" dirty="0" smtClean="0">
                <a:latin typeface="Times New Roman" panose="02020603050405020304" pitchFamily="18" charset="0"/>
                <a:cs typeface="Times New Roman" panose="02020603050405020304" pitchFamily="18" charset="0"/>
              </a:rPr>
              <a:t>time</a:t>
            </a:r>
          </a:p>
          <a:p>
            <a:endParaRPr lang="en-US" dirty="0" smtClean="0"/>
          </a:p>
          <a:p>
            <a:endParaRPr lang="en-US" dirty="0" smtClean="0"/>
          </a:p>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ommand </a:t>
            </a:r>
            <a:r>
              <a:rPr lang="en-US" dirty="0">
                <a:latin typeface="Times New Roman" panose="02020603050405020304" pitchFamily="18" charset="0"/>
                <a:cs typeface="Times New Roman" panose="02020603050405020304" pitchFamily="18" charset="0"/>
              </a:rPr>
              <a:t>to start the service </a:t>
            </a:r>
            <a:r>
              <a:rPr lang="en-US" dirty="0" smtClean="0">
                <a:latin typeface="Times New Roman" panose="02020603050405020304" pitchFamily="18" charset="0"/>
                <a:cs typeface="Times New Roman" panose="02020603050405020304" pitchFamily="18" charset="0"/>
              </a:rPr>
              <a:t>manually</a:t>
            </a:r>
          </a:p>
          <a:p>
            <a:endParaRPr lang="en-US" dirty="0" smtClean="0">
              <a:latin typeface="Times New Roman" panose="02020603050405020304" pitchFamily="18" charset="0"/>
              <a:cs typeface="Times New Roman" panose="02020603050405020304" pitchFamily="18" charset="0"/>
            </a:endParaRPr>
          </a:p>
          <a:p>
            <a:r>
              <a:rPr lang="en-US" dirty="0"/>
              <a:t>	</a:t>
            </a:r>
          </a:p>
          <a:p>
            <a:r>
              <a:rPr lang="en-US" dirty="0">
                <a:latin typeface="Times New Roman" panose="02020603050405020304" pitchFamily="18" charset="0"/>
                <a:cs typeface="Times New Roman" panose="02020603050405020304" pitchFamily="18" charset="0"/>
              </a:rPr>
              <a:t>Once it starts, use a browser to view Node Exporter's web interface, which is available at http://your_server_ip:9100/metrics.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should see a page with a lot of text:</a:t>
            </a:r>
          </a:p>
        </p:txBody>
      </p:sp>
      <p:pic>
        <p:nvPicPr>
          <p:cNvPr id="4" name="Picture 3"/>
          <p:cNvPicPr>
            <a:picLocks noChangeAspect="1"/>
          </p:cNvPicPr>
          <p:nvPr/>
        </p:nvPicPr>
        <p:blipFill>
          <a:blip r:embed="rId4"/>
          <a:stretch>
            <a:fillRect/>
          </a:stretch>
        </p:blipFill>
        <p:spPr>
          <a:xfrm>
            <a:off x="694771" y="3643745"/>
            <a:ext cx="7130884" cy="2918591"/>
          </a:xfrm>
          <a:prstGeom prst="rect">
            <a:avLst/>
          </a:prstGeom>
          <a:ln>
            <a:solidFill>
              <a:schemeClr val="tx1"/>
            </a:solidFill>
          </a:ln>
        </p:spPr>
      </p:pic>
      <p:sp>
        <p:nvSpPr>
          <p:cNvPr id="5" name="Rectangle 4"/>
          <p:cNvSpPr/>
          <p:nvPr/>
        </p:nvSpPr>
        <p:spPr>
          <a:xfrm>
            <a:off x="665016" y="1690255"/>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sudo systemctl enable node_exporter.service</a:t>
            </a:r>
          </a:p>
        </p:txBody>
      </p:sp>
      <p:sp>
        <p:nvSpPr>
          <p:cNvPr id="6" name="Rectangle 5"/>
          <p:cNvSpPr/>
          <p:nvPr/>
        </p:nvSpPr>
        <p:spPr>
          <a:xfrm>
            <a:off x="651161" y="2521528"/>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Times New Roman" panose="02020603050405020304" pitchFamily="18" charset="0"/>
                <a:cs typeface="Times New Roman" panose="02020603050405020304" pitchFamily="18" charset="0"/>
              </a:rPr>
              <a:t>$ systemctl start node_exporter.service</a:t>
            </a:r>
          </a:p>
        </p:txBody>
      </p:sp>
    </p:spTree>
    <p:extLst>
      <p:ext uri="{BB962C8B-B14F-4D97-AF65-F5344CB8AC3E}">
        <p14:creationId xmlns:p14="http://schemas.microsoft.com/office/powerpoint/2010/main" val="4116937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38545" y="1044256"/>
            <a:ext cx="12053455" cy="52937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endParaRPr lang="en-US" sz="2000" dirty="0"/>
          </a:p>
          <a:p>
            <a:r>
              <a:rPr lang="en-US" dirty="0">
                <a:latin typeface="Times New Roman" panose="02020603050405020304" pitchFamily="18" charset="0"/>
                <a:cs typeface="Times New Roman" panose="02020603050405020304" pitchFamily="18" charset="0"/>
              </a:rPr>
              <a:t>Enter the directory where you installed the Prometheus </a:t>
            </a:r>
            <a:r>
              <a:rPr lang="en-US" dirty="0" smtClean="0">
                <a:latin typeface="Times New Roman" panose="02020603050405020304" pitchFamily="18" charset="0"/>
                <a:cs typeface="Times New Roman" panose="02020603050405020304" pitchFamily="18" charset="0"/>
              </a:rPr>
              <a:t>server</a:t>
            </a:r>
          </a:p>
          <a:p>
            <a:endParaRPr lang="en-US" dirty="0" smtClean="0"/>
          </a:p>
          <a:p>
            <a:endParaRPr lang="en-US" dirty="0"/>
          </a:p>
          <a:p>
            <a:endParaRPr lang="en-US" dirty="0" smtClean="0"/>
          </a:p>
          <a:p>
            <a:r>
              <a:rPr lang="en-US" dirty="0">
                <a:latin typeface="Times New Roman" panose="02020603050405020304" pitchFamily="18" charset="0"/>
                <a:cs typeface="Times New Roman" panose="02020603050405020304" pitchFamily="18" charset="0"/>
              </a:rPr>
              <a:t>Before you start Prometheus, you must first create a configuration file for it called </a:t>
            </a:r>
            <a:r>
              <a:rPr lang="en-US" dirty="0" smtClean="0">
                <a:latin typeface="Times New Roman" panose="02020603050405020304" pitchFamily="18" charset="0"/>
                <a:cs typeface="Times New Roman" panose="02020603050405020304" pitchFamily="18" charset="0"/>
              </a:rPr>
              <a:t>prometheus.yml</a:t>
            </a:r>
          </a:p>
          <a:p>
            <a:endParaRPr lang="en-US" dirty="0" smtClean="0"/>
          </a:p>
          <a:p>
            <a:endParaRPr lang="en-US" dirty="0" smtClean="0"/>
          </a:p>
          <a:p>
            <a:r>
              <a:rPr lang="en-US" dirty="0" smtClean="0">
                <a:latin typeface="Times New Roman" panose="02020603050405020304" pitchFamily="18" charset="0"/>
                <a:cs typeface="Times New Roman" panose="02020603050405020304" pitchFamily="18" charset="0"/>
              </a:rPr>
              <a:t>Copy the </a:t>
            </a:r>
            <a:r>
              <a:rPr lang="en-US" dirty="0">
                <a:latin typeface="Times New Roman" panose="02020603050405020304" pitchFamily="18" charset="0"/>
                <a:cs typeface="Times New Roman" panose="02020603050405020304" pitchFamily="18" charset="0"/>
              </a:rPr>
              <a:t>following code into the file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t>	</a:t>
            </a: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creates a scrape_configs section and defines a job called node. It includes the URL of your Node Exporter's web interface in its array of targets.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scrape_interval is set to 15 seconds so that Prometheus scrapes the metrics once every fifteen seconds.</a:t>
            </a:r>
          </a:p>
        </p:txBody>
      </p:sp>
      <p:sp>
        <p:nvSpPr>
          <p:cNvPr id="3" name="TextBox 2"/>
          <p:cNvSpPr txBox="1"/>
          <p:nvPr/>
        </p:nvSpPr>
        <p:spPr>
          <a:xfrm>
            <a:off x="595745" y="634670"/>
            <a:ext cx="6165273"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b="1" dirty="0">
                <a:latin typeface="Times New Roman" panose="02020603050405020304" pitchFamily="18" charset="0"/>
                <a:cs typeface="Times New Roman" panose="02020603050405020304" pitchFamily="18" charset="0"/>
              </a:rPr>
              <a:t>Step4: </a:t>
            </a:r>
            <a:r>
              <a:rPr lang="en-US" sz="2400" dirty="0">
                <a:latin typeface="Times New Roman" panose="02020603050405020304" pitchFamily="18" charset="0"/>
                <a:cs typeface="Times New Roman" panose="02020603050405020304" pitchFamily="18" charset="0"/>
              </a:rPr>
              <a:t>Starting Prometheus Server</a:t>
            </a:r>
          </a:p>
        </p:txBody>
      </p:sp>
      <p:sp>
        <p:nvSpPr>
          <p:cNvPr id="4" name="Rectangle 3"/>
          <p:cNvSpPr/>
          <p:nvPr/>
        </p:nvSpPr>
        <p:spPr>
          <a:xfrm>
            <a:off x="581888" y="1717964"/>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cd ~/Prometheus/prometheus-0.16.0.linux-amd64</a:t>
            </a:r>
          </a:p>
        </p:txBody>
      </p:sp>
      <p:sp>
        <p:nvSpPr>
          <p:cNvPr id="5" name="Rectangle 4"/>
          <p:cNvSpPr/>
          <p:nvPr/>
        </p:nvSpPr>
        <p:spPr>
          <a:xfrm>
            <a:off x="568033" y="2729346"/>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 ~/Prometheus/prometheus-0.16.0.linux-amd64/prometheus.yml</a:t>
            </a:r>
          </a:p>
        </p:txBody>
      </p:sp>
      <p:sp>
        <p:nvSpPr>
          <p:cNvPr id="6" name="Rectangle 5"/>
          <p:cNvSpPr/>
          <p:nvPr/>
        </p:nvSpPr>
        <p:spPr>
          <a:xfrm>
            <a:off x="443342" y="3616036"/>
            <a:ext cx="9213275" cy="1607128"/>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Times New Roman" panose="02020603050405020304" pitchFamily="18" charset="0"/>
                <a:cs typeface="Times New Roman" panose="02020603050405020304" pitchFamily="18" charset="0"/>
              </a:rPr>
              <a:t>scrape_configs:</a:t>
            </a:r>
          </a:p>
          <a:p>
            <a:r>
              <a:rPr lang="en-US" dirty="0">
                <a:latin typeface="Times New Roman" panose="02020603050405020304" pitchFamily="18" charset="0"/>
                <a:cs typeface="Times New Roman" panose="02020603050405020304" pitchFamily="18" charset="0"/>
              </a:rPr>
              <a:t> 	 - job_name: "node"</a:t>
            </a:r>
          </a:p>
          <a:p>
            <a:r>
              <a:rPr lang="en-US" dirty="0">
                <a:latin typeface="Times New Roman" panose="02020603050405020304" pitchFamily="18" charset="0"/>
                <a:cs typeface="Times New Roman" panose="02020603050405020304" pitchFamily="18" charset="0"/>
              </a:rPr>
              <a:t>   	 scrape_interval: "15s"</a:t>
            </a:r>
          </a:p>
          <a:p>
            <a:r>
              <a:rPr lang="en-US" dirty="0">
                <a:latin typeface="Times New Roman" panose="02020603050405020304" pitchFamily="18" charset="0"/>
                <a:cs typeface="Times New Roman" panose="02020603050405020304" pitchFamily="18" charset="0"/>
              </a:rPr>
              <a:t>    	target_groups:</a:t>
            </a:r>
          </a:p>
          <a:p>
            <a:r>
              <a:rPr lang="en-US" dirty="0">
                <a:latin typeface="Times New Roman" panose="02020603050405020304" pitchFamily="18" charset="0"/>
                <a:cs typeface="Times New Roman" panose="02020603050405020304" pitchFamily="18" charset="0"/>
              </a:rPr>
              <a:t>    	 - targets: ['localhost:9100</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829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2" name="TextBox 1"/>
          <p:cNvSpPr txBox="1"/>
          <p:nvPr/>
        </p:nvSpPr>
        <p:spPr>
          <a:xfrm>
            <a:off x="1187532" y="1238992"/>
            <a:ext cx="568828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
                <a:srgbClr val="6D6E71"/>
              </a:buClr>
              <a:buSzTx/>
              <a:buFontTx/>
              <a:buNone/>
              <a:tabLst/>
              <a:defRPr/>
            </a:pP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Agenda</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565564" y="1842655"/>
            <a:ext cx="8769927" cy="489364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28600" lvl="0" indent="-228600">
              <a:buClr>
                <a:prstClr val="black"/>
              </a:buClr>
              <a:buFont typeface="+mj-lt"/>
              <a:buAutoNum type="arabicPeriod"/>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What is</a:t>
            </a: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Prometheus</a:t>
            </a: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baseline="0" dirty="0">
              <a:solidFill>
                <a:prstClr val="black"/>
              </a:solidFill>
              <a:latin typeface="Times New Roman" panose="02020603050405020304" pitchFamily="18" charset="0"/>
              <a:cs typeface="Times New Roman" panose="02020603050405020304" pitchFamily="18" charset="0"/>
            </a:endParaRPr>
          </a:p>
          <a:p>
            <a:pPr marL="228600" lvl="0" indent="-228600">
              <a:buClr>
                <a:prstClr val="black"/>
              </a:buClr>
              <a:buFont typeface="+mj-lt"/>
              <a:buAutoNum type="arabicPeriod"/>
              <a:defRPr/>
            </a:pPr>
            <a:r>
              <a:rPr lang="en-US" dirty="0">
                <a:solidFill>
                  <a:prstClr val="black"/>
                </a:solidFill>
                <a:latin typeface="Times New Roman" panose="02020603050405020304" pitchFamily="18" charset="0"/>
                <a:cs typeface="Times New Roman" panose="02020603050405020304" pitchFamily="18" charset="0"/>
              </a:rPr>
              <a:t>What is Grafana </a:t>
            </a: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dirty="0" smtClean="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lang="en-US" dirty="0" smtClean="0">
                <a:solidFill>
                  <a:prstClr val="black"/>
                </a:solidFill>
                <a:latin typeface="Times New Roman" panose="02020603050405020304" pitchFamily="18" charset="0"/>
                <a:cs typeface="Times New Roman" panose="02020603050405020304" pitchFamily="18" charset="0"/>
              </a:rPr>
              <a:t>Why Grafana</a:t>
            </a:r>
            <a:endParaRPr lang="en-US"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baseline="0"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Grafana Competitors    </a:t>
            </a: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baseline="0"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Grafana Vs Kibana</a:t>
            </a: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Installing Grafana</a:t>
            </a: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Use Case </a:t>
            </a:r>
            <a:endPar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lang="en-US" dirty="0">
              <a:solidFill>
                <a:prstClr val="black"/>
              </a:solidFill>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Q &amp; A</a:t>
            </a:r>
            <a:endPar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base" latinLnBrk="0" hangingPunct="1">
              <a:lnSpc>
                <a:spcPct val="100000"/>
              </a:lnSpc>
              <a:spcBef>
                <a:spcPct val="0"/>
              </a:spcBef>
              <a:spcAft>
                <a:spcPct val="0"/>
              </a:spcAft>
              <a:buClr>
                <a:prstClr val="black"/>
              </a:buClr>
              <a:buSzTx/>
              <a:tabLst/>
              <a:defRPr/>
            </a:pPr>
            <a:endPar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prstClr val="black"/>
              </a:buClr>
              <a:buSzTx/>
              <a:buFont typeface="+mj-lt"/>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Arial"/>
              <a:ea typeface="+mn-ea"/>
              <a:cs typeface="Arial" charset="0"/>
            </a:endParaRPr>
          </a:p>
        </p:txBody>
      </p:sp>
    </p:spTree>
    <p:extLst>
      <p:ext uri="{BB962C8B-B14F-4D97-AF65-F5344CB8AC3E}">
        <p14:creationId xmlns:p14="http://schemas.microsoft.com/office/powerpoint/2010/main" val="665126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80109" y="860638"/>
            <a:ext cx="12011891"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endParaRPr lang="en-US" dirty="0" smtClean="0"/>
          </a:p>
          <a:p>
            <a:r>
              <a:rPr lang="en-US" dirty="0" smtClean="0">
                <a:latin typeface="Times New Roman" panose="02020603050405020304" pitchFamily="18" charset="0"/>
                <a:cs typeface="Times New Roman" panose="02020603050405020304" pitchFamily="18" charset="0"/>
              </a:rPr>
              <a:t>Start </a:t>
            </a:r>
            <a:r>
              <a:rPr lang="en-US" dirty="0">
                <a:latin typeface="Times New Roman" panose="02020603050405020304" pitchFamily="18" charset="0"/>
                <a:cs typeface="Times New Roman" panose="02020603050405020304" pitchFamily="18" charset="0"/>
              </a:rPr>
              <a:t>the Prometheus server as a background </a:t>
            </a:r>
            <a:r>
              <a:rPr lang="en-US" dirty="0" smtClean="0">
                <a:latin typeface="Times New Roman" panose="02020603050405020304" pitchFamily="18" charset="0"/>
                <a:cs typeface="Times New Roman" panose="02020603050405020304" pitchFamily="18" charset="0"/>
              </a:rPr>
              <a:t>process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Redirected </a:t>
            </a:r>
            <a:r>
              <a:rPr lang="en-US" dirty="0">
                <a:latin typeface="Times New Roman" panose="02020603050405020304" pitchFamily="18" charset="0"/>
                <a:cs typeface="Times New Roman" panose="02020603050405020304" pitchFamily="18" charset="0"/>
              </a:rPr>
              <a:t>the output of the Prometheus server to a file called prometheus.log. You can view the last few lines of the file using the tail command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Visit </a:t>
            </a:r>
            <a:r>
              <a:rPr lang="en-US" dirty="0">
                <a:latin typeface="Times New Roman" panose="02020603050405020304" pitchFamily="18" charset="0"/>
                <a:cs typeface="Times New Roman" panose="02020603050405020304" pitchFamily="18" charset="0"/>
              </a:rPr>
              <a:t>Prometheus's homepage available at </a:t>
            </a:r>
            <a:r>
              <a:rPr lang="en-US" dirty="0">
                <a:latin typeface="Times New Roman" panose="02020603050405020304" pitchFamily="18" charset="0"/>
                <a:cs typeface="Times New Roman" panose="02020603050405020304" pitchFamily="18" charset="0"/>
                <a:hlinkClick r:id="rId4"/>
              </a:rPr>
              <a:t>http://</a:t>
            </a:r>
            <a:r>
              <a:rPr lang="en-US" dirty="0" smtClean="0">
                <a:latin typeface="Times New Roman" panose="02020603050405020304" pitchFamily="18" charset="0"/>
                <a:cs typeface="Times New Roman" panose="02020603050405020304" pitchFamily="18" charset="0"/>
                <a:hlinkClick r:id="rId4"/>
              </a:rPr>
              <a:t>your_server_ip:9090</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665018" y="3434722"/>
            <a:ext cx="8790332" cy="3326296"/>
          </a:xfrm>
          <a:prstGeom prst="rect">
            <a:avLst/>
          </a:prstGeom>
          <a:ln>
            <a:solidFill>
              <a:schemeClr val="tx1"/>
            </a:solidFill>
          </a:ln>
        </p:spPr>
      </p:pic>
      <p:sp>
        <p:nvSpPr>
          <p:cNvPr id="5" name="Rectangle 4"/>
          <p:cNvSpPr/>
          <p:nvPr/>
        </p:nvSpPr>
        <p:spPr>
          <a:xfrm>
            <a:off x="706579" y="1440873"/>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nohup ./prometheus &gt; prometheus.log 2&gt;&amp;1 &amp;</a:t>
            </a:r>
          </a:p>
        </p:txBody>
      </p:sp>
      <p:sp>
        <p:nvSpPr>
          <p:cNvPr id="9" name="Rectangle 8"/>
          <p:cNvSpPr/>
          <p:nvPr/>
        </p:nvSpPr>
        <p:spPr>
          <a:xfrm>
            <a:off x="720433" y="2535381"/>
            <a:ext cx="9088584" cy="471053"/>
          </a:xfrm>
          <a:prstGeom prst="rect">
            <a:avLst/>
          </a:prstGeom>
          <a:solidFill>
            <a:schemeClr val="bg2">
              <a:lumMod val="20000"/>
              <a:lumOff val="80000"/>
            </a:schemeClr>
          </a:solidFill>
          <a:ln>
            <a:solidFill>
              <a:srgbClr val="6D6E7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tail ~/Prometheus/prometheus-0.16.0.linux-amd64/prometheus.log</a:t>
            </a:r>
          </a:p>
        </p:txBody>
      </p:sp>
    </p:spTree>
    <p:extLst>
      <p:ext uri="{BB962C8B-B14F-4D97-AF65-F5344CB8AC3E}">
        <p14:creationId xmlns:p14="http://schemas.microsoft.com/office/powerpoint/2010/main" val="1165321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498765" y="991954"/>
            <a:ext cx="1124989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To make sure that Prometheus is scraping data from Node Exporter, click on the </a:t>
            </a:r>
            <a:r>
              <a:rPr lang="en-US" b="1" dirty="0">
                <a:latin typeface="Times New Roman" panose="02020603050405020304" pitchFamily="18" charset="0"/>
                <a:cs typeface="Times New Roman" panose="02020603050405020304" pitchFamily="18" charset="0"/>
              </a:rPr>
              <a:t>Graph</a:t>
            </a:r>
            <a:r>
              <a:rPr lang="en-US" dirty="0">
                <a:latin typeface="Times New Roman" panose="02020603050405020304" pitchFamily="18" charset="0"/>
                <a:cs typeface="Times New Roman" panose="02020603050405020304" pitchFamily="18" charset="0"/>
              </a:rPr>
              <a:t> tab at the top of the </a:t>
            </a:r>
            <a:r>
              <a:rPr lang="en-US" dirty="0" smtClean="0">
                <a:latin typeface="Times New Roman" panose="02020603050405020304" pitchFamily="18" charset="0"/>
                <a:cs typeface="Times New Roman" panose="02020603050405020304" pitchFamily="18" charset="0"/>
              </a:rPr>
              <a:t>page.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ype in </a:t>
            </a:r>
            <a:r>
              <a:rPr lang="en-US" dirty="0">
                <a:latin typeface="Times New Roman" panose="02020603050405020304" pitchFamily="18" charset="0"/>
                <a:cs typeface="Times New Roman" panose="02020603050405020304" pitchFamily="18" charset="0"/>
              </a:rPr>
              <a:t>the name of a metric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text field that says </a:t>
            </a:r>
            <a:r>
              <a:rPr lang="en-US" b="1" dirty="0">
                <a:latin typeface="Times New Roman" panose="02020603050405020304" pitchFamily="18" charset="0"/>
                <a:cs typeface="Times New Roman" panose="02020603050405020304" pitchFamily="18" charset="0"/>
              </a:rPr>
              <a:t>Expression</a:t>
            </a:r>
            <a:r>
              <a:rPr lang="en-US" dirty="0">
                <a:latin typeface="Times New Roman" panose="02020603050405020304" pitchFamily="18" charset="0"/>
                <a:cs typeface="Times New Roman" panose="02020603050405020304" pitchFamily="18" charset="0"/>
              </a:rPr>
              <a:t>. Then, press </a:t>
            </a:r>
            <a:r>
              <a:rPr lang="en-US" b="1" dirty="0" smtClean="0">
                <a:latin typeface="Times New Roman" panose="02020603050405020304" pitchFamily="18" charset="0"/>
                <a:cs typeface="Times New Roman" panose="02020603050405020304" pitchFamily="18" charset="0"/>
              </a:rPr>
              <a:t>Execute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button</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1560746" y="1704107"/>
            <a:ext cx="9993946" cy="4793673"/>
          </a:xfrm>
          <a:prstGeom prst="rect">
            <a:avLst/>
          </a:prstGeom>
        </p:spPr>
      </p:pic>
    </p:spTree>
    <p:extLst>
      <p:ext uri="{BB962C8B-B14F-4D97-AF65-F5344CB8AC3E}">
        <p14:creationId xmlns:p14="http://schemas.microsoft.com/office/powerpoint/2010/main" val="2237860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637308" y="928255"/>
            <a:ext cx="9917318"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smtClean="0">
                <a:latin typeface="Times New Roman" panose="02020603050405020304" pitchFamily="18" charset="0"/>
                <a:cs typeface="Times New Roman" panose="02020603050405020304" pitchFamily="18" charset="0"/>
              </a:rPr>
              <a:t>The following Graph will be displayed in Prometheus for executed query</a:t>
            </a:r>
          </a:p>
          <a:p>
            <a:endParaRPr lang="en-US" dirty="0"/>
          </a:p>
          <a:p>
            <a:r>
              <a:rPr lang="en-US" dirty="0" smtClean="0"/>
              <a:t> </a:t>
            </a:r>
            <a:endParaRPr lang="en-US" dirty="0"/>
          </a:p>
        </p:txBody>
      </p:sp>
      <p:pic>
        <p:nvPicPr>
          <p:cNvPr id="3" name="Picture 2"/>
          <p:cNvPicPr>
            <a:picLocks noChangeAspect="1"/>
          </p:cNvPicPr>
          <p:nvPr/>
        </p:nvPicPr>
        <p:blipFill>
          <a:blip r:embed="rId4"/>
          <a:stretch>
            <a:fillRect/>
          </a:stretch>
        </p:blipFill>
        <p:spPr>
          <a:xfrm>
            <a:off x="651163" y="1363655"/>
            <a:ext cx="11094460" cy="5328091"/>
          </a:xfrm>
          <a:prstGeom prst="rect">
            <a:avLst/>
          </a:prstGeom>
        </p:spPr>
      </p:pic>
    </p:spTree>
    <p:extLst>
      <p:ext uri="{BB962C8B-B14F-4D97-AF65-F5344CB8AC3E}">
        <p14:creationId xmlns:p14="http://schemas.microsoft.com/office/powerpoint/2010/main" val="116067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122220" y="1091347"/>
            <a:ext cx="10668000" cy="526297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endParaRPr lang="en-US" dirty="0" smtClean="0"/>
          </a:p>
          <a:p>
            <a:r>
              <a:rPr lang="en-US" sz="2000" b="1" dirty="0">
                <a:latin typeface="Times New Roman" panose="02020603050405020304" pitchFamily="18" charset="0"/>
                <a:cs typeface="Times New Roman" panose="02020603050405020304" pitchFamily="18" charset="0"/>
              </a:rPr>
              <a:t>Creating </a:t>
            </a:r>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a:t>
            </a:r>
            <a:r>
              <a:rPr lang="en-US" sz="2000" b="1" dirty="0" smtClean="0">
                <a:latin typeface="Times New Roman" panose="02020603050405020304" pitchFamily="18" charset="0"/>
                <a:cs typeface="Times New Roman" panose="02020603050405020304" pitchFamily="18" charset="0"/>
              </a:rPr>
              <a:t>ata </a:t>
            </a:r>
            <a:r>
              <a:rPr lang="en-US" sz="2000" b="1" dirty="0">
                <a:latin typeface="Times New Roman" panose="02020603050405020304" pitchFamily="18" charset="0"/>
                <a:cs typeface="Times New Roman" panose="02020603050405020304" pitchFamily="18" charset="0"/>
              </a:rPr>
              <a:t>source</a:t>
            </a:r>
          </a:p>
          <a:p>
            <a:endParaRPr lang="en-US" dirty="0" smtClean="0"/>
          </a:p>
          <a:p>
            <a:r>
              <a:rPr lang="en-US" dirty="0" smtClean="0">
                <a:latin typeface="Times New Roman" panose="02020603050405020304" pitchFamily="18" charset="0"/>
                <a:cs typeface="Times New Roman" panose="02020603050405020304" pitchFamily="18" charset="0"/>
              </a:rPr>
              <a:t>Follow below procedure to </a:t>
            </a:r>
            <a:r>
              <a:rPr lang="en-US" dirty="0">
                <a:latin typeface="Times New Roman" panose="02020603050405020304" pitchFamily="18" charset="0"/>
                <a:cs typeface="Times New Roman" panose="02020603050405020304" pitchFamily="18" charset="0"/>
              </a:rPr>
              <a:t>create a Prometheus data </a:t>
            </a:r>
            <a:r>
              <a:rPr lang="en-US" dirty="0" smtClean="0">
                <a:latin typeface="Times New Roman" panose="02020603050405020304" pitchFamily="18" charset="0"/>
                <a:cs typeface="Times New Roman" panose="02020603050405020304" pitchFamily="18" charset="0"/>
              </a:rPr>
              <a:t>source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on the Grafana logo to open the sidebar menu</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on "Data Sources" in the sidebar</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on "Add New</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 "Prometheus" as the type</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Set the appropriate Prometheus server URL (for example, </a:t>
            </a:r>
            <a:r>
              <a:rPr lang="en-US" dirty="0">
                <a:latin typeface="Times New Roman" panose="02020603050405020304" pitchFamily="18" charset="0"/>
                <a:cs typeface="Times New Roman" panose="02020603050405020304" pitchFamily="18" charset="0"/>
                <a:hlinkClick r:id="rId4"/>
              </a:rPr>
              <a:t>http://localhost:9090</a:t>
            </a:r>
            <a:r>
              <a:rPr lang="en-US" dirty="0" smtClean="0">
                <a:latin typeface="Times New Roman" panose="02020603050405020304" pitchFamily="18" charset="0"/>
                <a:cs typeface="Times New Roman" panose="02020603050405020304" pitchFamily="18" charset="0"/>
                <a:hlinkClick r:id="rId4"/>
              </a:rPr>
              <a:t>/</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Adjust other data source settings as desired (for example, turning the proxy access off</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"Add" to save the new data source.</a:t>
            </a:r>
          </a:p>
          <a:p>
            <a:endParaRPr lang="en-US" dirty="0"/>
          </a:p>
        </p:txBody>
      </p:sp>
      <p:sp>
        <p:nvSpPr>
          <p:cNvPr id="3" name="TextBox 2"/>
          <p:cNvSpPr txBox="1"/>
          <p:nvPr/>
        </p:nvSpPr>
        <p:spPr>
          <a:xfrm>
            <a:off x="0" y="703944"/>
            <a:ext cx="8562108"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Step5: </a:t>
            </a:r>
            <a:r>
              <a:rPr lang="en-US" sz="2400" dirty="0">
                <a:latin typeface="Times New Roman" panose="02020603050405020304" pitchFamily="18" charset="0"/>
                <a:cs typeface="Times New Roman" panose="02020603050405020304" pitchFamily="18" charset="0"/>
              </a:rPr>
              <a:t>Start Grafana and add Prometheus as </a:t>
            </a:r>
            <a:r>
              <a:rPr lang="en-US" sz="2400" dirty="0" smtClean="0">
                <a:latin typeface="Times New Roman" panose="02020603050405020304" pitchFamily="18" charset="0"/>
                <a:cs typeface="Times New Roman" panose="02020603050405020304" pitchFamily="18" charset="0"/>
              </a:rPr>
              <a:t>Data source</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573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651164" y="1058608"/>
            <a:ext cx="9850584" cy="5539169"/>
          </a:xfrm>
          <a:prstGeom prst="rect">
            <a:avLst/>
          </a:prstGeom>
        </p:spPr>
      </p:pic>
      <p:sp>
        <p:nvSpPr>
          <p:cNvPr id="3" name="TextBox 2"/>
          <p:cNvSpPr txBox="1"/>
          <p:nvPr/>
        </p:nvSpPr>
        <p:spPr>
          <a:xfrm>
            <a:off x="174087" y="753567"/>
            <a:ext cx="4956313"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dirty="0">
                <a:latin typeface="Times New Roman" panose="02020603050405020304" pitchFamily="18" charset="0"/>
                <a:cs typeface="Times New Roman" panose="02020603050405020304" pitchFamily="18" charset="0"/>
              </a:rPr>
              <a:t>Example Data source configuration</a:t>
            </a:r>
          </a:p>
        </p:txBody>
      </p:sp>
    </p:spTree>
    <p:extLst>
      <p:ext uri="{BB962C8B-B14F-4D97-AF65-F5344CB8AC3E}">
        <p14:creationId xmlns:p14="http://schemas.microsoft.com/office/powerpoint/2010/main" val="3185582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330037" y="914400"/>
            <a:ext cx="10015028" cy="501675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dirty="0" smtClean="0"/>
              <a:t>	</a:t>
            </a:r>
          </a:p>
          <a:p>
            <a:r>
              <a:rPr lang="en-US" b="1" dirty="0">
                <a:latin typeface="Times New Roman" panose="02020603050405020304" pitchFamily="18" charset="0"/>
                <a:cs typeface="Times New Roman" panose="02020603050405020304" pitchFamily="18" charset="0"/>
              </a:rPr>
              <a:t>Creating </a:t>
            </a:r>
            <a:r>
              <a:rPr lang="en-US" sz="2000" b="1" dirty="0" smtClean="0">
                <a:latin typeface="Times New Roman" panose="02020603050405020304" pitchFamily="18" charset="0"/>
                <a:cs typeface="Times New Roman" panose="02020603050405020304" pitchFamily="18" charset="0"/>
              </a:rPr>
              <a:t>Dashboard</a:t>
            </a:r>
            <a:endParaRPr lang="en-US" sz="2000" b="1" dirty="0">
              <a:latin typeface="Times New Roman" panose="02020603050405020304" pitchFamily="18" charset="0"/>
              <a:cs typeface="Times New Roman" panose="02020603050405020304" pitchFamily="18" charset="0"/>
            </a:endParaRPr>
          </a:p>
          <a:p>
            <a:endParaRPr lang="en-US" dirty="0" smtClean="0"/>
          </a:p>
          <a:p>
            <a:r>
              <a:rPr lang="en-US" dirty="0" smtClean="0">
                <a:latin typeface="Times New Roman" panose="02020603050405020304" pitchFamily="18" charset="0"/>
                <a:cs typeface="Times New Roman" panose="02020603050405020304" pitchFamily="18" charset="0"/>
              </a:rPr>
              <a:t>Follow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steps for adding </a:t>
            </a:r>
            <a:r>
              <a:rPr lang="en-US" dirty="0">
                <a:latin typeface="Times New Roman" panose="02020603050405020304" pitchFamily="18" charset="0"/>
                <a:cs typeface="Times New Roman" panose="02020603050405020304" pitchFamily="18" charset="0"/>
              </a:rPr>
              <a:t>a new Grafana </a:t>
            </a:r>
            <a:r>
              <a:rPr lang="en-US" dirty="0" smtClean="0">
                <a:latin typeface="Times New Roman" panose="02020603050405020304" pitchFamily="18" charset="0"/>
                <a:cs typeface="Times New Roman" panose="02020603050405020304" pitchFamily="18" charset="0"/>
              </a:rPr>
              <a:t>dashboard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on the Grafana logo </a:t>
            </a:r>
            <a:r>
              <a:rPr lang="en-US" dirty="0" smtClean="0">
                <a:latin typeface="Times New Roman" panose="02020603050405020304" pitchFamily="18" charset="0"/>
                <a:cs typeface="Times New Roman" panose="02020603050405020304" pitchFamily="18" charset="0"/>
              </a:rPr>
              <a:t>-&gt; Dashboards -&gt; New</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Select the type of  Panel (Graph, Heatmap, Table etc.) </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Click </a:t>
            </a:r>
            <a:r>
              <a:rPr lang="en-US" dirty="0">
                <a:latin typeface="Times New Roman" panose="02020603050405020304" pitchFamily="18" charset="0"/>
                <a:cs typeface="Times New Roman" panose="02020603050405020304" pitchFamily="18" charset="0"/>
              </a:rPr>
              <a:t>the graph </a:t>
            </a:r>
            <a:r>
              <a:rPr lang="en-US" dirty="0" smtClean="0">
                <a:latin typeface="Times New Roman" panose="02020603050405020304" pitchFamily="18" charset="0"/>
                <a:cs typeface="Times New Roman" panose="02020603050405020304" pitchFamily="18" charset="0"/>
              </a:rPr>
              <a:t>title(Panel Title), </a:t>
            </a:r>
            <a:r>
              <a:rPr lang="en-US" dirty="0">
                <a:latin typeface="Times New Roman" panose="02020603050405020304" pitchFamily="18" charset="0"/>
                <a:cs typeface="Times New Roman" panose="02020603050405020304" pitchFamily="18" charset="0"/>
              </a:rPr>
              <a:t>then click "Edit</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Under the "Metrics" tab, select your Prometheus data source (bottom right</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Enter any Prometheus expression into the "Query" field, while using the "Metric" field to lookup metrics via autocompletion</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Tune </a:t>
            </a:r>
            <a:r>
              <a:rPr lang="en-US" dirty="0">
                <a:latin typeface="Times New Roman" panose="02020603050405020304" pitchFamily="18" charset="0"/>
                <a:cs typeface="Times New Roman" panose="02020603050405020304" pitchFamily="18" charset="0"/>
              </a:rPr>
              <a:t>other graph settings until you have a working graph.</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553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173421" y="762001"/>
            <a:ext cx="3744943"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smtClean="0">
                <a:latin typeface="Times New Roman" panose="02020603050405020304" pitchFamily="18" charset="0"/>
                <a:cs typeface="Times New Roman" panose="02020603050405020304" pitchFamily="18" charset="0"/>
              </a:rPr>
              <a:t>Grafana Dashboard</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429491" y="1161317"/>
            <a:ext cx="11242530" cy="5236020"/>
          </a:xfrm>
          <a:prstGeom prst="rect">
            <a:avLst/>
          </a:prstGeom>
          <a:ln>
            <a:solidFill>
              <a:schemeClr val="tx1"/>
            </a:solidFill>
          </a:ln>
        </p:spPr>
      </p:pic>
      <p:sp>
        <p:nvSpPr>
          <p:cNvPr id="4" name="TextBox 3"/>
          <p:cNvSpPr txBox="1"/>
          <p:nvPr/>
        </p:nvSpPr>
        <p:spPr>
          <a:xfrm>
            <a:off x="425275" y="6414655"/>
            <a:ext cx="5975525" cy="21544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sz="1400" dirty="0" smtClean="0">
                <a:latin typeface="Times New Roman" panose="02020603050405020304" pitchFamily="18" charset="0"/>
                <a:cs typeface="Times New Roman" panose="02020603050405020304" pitchFamily="18" charset="0"/>
              </a:rPr>
              <a:t>Example of different Metrics from Prometheus Data Source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813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145711" y="720437"/>
            <a:ext cx="3744943"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smtClean="0">
                <a:latin typeface="Times New Roman" panose="02020603050405020304" pitchFamily="18" charset="0"/>
                <a:cs typeface="Times New Roman" panose="02020603050405020304" pitchFamily="18" charset="0"/>
              </a:rPr>
              <a:t>Query for each Graph</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135515" y="1019608"/>
            <a:ext cx="7179685" cy="2962275"/>
          </a:xfrm>
          <a:prstGeom prst="rect">
            <a:avLst/>
          </a:prstGeom>
        </p:spPr>
      </p:pic>
      <p:sp>
        <p:nvSpPr>
          <p:cNvPr id="5" name="TextBox 4"/>
          <p:cNvSpPr txBox="1"/>
          <p:nvPr/>
        </p:nvSpPr>
        <p:spPr>
          <a:xfrm>
            <a:off x="7439891" y="1205346"/>
            <a:ext cx="4516582"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a:t>Title: </a:t>
            </a:r>
            <a:endParaRPr lang="en-US" b="1" dirty="0" smtClean="0"/>
          </a:p>
          <a:p>
            <a:r>
              <a:rPr lang="en-US" dirty="0" smtClean="0"/>
              <a:t>Scrape Duration</a:t>
            </a:r>
          </a:p>
          <a:p>
            <a:endParaRPr lang="en-US" dirty="0"/>
          </a:p>
          <a:p>
            <a:r>
              <a:rPr lang="en-US" b="1" dirty="0" smtClean="0"/>
              <a:t>Metric Query:</a:t>
            </a:r>
          </a:p>
          <a:p>
            <a:r>
              <a:rPr lang="en-US" dirty="0"/>
              <a:t>node_exporter_scrape_duration_seconds</a:t>
            </a:r>
            <a:endParaRPr lang="en-US" dirty="0" smtClean="0"/>
          </a:p>
          <a:p>
            <a:endParaRPr lang="en-US" dirty="0"/>
          </a:p>
        </p:txBody>
      </p:sp>
      <p:pic>
        <p:nvPicPr>
          <p:cNvPr id="4" name="Picture 3"/>
          <p:cNvPicPr>
            <a:picLocks noChangeAspect="1"/>
          </p:cNvPicPr>
          <p:nvPr/>
        </p:nvPicPr>
        <p:blipFill>
          <a:blip r:embed="rId5"/>
          <a:stretch>
            <a:fillRect/>
          </a:stretch>
        </p:blipFill>
        <p:spPr>
          <a:xfrm>
            <a:off x="153265" y="4031672"/>
            <a:ext cx="7175789" cy="2729345"/>
          </a:xfrm>
          <a:prstGeom prst="rect">
            <a:avLst/>
          </a:prstGeom>
        </p:spPr>
      </p:pic>
      <p:sp>
        <p:nvSpPr>
          <p:cNvPr id="8" name="TextBox 7"/>
          <p:cNvSpPr txBox="1"/>
          <p:nvPr/>
        </p:nvSpPr>
        <p:spPr>
          <a:xfrm>
            <a:off x="7439892" y="4461165"/>
            <a:ext cx="4710546"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a:t>Title: </a:t>
            </a:r>
            <a:endParaRPr lang="en-US" b="1" dirty="0" smtClean="0"/>
          </a:p>
          <a:p>
            <a:r>
              <a:rPr lang="en-US" dirty="0" smtClean="0"/>
              <a:t>Comparison of Node Load on 1 and Load on 5</a:t>
            </a:r>
          </a:p>
          <a:p>
            <a:endParaRPr lang="en-US" dirty="0"/>
          </a:p>
          <a:p>
            <a:r>
              <a:rPr lang="en-US" b="1" dirty="0" smtClean="0"/>
              <a:t>Metric Query:</a:t>
            </a:r>
          </a:p>
          <a:p>
            <a:r>
              <a:rPr lang="en-US" dirty="0" smtClean="0"/>
              <a:t>A: node_load1</a:t>
            </a:r>
          </a:p>
          <a:p>
            <a:r>
              <a:rPr lang="en-US" dirty="0" smtClean="0"/>
              <a:t>B: node_load5</a:t>
            </a:r>
          </a:p>
          <a:p>
            <a:endParaRPr lang="en-US" dirty="0"/>
          </a:p>
        </p:txBody>
      </p:sp>
    </p:spTree>
    <p:extLst>
      <p:ext uri="{BB962C8B-B14F-4D97-AF65-F5344CB8AC3E}">
        <p14:creationId xmlns:p14="http://schemas.microsoft.com/office/powerpoint/2010/main" val="54465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1145711" y="720437"/>
            <a:ext cx="3744943"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smtClean="0">
                <a:latin typeface="Times New Roman" panose="02020603050405020304" pitchFamily="18" charset="0"/>
                <a:cs typeface="Times New Roman" panose="02020603050405020304" pitchFamily="18" charset="0"/>
              </a:rPr>
              <a:t>Query for each Graph</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426036" y="1260764"/>
            <a:ext cx="4516582"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a:t>Title: </a:t>
            </a:r>
            <a:endParaRPr lang="en-US" b="1" dirty="0" smtClean="0"/>
          </a:p>
          <a:p>
            <a:r>
              <a:rPr lang="en-US" dirty="0"/>
              <a:t>Process running Vs Process </a:t>
            </a:r>
            <a:r>
              <a:rPr lang="en-US" dirty="0" smtClean="0"/>
              <a:t>open</a:t>
            </a:r>
          </a:p>
          <a:p>
            <a:endParaRPr lang="en-US" dirty="0"/>
          </a:p>
          <a:p>
            <a:r>
              <a:rPr lang="en-US" b="1" dirty="0" smtClean="0"/>
              <a:t>Metric Query:</a:t>
            </a:r>
          </a:p>
          <a:p>
            <a:r>
              <a:rPr lang="en-US" dirty="0"/>
              <a:t>A: </a:t>
            </a:r>
            <a:r>
              <a:rPr lang="en-US" dirty="0" smtClean="0"/>
              <a:t>process_cpu_seconds_total</a:t>
            </a:r>
          </a:p>
          <a:p>
            <a:r>
              <a:rPr lang="en-US" dirty="0"/>
              <a:t>B: process_open_fds</a:t>
            </a:r>
          </a:p>
        </p:txBody>
      </p:sp>
      <p:sp>
        <p:nvSpPr>
          <p:cNvPr id="8" name="TextBox 7"/>
          <p:cNvSpPr txBox="1"/>
          <p:nvPr/>
        </p:nvSpPr>
        <p:spPr>
          <a:xfrm>
            <a:off x="7412183" y="4419602"/>
            <a:ext cx="4710546" cy="138499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b="1" dirty="0"/>
              <a:t>Title: </a:t>
            </a:r>
            <a:endParaRPr lang="en-US" b="1" dirty="0" smtClean="0"/>
          </a:p>
          <a:p>
            <a:r>
              <a:rPr lang="en-US" dirty="0"/>
              <a:t>Disk Space </a:t>
            </a:r>
            <a:r>
              <a:rPr lang="en-US" dirty="0" smtClean="0"/>
              <a:t>Usage</a:t>
            </a:r>
          </a:p>
          <a:p>
            <a:endParaRPr lang="en-US" dirty="0"/>
          </a:p>
          <a:p>
            <a:r>
              <a:rPr lang="en-US" b="1" dirty="0" smtClean="0"/>
              <a:t>Metric Query:</a:t>
            </a:r>
          </a:p>
          <a:p>
            <a:r>
              <a:rPr lang="en-US" dirty="0"/>
              <a:t>node_filesystem_free</a:t>
            </a:r>
          </a:p>
        </p:txBody>
      </p:sp>
      <p:pic>
        <p:nvPicPr>
          <p:cNvPr id="3" name="Picture 2"/>
          <p:cNvPicPr>
            <a:picLocks noChangeAspect="1"/>
          </p:cNvPicPr>
          <p:nvPr/>
        </p:nvPicPr>
        <p:blipFill>
          <a:blip r:embed="rId4"/>
          <a:stretch>
            <a:fillRect/>
          </a:stretch>
        </p:blipFill>
        <p:spPr>
          <a:xfrm>
            <a:off x="180109" y="1009650"/>
            <a:ext cx="7135091" cy="2938895"/>
          </a:xfrm>
          <a:prstGeom prst="rect">
            <a:avLst/>
          </a:prstGeom>
        </p:spPr>
      </p:pic>
      <p:pic>
        <p:nvPicPr>
          <p:cNvPr id="6" name="Picture 5"/>
          <p:cNvPicPr>
            <a:picLocks noChangeAspect="1"/>
          </p:cNvPicPr>
          <p:nvPr/>
        </p:nvPicPr>
        <p:blipFill>
          <a:blip r:embed="rId5"/>
          <a:stretch>
            <a:fillRect/>
          </a:stretch>
        </p:blipFill>
        <p:spPr>
          <a:xfrm>
            <a:off x="181407" y="4003967"/>
            <a:ext cx="7147648" cy="2840182"/>
          </a:xfrm>
          <a:prstGeom prst="rect">
            <a:avLst/>
          </a:prstGeom>
        </p:spPr>
      </p:pic>
    </p:spTree>
    <p:extLst>
      <p:ext uri="{BB962C8B-B14F-4D97-AF65-F5344CB8AC3E}">
        <p14:creationId xmlns:p14="http://schemas.microsoft.com/office/powerpoint/2010/main" val="1200052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7" name="TextBox 6"/>
          <p:cNvSpPr txBox="1"/>
          <p:nvPr/>
        </p:nvSpPr>
        <p:spPr>
          <a:xfrm>
            <a:off x="290944" y="1056849"/>
            <a:ext cx="11790219"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Alerting in Grafana allows you to attach rules to your dashboard panels. When you save the dashboard Grafana will extract the alert rules into a separate alert rule storage and schedule them for 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alert tab of the graph panel you can configure how often the alert rule should be evaluated and the conditions that need to be met for the alert to change state and trigger its notifications</a:t>
            </a:r>
            <a:r>
              <a:rPr lang="en-US"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Rule Configuration :  </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44525" y="627451"/>
            <a:ext cx="3172178"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a:latin typeface="Times New Roman" panose="02020603050405020304" pitchFamily="18" charset="0"/>
                <a:cs typeface="Times New Roman" panose="02020603050405020304" pitchFamily="18" charset="0"/>
              </a:rPr>
              <a:t>Setting Alerts</a:t>
            </a:r>
          </a:p>
        </p:txBody>
      </p:sp>
      <p:pic>
        <p:nvPicPr>
          <p:cNvPr id="5" name="Picture 4"/>
          <p:cNvPicPr>
            <a:picLocks noChangeAspect="1"/>
          </p:cNvPicPr>
          <p:nvPr/>
        </p:nvPicPr>
        <p:blipFill>
          <a:blip r:embed="rId4"/>
          <a:stretch>
            <a:fillRect/>
          </a:stretch>
        </p:blipFill>
        <p:spPr>
          <a:xfrm>
            <a:off x="2481695" y="2646218"/>
            <a:ext cx="7008669" cy="4114800"/>
          </a:xfrm>
          <a:prstGeom prst="rect">
            <a:avLst/>
          </a:prstGeom>
        </p:spPr>
      </p:pic>
    </p:spTree>
    <p:extLst>
      <p:ext uri="{BB962C8B-B14F-4D97-AF65-F5344CB8AC3E}">
        <p14:creationId xmlns:p14="http://schemas.microsoft.com/office/powerpoint/2010/main" val="168408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2000" b="-2000"/>
          </a:stretch>
        </a:blipFill>
        <a:effectLst/>
      </p:bgPr>
    </p:bg>
    <p:spTree>
      <p:nvGrpSpPr>
        <p:cNvPr id="1" name=""/>
        <p:cNvGrpSpPr/>
        <p:nvPr/>
      </p:nvGrpSpPr>
      <p:grpSpPr>
        <a:xfrm>
          <a:off x="0" y="0"/>
          <a:ext cx="0" cy="0"/>
          <a:chOff x="0" y="0"/>
          <a:chExt cx="0" cy="0"/>
        </a:xfrm>
      </p:grpSpPr>
      <p:sp>
        <p:nvSpPr>
          <p:cNvPr id="4" name="TextBox 3"/>
          <p:cNvSpPr txBox="1"/>
          <p:nvPr/>
        </p:nvSpPr>
        <p:spPr>
          <a:xfrm>
            <a:off x="4344125" y="706336"/>
            <a:ext cx="3424950" cy="830997"/>
          </a:xfrm>
          <a:prstGeom prst="rect">
            <a:avLst/>
          </a:prstGeom>
          <a:blipFill dpi="0" rotWithShape="1">
            <a:blip r:embed="rId3">
              <a:alphaModFix amt="0"/>
            </a:blip>
            <a:srcRect/>
            <a:tile tx="0" ty="0" sx="100000" sy="100000" flip="none" algn="tl"/>
          </a:blip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Prometheus</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47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6" name="TextBox 5"/>
          <p:cNvSpPr txBox="1"/>
          <p:nvPr/>
        </p:nvSpPr>
        <p:spPr>
          <a:xfrm>
            <a:off x="837941" y="849124"/>
            <a:ext cx="3172178"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Times New Roman" panose="02020603050405020304" pitchFamily="18" charset="0"/>
                <a:cs typeface="Times New Roman" panose="02020603050405020304" pitchFamily="18" charset="0"/>
              </a:rPr>
              <a:t>Monitoring Heath:</a:t>
            </a:r>
            <a:endParaRPr lang="en-US"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124691" y="1228292"/>
            <a:ext cx="11956473" cy="5506967"/>
          </a:xfrm>
          <a:prstGeom prst="rect">
            <a:avLst/>
          </a:prstGeom>
        </p:spPr>
      </p:pic>
    </p:spTree>
    <p:extLst>
      <p:ext uri="{BB962C8B-B14F-4D97-AF65-F5344CB8AC3E}">
        <p14:creationId xmlns:p14="http://schemas.microsoft.com/office/powerpoint/2010/main" val="371787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5" name="TextBox 4"/>
          <p:cNvSpPr txBox="1"/>
          <p:nvPr/>
        </p:nvSpPr>
        <p:spPr>
          <a:xfrm>
            <a:off x="401784" y="3194410"/>
            <a:ext cx="10432474" cy="353943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References</a:t>
            </a:r>
          </a:p>
          <a:p>
            <a:pPr marL="285750" indent="-285750">
              <a:buFont typeface="Wingdings" pitchFamily="2" charset="2"/>
              <a:buChar char="v"/>
            </a:pP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4"/>
              </a:rPr>
              <a:t>http</a:t>
            </a: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4"/>
              </a:rPr>
              <a:t>://docs.grafana.org/features/datasources/prometheus</a:t>
            </a: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4"/>
              </a:rPr>
              <a:t>/</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5"/>
              </a:rPr>
              <a:t>http://docs.grafana.org/installation/rpm</a:t>
            </a: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5"/>
              </a:rPr>
              <a:t>/</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6"/>
              </a:rPr>
              <a:t>http://docs.grafana.org/v3.1/datasources/prometheus</a:t>
            </a: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6"/>
              </a:rPr>
              <a:t>/</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7"/>
              </a:rPr>
              <a:t>https://</a:t>
            </a: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7"/>
              </a:rPr>
              <a:t>www.digitalocean.com/community/tutorials/how-to-use-prometheus-to-monitor-your-centos-7-server</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8"/>
              </a:rPr>
              <a:t>https://logz.io/blog/grafana-vs-kibana</a:t>
            </a:r>
            <a:r>
              <a:rPr 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8"/>
              </a:rPr>
              <a:t>/</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6475" y="928256"/>
            <a:ext cx="11665526" cy="246221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000" dirty="0" smtClean="0">
                <a:latin typeface="Times New Roman" panose="02020603050405020304" pitchFamily="18" charset="0"/>
                <a:cs typeface="Times New Roman" panose="02020603050405020304" pitchFamily="18" charset="0"/>
              </a:rPr>
              <a:t>The above Use case can be viewed in Red Hat Enterprise Linux 7 machine, 10.20.126.41 </a:t>
            </a:r>
          </a:p>
          <a:p>
            <a:pPr marL="342900" indent="-342900">
              <a:buClr>
                <a:schemeClr val="tx2"/>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Prometheus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9"/>
              </a:rPr>
              <a:t>http://10.20.126.41:9090/</a:t>
            </a:r>
            <a:endParaRPr lang="en-US" sz="2000" dirty="0">
              <a:latin typeface="Times New Roman" panose="02020603050405020304" pitchFamily="18" charset="0"/>
              <a:cs typeface="Times New Roman" panose="02020603050405020304" pitchFamily="18" charset="0"/>
            </a:endParaRPr>
          </a:p>
          <a:p>
            <a:pPr marL="342900" indent="-342900">
              <a:buClr>
                <a:schemeClr val="tx2"/>
              </a:buCl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Clr>
                <a:schemeClr val="tx2"/>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Node Exporter : </a:t>
            </a:r>
            <a:r>
              <a:rPr lang="en-US" sz="2000" dirty="0">
                <a:latin typeface="Times New Roman" panose="02020603050405020304" pitchFamily="18" charset="0"/>
                <a:cs typeface="Times New Roman" panose="02020603050405020304" pitchFamily="18" charset="0"/>
                <a:hlinkClick r:id="rId10"/>
              </a:rPr>
              <a:t>http://</a:t>
            </a:r>
            <a:r>
              <a:rPr lang="en-US" sz="2000" dirty="0" smtClean="0">
                <a:latin typeface="Times New Roman" panose="02020603050405020304" pitchFamily="18" charset="0"/>
                <a:cs typeface="Times New Roman" panose="02020603050405020304" pitchFamily="18" charset="0"/>
                <a:hlinkClick r:id="rId10"/>
              </a:rPr>
              <a:t>10.20.126.41:9100/metrics</a:t>
            </a:r>
            <a:endParaRPr lang="en-US" sz="2000" dirty="0" smtClean="0">
              <a:latin typeface="Times New Roman" panose="02020603050405020304" pitchFamily="18" charset="0"/>
              <a:cs typeface="Times New Roman" panose="02020603050405020304" pitchFamily="18" charset="0"/>
            </a:endParaRPr>
          </a:p>
          <a:p>
            <a:pPr marL="342900" indent="-342900">
              <a:buClr>
                <a:schemeClr val="tx2"/>
              </a:buCl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Clr>
                <a:schemeClr val="tx2"/>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Grafana : </a:t>
            </a:r>
            <a:r>
              <a:rPr lang="en-US" sz="2000" dirty="0">
                <a:latin typeface="Times New Roman" panose="02020603050405020304" pitchFamily="18" charset="0"/>
                <a:cs typeface="Times New Roman" panose="02020603050405020304" pitchFamily="18" charset="0"/>
                <a:hlinkClick r:id="rId11"/>
              </a:rPr>
              <a:t>http://10.20.126.41:3000</a:t>
            </a:r>
            <a:r>
              <a:rPr lang="en-US" sz="2000" dirty="0" smtClean="0">
                <a:latin typeface="Times New Roman" panose="02020603050405020304" pitchFamily="18" charset="0"/>
                <a:cs typeface="Times New Roman" panose="02020603050405020304" pitchFamily="18" charset="0"/>
                <a:hlinkClick r:id="rId11"/>
              </a:rPr>
              <a:t>/</a:t>
            </a:r>
            <a:endParaRPr lang="en-US" sz="2000" dirty="0" smtClean="0">
              <a:latin typeface="Times New Roman" panose="02020603050405020304" pitchFamily="18" charset="0"/>
              <a:cs typeface="Times New Roman" panose="02020603050405020304" pitchFamily="18" charset="0"/>
            </a:endParaRPr>
          </a:p>
          <a:p>
            <a:pPr>
              <a:buClr>
                <a:schemeClr val="tx2"/>
              </a:buCl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User name: admin	</a:t>
            </a:r>
          </a:p>
          <a:p>
            <a:pPr>
              <a:buClr>
                <a:schemeClr val="tx2"/>
              </a:buCl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Password : admin  </a:t>
            </a:r>
          </a:p>
        </p:txBody>
      </p:sp>
    </p:spTree>
    <p:extLst>
      <p:ext uri="{BB962C8B-B14F-4D97-AF65-F5344CB8AC3E}">
        <p14:creationId xmlns:p14="http://schemas.microsoft.com/office/powerpoint/2010/main" val="1042784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2574292642"/>
              </p:ext>
            </p:extLst>
          </p:nvPr>
        </p:nvGraphicFramePr>
        <p:xfrm>
          <a:off x="1399309" y="1620981"/>
          <a:ext cx="9753600" cy="3438930"/>
        </p:xfrm>
        <a:graphic>
          <a:graphicData uri="http://schemas.openxmlformats.org/drawingml/2006/table">
            <a:tbl>
              <a:tblPr firstRow="1" bandRow="1">
                <a:tableStyleId>{5C22544A-7EE6-4342-B048-85BDC9FD1C3A}</a:tableStyleId>
              </a:tblPr>
              <a:tblGrid>
                <a:gridCol w="4405746">
                  <a:extLst>
                    <a:ext uri="{9D8B030D-6E8A-4147-A177-3AD203B41FA5}">
                      <a16:colId xmlns:a16="http://schemas.microsoft.com/office/drawing/2014/main" val="2090035128"/>
                    </a:ext>
                  </a:extLst>
                </a:gridCol>
                <a:gridCol w="5347854">
                  <a:extLst>
                    <a:ext uri="{9D8B030D-6E8A-4147-A177-3AD203B41FA5}">
                      <a16:colId xmlns:a16="http://schemas.microsoft.com/office/drawing/2014/main" val="3426556142"/>
                    </a:ext>
                  </a:extLst>
                </a:gridCol>
              </a:tblGrid>
              <a:tr h="850869">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2000" kern="1200" dirty="0" smtClean="0">
                          <a:solidFill>
                            <a:schemeClr val="tx1"/>
                          </a:solidFill>
                          <a:latin typeface="+mn-lt"/>
                          <a:ea typeface="+mn-ea"/>
                          <a:cs typeface="+mn-cs"/>
                        </a:rPr>
                        <a:t>Responsibility</a:t>
                      </a:r>
                      <a:endParaRPr lang="en-US" sz="2000" kern="1200" dirty="0">
                        <a:solidFill>
                          <a:schemeClr val="tx1"/>
                        </a:solidFill>
                        <a:latin typeface="+mn-lt"/>
                        <a:ea typeface="+mn-ea"/>
                        <a:cs typeface="+mn-cs"/>
                      </a:endParaRPr>
                    </a:p>
                  </a:txBody>
                  <a:tcPr/>
                </a:tc>
                <a:tc>
                  <a:txBody>
                    <a:bodyPr/>
                    <a:lstStyle/>
                    <a:p>
                      <a:pPr marL="0" indent="0" algn="ctr" defTabSz="914400" rtl="0" eaLnBrk="1" latinLnBrk="0" hangingPunct="1">
                        <a:lnSpc>
                          <a:spcPct val="90000"/>
                        </a:lnSpc>
                        <a:spcBef>
                          <a:spcPts val="1000"/>
                        </a:spcBef>
                        <a:buFont typeface="Arial" panose="020B0604020202020204" pitchFamily="34" charset="0"/>
                        <a:buNone/>
                      </a:pPr>
                      <a:r>
                        <a:rPr lang="en-US" sz="2000" kern="1200" dirty="0" smtClean="0">
                          <a:solidFill>
                            <a:schemeClr val="tx1"/>
                          </a:solidFill>
                          <a:latin typeface="+mn-lt"/>
                          <a:ea typeface="+mn-ea"/>
                          <a:cs typeface="+mn-cs"/>
                        </a:rPr>
                        <a:t>Owner</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4027105232"/>
                  </a:ext>
                </a:extLst>
              </a:tr>
              <a:tr h="862687">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2000" kern="1200" dirty="0" smtClean="0">
                          <a:solidFill>
                            <a:schemeClr val="tx1"/>
                          </a:solidFill>
                          <a:latin typeface="+mn-lt"/>
                          <a:ea typeface="+mn-ea"/>
                          <a:cs typeface="+mn-cs"/>
                        </a:rPr>
                        <a:t>POC</a:t>
                      </a:r>
                      <a:r>
                        <a:rPr lang="en-US" sz="2000" kern="1200" baseline="0" dirty="0" smtClean="0">
                          <a:solidFill>
                            <a:schemeClr val="tx1"/>
                          </a:solidFill>
                          <a:latin typeface="+mn-lt"/>
                          <a:ea typeface="+mn-ea"/>
                          <a:cs typeface="+mn-cs"/>
                        </a:rPr>
                        <a:t> </a:t>
                      </a:r>
                      <a:r>
                        <a:rPr lang="en-US" sz="2000" kern="1200" dirty="0" smtClean="0">
                          <a:solidFill>
                            <a:schemeClr val="tx1"/>
                          </a:solidFill>
                          <a:latin typeface="+mn-lt"/>
                          <a:ea typeface="+mn-ea"/>
                          <a:cs typeface="+mn-cs"/>
                        </a:rPr>
                        <a:t>by</a:t>
                      </a:r>
                      <a:endParaRPr lang="en-US" sz="2000" kern="1200" dirty="0">
                        <a:solidFill>
                          <a:schemeClr val="tx1"/>
                        </a:solidFill>
                        <a:latin typeface="+mn-lt"/>
                        <a:ea typeface="+mn-ea"/>
                        <a:cs typeface="+mn-cs"/>
                      </a:endParaRPr>
                    </a:p>
                  </a:txBody>
                  <a:tcPr/>
                </a:tc>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2000" kern="1200" dirty="0" smtClean="0">
                          <a:solidFill>
                            <a:schemeClr val="tx1"/>
                          </a:solidFill>
                          <a:latin typeface="+mn-lt"/>
                          <a:ea typeface="+mn-ea"/>
                          <a:cs typeface="+mn-cs"/>
                        </a:rPr>
                        <a:t>Ashwitha H N &lt;AH00353362@TechMahindra.com&gt;</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155023928"/>
                  </a:ext>
                </a:extLst>
              </a:tr>
              <a:tr h="862687">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2000" kern="1200" dirty="0" smtClean="0">
                          <a:solidFill>
                            <a:schemeClr val="tx1"/>
                          </a:solidFill>
                          <a:latin typeface="+mn-lt"/>
                          <a:ea typeface="+mn-ea"/>
                          <a:cs typeface="+mn-cs"/>
                        </a:rPr>
                        <a:t>Reviewed by</a:t>
                      </a:r>
                      <a:endParaRPr lang="en-US" sz="2000" kern="1200" dirty="0">
                        <a:solidFill>
                          <a:schemeClr val="tx1"/>
                        </a:solidFill>
                        <a:latin typeface="+mn-lt"/>
                        <a:ea typeface="+mn-ea"/>
                        <a:cs typeface="+mn-cs"/>
                      </a:endParaRPr>
                    </a:p>
                  </a:txBody>
                  <a:tcPr/>
                </a:tc>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2000" kern="1200" dirty="0" smtClean="0">
                          <a:solidFill>
                            <a:schemeClr val="tx1"/>
                          </a:solidFill>
                          <a:latin typeface="+mn-lt"/>
                          <a:ea typeface="+mn-ea"/>
                          <a:cs typeface="+mn-cs"/>
                        </a:rPr>
                        <a:t>Ragesh Neelakanta Pillai &lt;RP00544708@TechMahindra.com&gt;</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1219648092"/>
                  </a:ext>
                </a:extLst>
              </a:tr>
              <a:tr h="862687">
                <a:tc>
                  <a:txBody>
                    <a:bodyPr/>
                    <a:lstStyle/>
                    <a:p>
                      <a:pPr marL="228600" indent="-228600" algn="l" defTabSz="914400" rtl="0" eaLnBrk="1" latinLnBrk="0" hangingPunct="1">
                        <a:lnSpc>
                          <a:spcPct val="90000"/>
                        </a:lnSpc>
                        <a:spcBef>
                          <a:spcPts val="1000"/>
                        </a:spcBef>
                        <a:buFont typeface="Arial" panose="020B0604020202020204" pitchFamily="34" charset="0"/>
                        <a:buChar char="•"/>
                      </a:pPr>
                      <a:r>
                        <a:rPr lang="en-US" sz="2000" kern="1200" dirty="0" smtClean="0">
                          <a:solidFill>
                            <a:schemeClr val="tx1"/>
                          </a:solidFill>
                          <a:latin typeface="+mn-lt"/>
                          <a:ea typeface="+mn-ea"/>
                          <a:cs typeface="+mn-cs"/>
                        </a:rPr>
                        <a:t>Approved by</a:t>
                      </a:r>
                      <a:endParaRPr lang="en-US" sz="2000" kern="1200" dirty="0">
                        <a:solidFill>
                          <a:schemeClr val="tx1"/>
                        </a:solidFill>
                        <a:latin typeface="+mn-lt"/>
                        <a:ea typeface="+mn-ea"/>
                        <a:cs typeface="+mn-cs"/>
                      </a:endParaRPr>
                    </a:p>
                  </a:txBody>
                  <a:tcPr/>
                </a:tc>
                <a:tc>
                  <a:txBody>
                    <a:bodyPr/>
                    <a:lstStyle/>
                    <a:p>
                      <a:pPr marL="228600" indent="-228600" algn="l" defTabSz="914400" rtl="0" eaLnBrk="1" latinLnBrk="0" hangingPunct="1">
                        <a:lnSpc>
                          <a:spcPct val="90000"/>
                        </a:lnSpc>
                        <a:spcBef>
                          <a:spcPts val="1000"/>
                        </a:spcBef>
                        <a:buFont typeface="Arial" panose="020B0604020202020204" pitchFamily="34" charset="0"/>
                        <a:buChar char="•"/>
                      </a:pP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68048426"/>
                  </a:ext>
                </a:extLst>
              </a:tr>
            </a:tbl>
          </a:graphicData>
        </a:graphic>
      </p:graphicFrame>
    </p:spTree>
    <p:extLst>
      <p:ext uri="{BB962C8B-B14F-4D97-AF65-F5344CB8AC3E}">
        <p14:creationId xmlns:p14="http://schemas.microsoft.com/office/powerpoint/2010/main" val="937688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90838" y="1527176"/>
            <a:ext cx="6729412"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2890839" y="2139951"/>
            <a:ext cx="6734175" cy="277813"/>
          </a:xfrm>
        </p:spPr>
        <p:txBody>
          <a:bodyPr/>
          <a:lstStyle/>
          <a:p>
            <a:pPr>
              <a:spcBef>
                <a:spcPct val="0"/>
              </a:spcBef>
              <a:buFont typeface="Arial" charset="0"/>
              <a:buNone/>
            </a:pPr>
            <a:r>
              <a:rPr dirty="0">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000" b="-2000"/>
          </a:stretch>
        </a:blipFill>
        <a:effectLst/>
      </p:bgPr>
    </p:bg>
    <p:spTree>
      <p:nvGrpSpPr>
        <p:cNvPr id="1" name=""/>
        <p:cNvGrpSpPr/>
        <p:nvPr/>
      </p:nvGrpSpPr>
      <p:grpSpPr>
        <a:xfrm>
          <a:off x="0" y="0"/>
          <a:ext cx="0" cy="0"/>
          <a:chOff x="0" y="0"/>
          <a:chExt cx="0" cy="0"/>
        </a:xfrm>
      </p:grpSpPr>
      <p:sp>
        <p:nvSpPr>
          <p:cNvPr id="3" name="Rectangle 2"/>
          <p:cNvSpPr/>
          <p:nvPr/>
        </p:nvSpPr>
        <p:spPr>
          <a:xfrm>
            <a:off x="311727" y="958383"/>
            <a:ext cx="11707091" cy="1754326"/>
          </a:xfrm>
          <a:prstGeom prst="rect">
            <a:avLst/>
          </a:prstGeom>
        </p:spPr>
        <p:txBody>
          <a:bodyPr wrap="square">
            <a:spAutoFit/>
          </a:bodyPr>
          <a:lstStyle/>
          <a:p>
            <a:pPr>
              <a:buClr>
                <a:schemeClr val="tx2"/>
              </a:buClr>
            </a:pPr>
            <a:r>
              <a:rPr lang="en-US" dirty="0">
                <a:latin typeface="Times New Roman" panose="02020603050405020304" pitchFamily="18" charset="0"/>
                <a:cs typeface="Times New Roman" panose="02020603050405020304" pitchFamily="18" charset="0"/>
              </a:rPr>
              <a:t>Prometheus is an open-source systems monitoring and alerting toolkit originally built at SoundCloud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Prometheus works well for recording any purely numeric time series. </a:t>
            </a:r>
            <a:r>
              <a:rPr lang="en-US" dirty="0">
                <a:latin typeface="Times New Roman" panose="02020603050405020304" pitchFamily="18" charset="0"/>
                <a:cs typeface="Times New Roman" panose="02020603050405020304" pitchFamily="18" charset="0"/>
              </a:rPr>
              <a:t>It fits both machine-centric monitoring as well as monitoring of highly dynamic service-oriented architectures. </a:t>
            </a:r>
            <a:r>
              <a:rPr lang="en-US" dirty="0" smtClean="0">
                <a:latin typeface="Times New Roman" panose="02020603050405020304" pitchFamily="18" charset="0"/>
                <a:cs typeface="Times New Roman" panose="02020603050405020304" pitchFamily="18" charset="0"/>
              </a:rPr>
              <a:t>Software was developed because of need to monitor multiple micro services that might be running on system.</a:t>
            </a:r>
          </a:p>
          <a:p>
            <a:pPr>
              <a:buClr>
                <a:schemeClr val="tx2"/>
              </a:buClr>
            </a:pPr>
            <a:r>
              <a:rPr lang="en-US" dirty="0" smtClean="0">
                <a:latin typeface="Times New Roman" panose="02020603050405020304" pitchFamily="18" charset="0"/>
                <a:cs typeface="Times New Roman" panose="02020603050405020304" pitchFamily="18" charset="0"/>
              </a:rPr>
              <a:t>One of the strongest point would be Prometheus supports multiple Exporter.</a:t>
            </a:r>
            <a:endParaRPr lang="en-US" dirty="0">
              <a:latin typeface="Times New Roman" panose="02020603050405020304" pitchFamily="18" charset="0"/>
              <a:cs typeface="Times New Roman" panose="02020603050405020304" pitchFamily="18" charset="0"/>
            </a:endParaRPr>
          </a:p>
          <a:p>
            <a:pPr>
              <a:buClr>
                <a:schemeClr val="tx2"/>
              </a:buClr>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109" y="2493816"/>
            <a:ext cx="8737217" cy="4308764"/>
          </a:xfrm>
          <a:prstGeom prst="rect">
            <a:avLst/>
          </a:prstGeom>
        </p:spPr>
      </p:pic>
    </p:spTree>
    <p:extLst>
      <p:ext uri="{BB962C8B-B14F-4D97-AF65-F5344CB8AC3E}">
        <p14:creationId xmlns:p14="http://schemas.microsoft.com/office/powerpoint/2010/main" val="374920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000" b="-2000"/>
          </a:stretch>
        </a:blipFill>
        <a:effectLst/>
      </p:bgPr>
    </p:bg>
    <p:spTree>
      <p:nvGrpSpPr>
        <p:cNvPr id="1" name=""/>
        <p:cNvGrpSpPr/>
        <p:nvPr/>
      </p:nvGrpSpPr>
      <p:grpSpPr>
        <a:xfrm>
          <a:off x="0" y="0"/>
          <a:ext cx="0" cy="0"/>
          <a:chOff x="0" y="0"/>
          <a:chExt cx="0" cy="0"/>
        </a:xfrm>
      </p:grpSpPr>
      <p:sp>
        <p:nvSpPr>
          <p:cNvPr id="2" name="Rectangle 1"/>
          <p:cNvSpPr/>
          <p:nvPr/>
        </p:nvSpPr>
        <p:spPr>
          <a:xfrm>
            <a:off x="380999" y="958383"/>
            <a:ext cx="11707091" cy="646331"/>
          </a:xfrm>
          <a:prstGeom prst="rect">
            <a:avLst/>
          </a:prstGeom>
        </p:spPr>
        <p:txBody>
          <a:bodyPr wrap="square">
            <a:spAutoFit/>
          </a:bodyPr>
          <a:lstStyle/>
          <a:p>
            <a:pPr>
              <a:buClr>
                <a:schemeClr val="tx2"/>
              </a:buClr>
            </a:pPr>
            <a:r>
              <a:rPr lang="en-US" dirty="0" smtClean="0">
                <a:latin typeface="Times New Roman" panose="02020603050405020304" pitchFamily="18" charset="0"/>
                <a:cs typeface="Times New Roman" panose="02020603050405020304" pitchFamily="18" charset="0"/>
              </a:rPr>
              <a:t>Prometheus Architecture: </a:t>
            </a:r>
            <a:endParaRPr lang="en-US" dirty="0" smtClean="0">
              <a:latin typeface="Times New Roman" panose="02020603050405020304" pitchFamily="18" charset="0"/>
              <a:cs typeface="Times New Roman" panose="02020603050405020304" pitchFamily="18" charset="0"/>
            </a:endParaRPr>
          </a:p>
          <a:p>
            <a:pPr>
              <a:buClr>
                <a:schemeClr val="tx2"/>
              </a:buClr>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011" y="1524862"/>
            <a:ext cx="7707025" cy="5303403"/>
          </a:xfrm>
          <a:prstGeom prst="rect">
            <a:avLst/>
          </a:prstGeom>
        </p:spPr>
      </p:pic>
    </p:spTree>
    <p:extLst>
      <p:ext uri="{BB962C8B-B14F-4D97-AF65-F5344CB8AC3E}">
        <p14:creationId xmlns:p14="http://schemas.microsoft.com/office/powerpoint/2010/main" val="3591764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l="-22000" t="-1000" r="-25000"/>
          </a:stretch>
        </a:blipFill>
        <a:effectLst/>
      </p:bgPr>
    </p:bg>
    <p:spTree>
      <p:nvGrpSpPr>
        <p:cNvPr id="1" name=""/>
        <p:cNvGrpSpPr/>
        <p:nvPr/>
      </p:nvGrpSpPr>
      <p:grpSpPr>
        <a:xfrm>
          <a:off x="0" y="0"/>
          <a:ext cx="0" cy="0"/>
          <a:chOff x="0" y="0"/>
          <a:chExt cx="0" cy="0"/>
        </a:xfrm>
      </p:grpSpPr>
      <p:sp>
        <p:nvSpPr>
          <p:cNvPr id="6" name="TextBox 5"/>
          <p:cNvSpPr txBox="1"/>
          <p:nvPr/>
        </p:nvSpPr>
        <p:spPr>
          <a:xfrm>
            <a:off x="4551944" y="678627"/>
            <a:ext cx="3424950" cy="830997"/>
          </a:xfrm>
          <a:prstGeom prst="rect">
            <a:avLst/>
          </a:prstGeom>
          <a:blipFill dpi="0" rotWithShape="1">
            <a:blip r:embed="rId4">
              <a:alphaModFix amt="0"/>
            </a:blip>
            <a:srcRect/>
            <a:tile tx="0" ty="0" sx="100000" sy="100000" flip="none" algn="tl"/>
          </a:blip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5400" dirty="0">
                <a:solidFill>
                  <a:schemeClr val="tx1">
                    <a:lumMod val="95000"/>
                    <a:lumOff val="5000"/>
                  </a:schemeClr>
                </a:solidFill>
                <a:latin typeface="Times New Roman" panose="02020603050405020304" pitchFamily="18" charset="0"/>
                <a:cs typeface="Times New Roman" panose="02020603050405020304" pitchFamily="18" charset="0"/>
              </a:rPr>
              <a:t>GRAFANA</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164276" y="1010152"/>
            <a:ext cx="11851573" cy="14773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Clr>
                <a:schemeClr val="tx2"/>
              </a:buClr>
            </a:pPr>
            <a:r>
              <a:rPr lang="en-US" b="1" dirty="0" smtClean="0">
                <a:latin typeface="Times New Roman" panose="02020603050405020304" pitchFamily="18" charset="0"/>
                <a:cs typeface="Times New Roman" panose="02020603050405020304" pitchFamily="18" charset="0"/>
              </a:rPr>
              <a:t>Grafana</a:t>
            </a:r>
            <a:r>
              <a:rPr lang="en-US" dirty="0" smtClean="0">
                <a:latin typeface="Times New Roman" panose="02020603050405020304" pitchFamily="18" charset="0"/>
                <a:cs typeface="Times New Roman" panose="02020603050405020304" pitchFamily="18" charset="0"/>
              </a:rPr>
              <a:t> is an open source metric analytics &amp; visualization suite. It is most commonly used for visualizing time series data for infrastructure and application analytics. </a:t>
            </a:r>
          </a:p>
          <a:p>
            <a:pPr>
              <a:buClr>
                <a:schemeClr val="tx2"/>
              </a:buClr>
            </a:pPr>
            <a:r>
              <a:rPr lang="en-US" dirty="0" smtClean="0">
                <a:latin typeface="Times New Roman" panose="02020603050405020304" pitchFamily="18" charset="0"/>
                <a:cs typeface="Times New Roman" panose="02020603050405020304" pitchFamily="18" charset="0"/>
              </a:rPr>
              <a:t>Grafana </a:t>
            </a:r>
            <a:r>
              <a:rPr lang="en-US" dirty="0">
                <a:latin typeface="Times New Roman" panose="02020603050405020304" pitchFamily="18" charset="0"/>
                <a:cs typeface="Times New Roman" panose="02020603050405020304" pitchFamily="18" charset="0"/>
              </a:rPr>
              <a:t>supports many different storage </a:t>
            </a:r>
            <a:r>
              <a:rPr lang="en-US" dirty="0" smtClean="0">
                <a:latin typeface="Times New Roman" panose="02020603050405020304" pitchFamily="18" charset="0"/>
                <a:cs typeface="Times New Roman" panose="02020603050405020304" pitchFamily="18" charset="0"/>
              </a:rPr>
              <a:t>backend </a:t>
            </a:r>
            <a:r>
              <a:rPr lang="en-US" dirty="0">
                <a:latin typeface="Times New Roman" panose="02020603050405020304" pitchFamily="18" charset="0"/>
                <a:cs typeface="Times New Roman" panose="02020603050405020304" pitchFamily="18" charset="0"/>
              </a:rPr>
              <a:t>for your time series data (Data Source). Each Data Source has a specific Query Editor that is customized for the features and capabilities that the particular Data Source exposes.</a:t>
            </a:r>
          </a:p>
        </p:txBody>
      </p:sp>
      <p:pic>
        <p:nvPicPr>
          <p:cNvPr id="5" name="Picture 4"/>
          <p:cNvPicPr>
            <a:picLocks noChangeAspect="1"/>
          </p:cNvPicPr>
          <p:nvPr>
            <p:custDataLst>
              <p:custData r:id="rId1"/>
            </p:custDataLst>
          </p:nvPr>
        </p:nvPicPr>
        <p:blipFill>
          <a:blip r:embed="rId5">
            <a:extLst>
              <a:ext uri="{28A0092B-C50C-407E-A947-70E740481C1C}">
                <a14:useLocalDpi xmlns:a14="http://schemas.microsoft.com/office/drawing/2010/main" val="0"/>
              </a:ext>
            </a:extLst>
          </a:blip>
          <a:stretch>
            <a:fillRect/>
          </a:stretch>
        </p:blipFill>
        <p:spPr>
          <a:xfrm>
            <a:off x="3410876" y="2644484"/>
            <a:ext cx="5405435" cy="3772640"/>
          </a:xfrm>
          <a:prstGeom prst="rect">
            <a:avLst/>
          </a:prstGeom>
        </p:spPr>
      </p:pic>
      <p:sp>
        <p:nvSpPr>
          <p:cNvPr id="7" name="TextBox 6"/>
          <p:cNvSpPr txBox="1"/>
          <p:nvPr/>
        </p:nvSpPr>
        <p:spPr>
          <a:xfrm>
            <a:off x="3408217" y="6417121"/>
            <a:ext cx="5406113" cy="338554"/>
          </a:xfrm>
          <a:prstGeom prst="rect">
            <a:avLst/>
          </a:prstGeom>
          <a:solidFill>
            <a:schemeClr val="tx1">
              <a:lumMod val="65000"/>
              <a:lumOff val="35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100" b="1" kern="0" dirty="0">
                <a:solidFill>
                  <a:srgbClr val="FFFFFF"/>
                </a:solidFill>
                <a:latin typeface="Segoe UI"/>
              </a:rPr>
              <a:t>Source</a:t>
            </a:r>
            <a:r>
              <a:rPr lang="en-US" sz="1100" kern="0" dirty="0">
                <a:solidFill>
                  <a:srgbClr val="FFFFFF"/>
                </a:solidFill>
                <a:latin typeface="Segoe UI"/>
              </a:rPr>
              <a:t>: https://www.codeproject.com/Articles/1094405/Powerful-IIS-Apache-Monitoring-dashboard-using</a:t>
            </a:r>
          </a:p>
        </p:txBody>
      </p:sp>
      <p:sp>
        <p:nvSpPr>
          <p:cNvPr id="2" name="TextBox 1"/>
          <p:cNvSpPr txBox="1"/>
          <p:nvPr/>
        </p:nvSpPr>
        <p:spPr>
          <a:xfrm>
            <a:off x="942108" y="845127"/>
            <a:ext cx="295101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a:buClr>
                <a:schemeClr val="tx2"/>
              </a:buClr>
              <a:defRPr sz="2400" b="1">
                <a:latin typeface="Times New Roman" panose="02020603050405020304" pitchFamily="18" charset="0"/>
                <a:cs typeface="Times New Roman" panose="02020603050405020304" pitchFamily="18" charset="0"/>
              </a:defRPr>
            </a:lvl1pPr>
          </a:lstStyle>
          <a:p>
            <a:r>
              <a:rPr lang="en-US" dirty="0"/>
              <a:t>What is Grafana?</a:t>
            </a:r>
          </a:p>
        </p:txBody>
      </p:sp>
    </p:spTree>
    <p:extLst>
      <p:ext uri="{BB962C8B-B14F-4D97-AF65-F5344CB8AC3E}">
        <p14:creationId xmlns:p14="http://schemas.microsoft.com/office/powerpoint/2010/main" val="266573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1069538" y="836119"/>
            <a:ext cx="885048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a:latin typeface="Times New Roman" panose="02020603050405020304" pitchFamily="18" charset="0"/>
                <a:cs typeface="Times New Roman" panose="02020603050405020304" pitchFamily="18" charset="0"/>
              </a:rPr>
              <a:t>Why Grafana</a:t>
            </a:r>
            <a:endParaRPr lang="en-US"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519574" y="1905942"/>
            <a:ext cx="2676525" cy="1922374"/>
            <a:chOff x="147479" y="1989068"/>
            <a:chExt cx="2676525" cy="1922374"/>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79" y="1989068"/>
              <a:ext cx="2676525" cy="1581150"/>
            </a:xfrm>
            <a:prstGeom prst="rect">
              <a:avLst/>
            </a:prstGeom>
          </p:spPr>
        </p:pic>
        <p:sp>
          <p:nvSpPr>
            <p:cNvPr id="7" name="TextBox 6"/>
            <p:cNvSpPr txBox="1"/>
            <p:nvPr/>
          </p:nvSpPr>
          <p:spPr>
            <a:xfrm>
              <a:off x="868086" y="3665221"/>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Visualize</a:t>
              </a:r>
              <a:endParaRPr lang="en-US" sz="1200" b="1" dirty="0">
                <a:latin typeface="+mj-lt"/>
              </a:endParaRPr>
            </a:p>
          </p:txBody>
        </p:sp>
      </p:grpSp>
      <p:grpSp>
        <p:nvGrpSpPr>
          <p:cNvPr id="32" name="Group 31"/>
          <p:cNvGrpSpPr/>
          <p:nvPr/>
        </p:nvGrpSpPr>
        <p:grpSpPr>
          <a:xfrm>
            <a:off x="5069031" y="3592237"/>
            <a:ext cx="2676525" cy="1674243"/>
            <a:chOff x="3438153" y="1989067"/>
            <a:chExt cx="2676525" cy="1674243"/>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153" y="1989067"/>
              <a:ext cx="2676525" cy="1581150"/>
            </a:xfrm>
            <a:prstGeom prst="rect">
              <a:avLst/>
            </a:prstGeom>
          </p:spPr>
        </p:pic>
        <p:sp>
          <p:nvSpPr>
            <p:cNvPr id="22" name="TextBox 21"/>
            <p:cNvSpPr txBox="1"/>
            <p:nvPr/>
          </p:nvSpPr>
          <p:spPr>
            <a:xfrm>
              <a:off x="4212971" y="3417089"/>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Alert</a:t>
              </a:r>
              <a:endParaRPr lang="en-US" sz="1200" b="1" dirty="0">
                <a:latin typeface="+mj-lt"/>
              </a:endParaRPr>
            </a:p>
          </p:txBody>
        </p:sp>
      </p:grpSp>
      <p:grpSp>
        <p:nvGrpSpPr>
          <p:cNvPr id="33" name="Group 32"/>
          <p:cNvGrpSpPr/>
          <p:nvPr/>
        </p:nvGrpSpPr>
        <p:grpSpPr>
          <a:xfrm>
            <a:off x="9060255" y="1929693"/>
            <a:ext cx="2676525" cy="1827370"/>
            <a:chOff x="6467475" y="1989068"/>
            <a:chExt cx="2676525" cy="1827370"/>
          </a:xfrm>
        </p:grpSpPr>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7475" y="1989068"/>
              <a:ext cx="2676525" cy="1581150"/>
            </a:xfrm>
            <a:prstGeom prst="rect">
              <a:avLst/>
            </a:prstGeom>
          </p:spPr>
        </p:pic>
        <p:sp>
          <p:nvSpPr>
            <p:cNvPr id="24" name="TextBox 23"/>
            <p:cNvSpPr txBox="1"/>
            <p:nvPr/>
          </p:nvSpPr>
          <p:spPr>
            <a:xfrm>
              <a:off x="7456144" y="3570217"/>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Unify</a:t>
              </a:r>
              <a:endParaRPr lang="en-US" sz="1200" b="1" dirty="0">
                <a:latin typeface="+mj-lt"/>
              </a:endParaRPr>
            </a:p>
          </p:txBody>
        </p:sp>
      </p:grpSp>
      <p:sp>
        <p:nvSpPr>
          <p:cNvPr id="2" name="TextBox 1"/>
          <p:cNvSpPr txBox="1"/>
          <p:nvPr/>
        </p:nvSpPr>
        <p:spPr>
          <a:xfrm>
            <a:off x="617516" y="3906983"/>
            <a:ext cx="2802577" cy="14773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smtClean="0">
                <a:latin typeface="Times New Roman" panose="02020603050405020304" pitchFamily="18" charset="0"/>
                <a:cs typeface="Times New Roman" panose="02020603050405020304" pitchFamily="18" charset="0"/>
              </a:rPr>
              <a:t>Grafana </a:t>
            </a:r>
            <a:r>
              <a:rPr lang="en-US" sz="1600" dirty="0">
                <a:latin typeface="Times New Roman" panose="02020603050405020304" pitchFamily="18" charset="0"/>
                <a:cs typeface="Times New Roman" panose="02020603050405020304" pitchFamily="18" charset="0"/>
              </a:rPr>
              <a:t>has </a:t>
            </a:r>
            <a:r>
              <a:rPr lang="en-US" sz="1600" dirty="0" smtClean="0">
                <a:latin typeface="Times New Roman" panose="02020603050405020304" pitchFamily="18" charset="0"/>
                <a:cs typeface="Times New Roman" panose="02020603050405020304" pitchFamily="18" charset="0"/>
              </a:rPr>
              <a:t>plenty of </a:t>
            </a:r>
            <a:r>
              <a:rPr lang="en-US" sz="1600" dirty="0">
                <a:latin typeface="Times New Roman" panose="02020603050405020304" pitchFamily="18" charset="0"/>
                <a:cs typeface="Times New Roman" panose="02020603050405020304" pitchFamily="18" charset="0"/>
              </a:rPr>
              <a:t>visualization </a:t>
            </a:r>
            <a:r>
              <a:rPr lang="en-US" sz="1600" dirty="0" smtClean="0">
                <a:latin typeface="Times New Roman" panose="02020603050405020304" pitchFamily="18" charset="0"/>
                <a:cs typeface="Times New Roman" panose="02020603050405020304" pitchFamily="18" charset="0"/>
              </a:rPr>
              <a:t>options from heatmap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histogram, Graph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geomap,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help users understand data beautifully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without much effort.</a:t>
            </a:r>
          </a:p>
        </p:txBody>
      </p:sp>
      <p:sp>
        <p:nvSpPr>
          <p:cNvPr id="37" name="TextBox 36"/>
          <p:cNvSpPr txBox="1"/>
          <p:nvPr/>
        </p:nvSpPr>
        <p:spPr>
          <a:xfrm>
            <a:off x="5223163" y="5389419"/>
            <a:ext cx="2650177"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latin typeface="Times New Roman" panose="02020603050405020304" pitchFamily="18" charset="0"/>
                <a:cs typeface="Times New Roman" panose="02020603050405020304" pitchFamily="18" charset="0"/>
              </a:rPr>
              <a:t>Visually define alert rules for important metrics. Grafana will continuously evaluate them and can send notifications.</a:t>
            </a:r>
          </a:p>
        </p:txBody>
      </p:sp>
      <p:sp>
        <p:nvSpPr>
          <p:cNvPr id="38" name="TextBox 37"/>
          <p:cNvSpPr txBox="1"/>
          <p:nvPr/>
        </p:nvSpPr>
        <p:spPr>
          <a:xfrm>
            <a:off x="9225150" y="3833751"/>
            <a:ext cx="2436421"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latin typeface="Times New Roman" panose="02020603050405020304" pitchFamily="18" charset="0"/>
                <a:cs typeface="Times New Roman" panose="02020603050405020304" pitchFamily="18" charset="0"/>
              </a:rPr>
              <a:t>Grafana supports dozens of </a:t>
            </a:r>
            <a:r>
              <a:rPr lang="en-US" sz="1600" dirty="0" smtClean="0">
                <a:latin typeface="Times New Roman" panose="02020603050405020304" pitchFamily="18" charset="0"/>
                <a:cs typeface="Times New Roman" panose="02020603050405020304" pitchFamily="18" charset="0"/>
              </a:rPr>
              <a:t>Data Source, </a:t>
            </a:r>
            <a:r>
              <a:rPr lang="en-US" sz="1600" dirty="0">
                <a:latin typeface="Times New Roman" panose="02020603050405020304" pitchFamily="18" charset="0"/>
                <a:cs typeface="Times New Roman" panose="02020603050405020304" pitchFamily="18" charset="0"/>
              </a:rPr>
              <a:t>natively. Users can mix different D</a:t>
            </a:r>
            <a:r>
              <a:rPr lang="en-US" sz="1600" dirty="0" smtClean="0">
                <a:latin typeface="Times New Roman" panose="02020603050405020304" pitchFamily="18" charset="0"/>
                <a:cs typeface="Times New Roman" panose="02020603050405020304" pitchFamily="18" charset="0"/>
              </a:rPr>
              <a:t>ata Source </a:t>
            </a:r>
            <a:r>
              <a:rPr lang="en-US" sz="1600" dirty="0">
                <a:latin typeface="Times New Roman" panose="02020603050405020304" pitchFamily="18" charset="0"/>
                <a:cs typeface="Times New Roman" panose="02020603050405020304" pitchFamily="18" charset="0"/>
              </a:rPr>
              <a:t>in a single Dashboard</a:t>
            </a:r>
          </a:p>
        </p:txBody>
      </p:sp>
    </p:spTree>
    <p:extLst>
      <p:ext uri="{BB962C8B-B14F-4D97-AF65-F5344CB8AC3E}">
        <p14:creationId xmlns:p14="http://schemas.microsoft.com/office/powerpoint/2010/main" val="318153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2000" t="-1000" r="-25000"/>
          </a:stretch>
        </a:blipFill>
        <a:effectLst/>
      </p:bgPr>
    </p:bg>
    <p:spTree>
      <p:nvGrpSpPr>
        <p:cNvPr id="1" name=""/>
        <p:cNvGrpSpPr/>
        <p:nvPr/>
      </p:nvGrpSpPr>
      <p:grpSpPr>
        <a:xfrm>
          <a:off x="0" y="0"/>
          <a:ext cx="0" cy="0"/>
          <a:chOff x="0" y="0"/>
          <a:chExt cx="0" cy="0"/>
        </a:xfrm>
      </p:grpSpPr>
      <p:grpSp>
        <p:nvGrpSpPr>
          <p:cNvPr id="36" name="Group 35"/>
          <p:cNvGrpSpPr/>
          <p:nvPr/>
        </p:nvGrpSpPr>
        <p:grpSpPr>
          <a:xfrm>
            <a:off x="852081" y="1847850"/>
            <a:ext cx="2676525" cy="1827371"/>
            <a:chOff x="313732" y="4614800"/>
            <a:chExt cx="2676525" cy="1827371"/>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32" y="4614800"/>
              <a:ext cx="2676525" cy="1581150"/>
            </a:xfrm>
            <a:prstGeom prst="rect">
              <a:avLst/>
            </a:prstGeom>
          </p:spPr>
        </p:pic>
        <p:sp>
          <p:nvSpPr>
            <p:cNvPr id="26" name="TextBox 25"/>
            <p:cNvSpPr txBox="1"/>
            <p:nvPr/>
          </p:nvSpPr>
          <p:spPr>
            <a:xfrm>
              <a:off x="1190191" y="6195950"/>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Open</a:t>
              </a:r>
              <a:endParaRPr lang="en-US" sz="1200" b="1" dirty="0">
                <a:latin typeface="+mj-lt"/>
              </a:endParaRPr>
            </a:p>
          </p:txBody>
        </p:sp>
      </p:grpSp>
      <p:grpSp>
        <p:nvGrpSpPr>
          <p:cNvPr id="35" name="Group 34"/>
          <p:cNvGrpSpPr/>
          <p:nvPr/>
        </p:nvGrpSpPr>
        <p:grpSpPr>
          <a:xfrm>
            <a:off x="4757737" y="3814528"/>
            <a:ext cx="2676525" cy="1898622"/>
            <a:chOff x="3438152" y="4360793"/>
            <a:chExt cx="2676525" cy="1898622"/>
          </a:xfrm>
        </p:grpSpPr>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152" y="4360793"/>
              <a:ext cx="2676525" cy="1581150"/>
            </a:xfrm>
            <a:prstGeom prst="rect">
              <a:avLst/>
            </a:prstGeom>
          </p:spPr>
        </p:pic>
        <p:sp>
          <p:nvSpPr>
            <p:cNvPr id="28" name="TextBox 27"/>
            <p:cNvSpPr txBox="1"/>
            <p:nvPr/>
          </p:nvSpPr>
          <p:spPr>
            <a:xfrm>
              <a:off x="4531234" y="6013194"/>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a:latin typeface="+mj-lt"/>
                </a:rPr>
                <a:t>Extend</a:t>
              </a:r>
              <a:endParaRPr lang="en-US" sz="1200" b="1" dirty="0">
                <a:latin typeface="+mj-lt"/>
              </a:endParaRPr>
            </a:p>
          </p:txBody>
        </p:sp>
      </p:grpSp>
      <p:grpSp>
        <p:nvGrpSpPr>
          <p:cNvPr id="34" name="Group 33"/>
          <p:cNvGrpSpPr/>
          <p:nvPr/>
        </p:nvGrpSpPr>
        <p:grpSpPr>
          <a:xfrm>
            <a:off x="8494815" y="1866976"/>
            <a:ext cx="2743200" cy="1827369"/>
            <a:chOff x="6400800" y="4360793"/>
            <a:chExt cx="2743200" cy="1827369"/>
          </a:xfrm>
        </p:grpSpPr>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0" y="4360793"/>
              <a:ext cx="2743200" cy="1581150"/>
            </a:xfrm>
            <a:prstGeom prst="rect">
              <a:avLst/>
            </a:prstGeom>
          </p:spPr>
        </p:pic>
        <p:sp>
          <p:nvSpPr>
            <p:cNvPr id="30" name="TextBox 29"/>
            <p:cNvSpPr txBox="1"/>
            <p:nvPr/>
          </p:nvSpPr>
          <p:spPr>
            <a:xfrm>
              <a:off x="7112756" y="5941941"/>
              <a:ext cx="1210613"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b="1" dirty="0">
                  <a:latin typeface="+mj-lt"/>
                </a:rPr>
                <a:t> </a:t>
              </a:r>
              <a:r>
                <a:rPr lang="en-US" sz="1600" b="1" dirty="0">
                  <a:latin typeface="+mj-lt"/>
                </a:rPr>
                <a:t>Collaborate</a:t>
              </a:r>
              <a:endParaRPr lang="en-US" sz="1200" b="1" dirty="0">
                <a:latin typeface="+mj-lt"/>
              </a:endParaRPr>
            </a:p>
          </p:txBody>
        </p:sp>
      </p:grpSp>
      <p:sp>
        <p:nvSpPr>
          <p:cNvPr id="21" name="TextBox 20"/>
          <p:cNvSpPr txBox="1"/>
          <p:nvPr/>
        </p:nvSpPr>
        <p:spPr>
          <a:xfrm>
            <a:off x="855022" y="3776354"/>
            <a:ext cx="2802577"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latin typeface="Times New Roman" panose="02020603050405020304" pitchFamily="18" charset="0"/>
                <a:cs typeface="Times New Roman" panose="02020603050405020304" pitchFamily="18" charset="0"/>
              </a:rPr>
              <a:t>Grafana is completely open source and can be installed easily on any platform</a:t>
            </a:r>
          </a:p>
        </p:txBody>
      </p:sp>
      <p:sp>
        <p:nvSpPr>
          <p:cNvPr id="37" name="TextBox 36"/>
          <p:cNvSpPr txBox="1"/>
          <p:nvPr/>
        </p:nvSpPr>
        <p:spPr>
          <a:xfrm>
            <a:off x="4987636" y="5776133"/>
            <a:ext cx="2802577"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latin typeface="Times New Roman" panose="02020603050405020304" pitchFamily="18" charset="0"/>
                <a:cs typeface="Times New Roman" panose="02020603050405020304" pitchFamily="18" charset="0"/>
              </a:rPr>
              <a:t>Plenty of Dashboards and Plugins are available in Grafana official library and new ones get added up every week by community </a:t>
            </a:r>
          </a:p>
        </p:txBody>
      </p:sp>
      <p:sp>
        <p:nvSpPr>
          <p:cNvPr id="38" name="TextBox 37"/>
          <p:cNvSpPr txBox="1"/>
          <p:nvPr/>
        </p:nvSpPr>
        <p:spPr>
          <a:xfrm>
            <a:off x="8595755" y="3762500"/>
            <a:ext cx="2802577"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latin typeface="Times New Roman" panose="02020603050405020304" pitchFamily="18" charset="0"/>
                <a:cs typeface="Times New Roman" panose="02020603050405020304" pitchFamily="18" charset="0"/>
              </a:rPr>
              <a:t>Grafana empowers users, and helps foster a data driven culture.</a:t>
            </a:r>
          </a:p>
        </p:txBody>
      </p:sp>
    </p:spTree>
    <p:extLst>
      <p:ext uri="{BB962C8B-B14F-4D97-AF65-F5344CB8AC3E}">
        <p14:creationId xmlns:p14="http://schemas.microsoft.com/office/powerpoint/2010/main" val="3033953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0e64ea76-8cc0-48f3-ba87-31f72ac6c178"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AC975E-44B0-4151-ABF0-442695EA90B1}">
  <ds:schemaRefs>
    <ds:schemaRef ds:uri="http://schemas.microsoft.com/VisualStudio/2011/storyboarding/control"/>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4.xml><?xml version="1.0" encoding="utf-8"?>
<ds:datastoreItem xmlns:ds="http://schemas.openxmlformats.org/officeDocument/2006/customXml" ds:itemID="{BF0B3A14-0F09-4A5A-AEC4-1E6EBA155821}">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4d6ad1ba-d08e-4b75-8db3-2812d04b092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1223</Words>
  <Application>Microsoft Office PowerPoint</Application>
  <PresentationFormat>Widescreen</PresentationFormat>
  <Paragraphs>334</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Segoe UI</vt:lpstr>
      <vt:lpstr>Times New Roman</vt:lpstr>
      <vt:lpstr>Wingdings</vt:lpstr>
      <vt:lpstr>Tech Mahindra Template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2018-02-06T04:06:46Z</dcterms:created>
  <dcterms:modified xsi:type="dcterms:W3CDTF">2018-02-27T07:21:55Z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TECHMAHINDRA\AH00353362</vt:lpwstr>
  </property>
  <property fmtid="{D5CDD505-2E9C-101B-9397-08002B2CF9AE}" pid="7" name="DLPManualFileClassificationLastModificationDate">
    <vt:lpwstr>1517894723</vt:lpwstr>
  </property>
  <property fmtid="{D5CDD505-2E9C-101B-9397-08002B2CF9AE}" pid="8" name="DLPManualFileClassificationVersion">
    <vt:lpwstr>10.0.100.37</vt:lpwstr>
  </property>
  <property fmtid="{D5CDD505-2E9C-101B-9397-08002B2CF9AE}" pid="9" name="Tfs.IsStoryboard">
    <vt:bool>true</vt:bool>
  </property>
</Properties>
</file>