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77" r:id="rId4"/>
    <p:sldMasterId id="2147484114" r:id="rId5"/>
  </p:sldMasterIdLst>
  <p:notesMasterIdLst>
    <p:notesMasterId r:id="rId53"/>
  </p:notesMasterIdLst>
  <p:handoutMasterIdLst>
    <p:handoutMasterId r:id="rId54"/>
  </p:handoutMasterIdLst>
  <p:sldIdLst>
    <p:sldId id="257" r:id="rId6"/>
    <p:sldId id="268" r:id="rId7"/>
    <p:sldId id="331" r:id="rId8"/>
    <p:sldId id="332" r:id="rId9"/>
    <p:sldId id="333" r:id="rId10"/>
    <p:sldId id="355" r:id="rId11"/>
    <p:sldId id="344" r:id="rId12"/>
    <p:sldId id="343" r:id="rId13"/>
    <p:sldId id="336" r:id="rId14"/>
    <p:sldId id="337" r:id="rId15"/>
    <p:sldId id="339" r:id="rId16"/>
    <p:sldId id="273" r:id="rId17"/>
    <p:sldId id="341" r:id="rId18"/>
    <p:sldId id="345" r:id="rId19"/>
    <p:sldId id="346" r:id="rId20"/>
    <p:sldId id="347" r:id="rId21"/>
    <p:sldId id="348" r:id="rId22"/>
    <p:sldId id="350" r:id="rId23"/>
    <p:sldId id="349" r:id="rId24"/>
    <p:sldId id="351" r:id="rId25"/>
    <p:sldId id="352" r:id="rId26"/>
    <p:sldId id="353" r:id="rId27"/>
    <p:sldId id="354" r:id="rId28"/>
    <p:sldId id="370" r:id="rId29"/>
    <p:sldId id="291" r:id="rId30"/>
    <p:sldId id="294" r:id="rId31"/>
    <p:sldId id="292" r:id="rId32"/>
    <p:sldId id="296" r:id="rId33"/>
    <p:sldId id="356" r:id="rId34"/>
    <p:sldId id="357" r:id="rId35"/>
    <p:sldId id="366" r:id="rId36"/>
    <p:sldId id="358" r:id="rId37"/>
    <p:sldId id="359" r:id="rId38"/>
    <p:sldId id="368" r:id="rId39"/>
    <p:sldId id="321" r:id="rId40"/>
    <p:sldId id="362" r:id="rId41"/>
    <p:sldId id="363" r:id="rId42"/>
    <p:sldId id="364" r:id="rId43"/>
    <p:sldId id="360" r:id="rId44"/>
    <p:sldId id="365" r:id="rId45"/>
    <p:sldId id="361" r:id="rId46"/>
    <p:sldId id="367" r:id="rId47"/>
    <p:sldId id="324" r:id="rId48"/>
    <p:sldId id="371" r:id="rId49"/>
    <p:sldId id="329" r:id="rId50"/>
    <p:sldId id="325" r:id="rId51"/>
    <p:sldId id="316" r:id="rId52"/>
  </p:sldIdLst>
  <p:sldSz cx="12192000" cy="6858000"/>
  <p:notesSz cx="6797675" cy="9929813"/>
  <p:defaultTextStyle>
    <a:defPPr>
      <a:defRPr lang="nl-BE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1pPr>
    <a:lvl2pPr marL="609585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2pPr>
    <a:lvl3pPr marL="121917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3pPr>
    <a:lvl4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4pPr>
    <a:lvl5pPr marL="243833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5pPr>
    <a:lvl6pPr marL="3047924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6pPr>
    <a:lvl7pPr marL="3657509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7pPr>
    <a:lvl8pPr marL="4267093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8pPr>
    <a:lvl9pPr marL="4876678" algn="l" defTabSz="1219170" rtl="0" eaLnBrk="1" latinLnBrk="0" hangingPunct="1">
      <a:defRPr kern="1200">
        <a:solidFill>
          <a:schemeClr val="tx1"/>
        </a:solidFill>
        <a:latin typeface="Trebuchet MS" panose="020B0603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196" userDrawn="1">
          <p15:clr>
            <a:srgbClr val="A4A3A4"/>
          </p15:clr>
        </p15:guide>
        <p15:guide id="2" orient="horz" pos="3123" userDrawn="1">
          <p15:clr>
            <a:srgbClr val="A4A3A4"/>
          </p15:clr>
        </p15:guide>
        <p15:guide id="3" pos="197" userDrawn="1">
          <p15:clr>
            <a:srgbClr val="A4A3A4"/>
          </p15:clr>
        </p15:guide>
        <p15:guide id="4" pos="2141" userDrawn="1">
          <p15:clr>
            <a:srgbClr val="A4A3A4"/>
          </p15:clr>
        </p15:guide>
        <p15:guide id="5" pos="4085" userDrawn="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Tine van Daal" initials="TvD" lastIdx="2" clrIdx="0">
    <p:extLst>
      <p:ext uri="{19B8F6BF-5375-455C-9EA6-DF929625EA0E}">
        <p15:presenceInfo xmlns:p15="http://schemas.microsoft.com/office/powerpoint/2012/main" userId="S::tvdaal@ad.ua.ac.be::ecf543c1-d1bd-4274-b68c-558406766bb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92929"/>
    <a:srgbClr val="4D4D4D"/>
    <a:srgbClr val="000000"/>
    <a:srgbClr val="983466"/>
    <a:srgbClr val="9A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jl, gemiddeld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5758FB7-9AC5-4552-8A53-C91805E547FA}" styleName="Stijl, thema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940675A-B579-460E-94D1-54222C63F5DA}" styleName="Geen stijl, tabelraster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85"/>
    <p:restoredTop sz="67199" autoAdjust="0"/>
  </p:normalViewPr>
  <p:slideViewPr>
    <p:cSldViewPr snapToGrid="0" snapToObjects="1" showGuides="1">
      <p:cViewPr varScale="1">
        <p:scale>
          <a:sx n="59" d="100"/>
          <a:sy n="59" d="100"/>
        </p:scale>
        <p:origin x="1790" y="53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 showGuides="1">
      <p:cViewPr varScale="1">
        <p:scale>
          <a:sx n="66" d="100"/>
          <a:sy n="66" d="100"/>
        </p:scale>
        <p:origin x="0" y="0"/>
      </p:cViewPr>
      <p:guideLst>
        <p:guide orient="horz" pos="196"/>
        <p:guide orient="horz" pos="3123"/>
        <p:guide pos="197"/>
        <p:guide pos="2141"/>
        <p:guide pos="4085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slide" Target="slides/slide21.xml"/><Relationship Id="rId39" Type="http://schemas.openxmlformats.org/officeDocument/2006/relationships/slide" Target="slides/slide34.xml"/><Relationship Id="rId21" Type="http://schemas.openxmlformats.org/officeDocument/2006/relationships/slide" Target="slides/slide16.xml"/><Relationship Id="rId34" Type="http://schemas.openxmlformats.org/officeDocument/2006/relationships/slide" Target="slides/slide29.xml"/><Relationship Id="rId42" Type="http://schemas.openxmlformats.org/officeDocument/2006/relationships/slide" Target="slides/slide37.xml"/><Relationship Id="rId47" Type="http://schemas.openxmlformats.org/officeDocument/2006/relationships/slide" Target="slides/slide42.xml"/><Relationship Id="rId50" Type="http://schemas.openxmlformats.org/officeDocument/2006/relationships/slide" Target="slides/slide45.xml"/><Relationship Id="rId55" Type="http://schemas.openxmlformats.org/officeDocument/2006/relationships/commentAuthors" Target="commentAuthor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slide" Target="slides/slide20.xml"/><Relationship Id="rId33" Type="http://schemas.openxmlformats.org/officeDocument/2006/relationships/slide" Target="slides/slide28.xml"/><Relationship Id="rId38" Type="http://schemas.openxmlformats.org/officeDocument/2006/relationships/slide" Target="slides/slide33.xml"/><Relationship Id="rId46" Type="http://schemas.openxmlformats.org/officeDocument/2006/relationships/slide" Target="slides/slide41.xml"/><Relationship Id="rId59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slide" Target="slides/slide24.xml"/><Relationship Id="rId41" Type="http://schemas.openxmlformats.org/officeDocument/2006/relationships/slide" Target="slides/slide36.xml"/><Relationship Id="rId54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32" Type="http://schemas.openxmlformats.org/officeDocument/2006/relationships/slide" Target="slides/slide27.xml"/><Relationship Id="rId37" Type="http://schemas.openxmlformats.org/officeDocument/2006/relationships/slide" Target="slides/slide32.xml"/><Relationship Id="rId40" Type="http://schemas.openxmlformats.org/officeDocument/2006/relationships/slide" Target="slides/slide35.xml"/><Relationship Id="rId45" Type="http://schemas.openxmlformats.org/officeDocument/2006/relationships/slide" Target="slides/slide40.xml"/><Relationship Id="rId53" Type="http://schemas.openxmlformats.org/officeDocument/2006/relationships/notesMaster" Target="notesMasters/notesMaster1.xml"/><Relationship Id="rId58" Type="http://schemas.openxmlformats.org/officeDocument/2006/relationships/theme" Target="theme/theme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slide" Target="slides/slide23.xml"/><Relationship Id="rId36" Type="http://schemas.openxmlformats.org/officeDocument/2006/relationships/slide" Target="slides/slide31.xml"/><Relationship Id="rId49" Type="http://schemas.openxmlformats.org/officeDocument/2006/relationships/slide" Target="slides/slide44.xml"/><Relationship Id="rId57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31" Type="http://schemas.openxmlformats.org/officeDocument/2006/relationships/slide" Target="slides/slide26.xml"/><Relationship Id="rId44" Type="http://schemas.openxmlformats.org/officeDocument/2006/relationships/slide" Target="slides/slide39.xml"/><Relationship Id="rId52" Type="http://schemas.openxmlformats.org/officeDocument/2006/relationships/slide" Target="slides/slide47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slide" Target="slides/slide22.xml"/><Relationship Id="rId30" Type="http://schemas.openxmlformats.org/officeDocument/2006/relationships/slide" Target="slides/slide25.xml"/><Relationship Id="rId35" Type="http://schemas.openxmlformats.org/officeDocument/2006/relationships/slide" Target="slides/slide30.xml"/><Relationship Id="rId43" Type="http://schemas.openxmlformats.org/officeDocument/2006/relationships/slide" Target="slides/slide38.xml"/><Relationship Id="rId48" Type="http://schemas.openxmlformats.org/officeDocument/2006/relationships/slide" Target="slides/slide43.xml"/><Relationship Id="rId56" Type="http://schemas.openxmlformats.org/officeDocument/2006/relationships/presProps" Target="presProps.xml"/><Relationship Id="rId8" Type="http://schemas.openxmlformats.org/officeDocument/2006/relationships/slide" Target="slides/slide3.xml"/><Relationship Id="rId51" Type="http://schemas.openxmlformats.org/officeDocument/2006/relationships/slide" Target="slides/slide46.xml"/><Relationship Id="rId3" Type="http://schemas.openxmlformats.org/officeDocument/2006/relationships/customXml" Target="../customXml/item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ea Mertens" userId="ba3ecb09-8bb7-487b-b313-b3e5beca8a9b" providerId="ADAL" clId="{14BB61B7-0B12-414A-8A88-573322A81E4D}"/>
    <pc:docChg chg="modSld">
      <pc:chgData name="Bea Mertens" userId="ba3ecb09-8bb7-487b-b313-b3e5beca8a9b" providerId="ADAL" clId="{14BB61B7-0B12-414A-8A88-573322A81E4D}" dt="2023-05-09T14:40:10.467" v="43" actId="20577"/>
      <pc:docMkLst>
        <pc:docMk/>
      </pc:docMkLst>
      <pc:sldChg chg="modNotesTx">
        <pc:chgData name="Bea Mertens" userId="ba3ecb09-8bb7-487b-b313-b3e5beca8a9b" providerId="ADAL" clId="{14BB61B7-0B12-414A-8A88-573322A81E4D}" dt="2023-05-09T14:38:17.639" v="0" actId="20577"/>
        <pc:sldMkLst>
          <pc:docMk/>
          <pc:sldMk cId="2337111577" sldId="268"/>
        </pc:sldMkLst>
      </pc:sldChg>
      <pc:sldChg chg="modNotesTx">
        <pc:chgData name="Bea Mertens" userId="ba3ecb09-8bb7-487b-b313-b3e5beca8a9b" providerId="ADAL" clId="{14BB61B7-0B12-414A-8A88-573322A81E4D}" dt="2023-05-09T14:38:44.099" v="10" actId="20577"/>
        <pc:sldMkLst>
          <pc:docMk/>
          <pc:sldMk cId="1472862738" sldId="273"/>
        </pc:sldMkLst>
      </pc:sldChg>
      <pc:sldChg chg="modNotesTx">
        <pc:chgData name="Bea Mertens" userId="ba3ecb09-8bb7-487b-b313-b3e5beca8a9b" providerId="ADAL" clId="{14BB61B7-0B12-414A-8A88-573322A81E4D}" dt="2023-05-09T14:39:21.774" v="23" actId="20577"/>
        <pc:sldMkLst>
          <pc:docMk/>
          <pc:sldMk cId="689296109" sldId="291"/>
        </pc:sldMkLst>
      </pc:sldChg>
      <pc:sldChg chg="modNotesTx">
        <pc:chgData name="Bea Mertens" userId="ba3ecb09-8bb7-487b-b313-b3e5beca8a9b" providerId="ADAL" clId="{14BB61B7-0B12-414A-8A88-573322A81E4D}" dt="2023-05-09T14:39:28.031" v="25" actId="20577"/>
        <pc:sldMkLst>
          <pc:docMk/>
          <pc:sldMk cId="1230623341" sldId="292"/>
        </pc:sldMkLst>
      </pc:sldChg>
      <pc:sldChg chg="modNotesTx">
        <pc:chgData name="Bea Mertens" userId="ba3ecb09-8bb7-487b-b313-b3e5beca8a9b" providerId="ADAL" clId="{14BB61B7-0B12-414A-8A88-573322A81E4D}" dt="2023-05-09T14:39:24.391" v="24" actId="20577"/>
        <pc:sldMkLst>
          <pc:docMk/>
          <pc:sldMk cId="2661406400" sldId="294"/>
        </pc:sldMkLst>
      </pc:sldChg>
      <pc:sldChg chg="modNotesTx">
        <pc:chgData name="Bea Mertens" userId="ba3ecb09-8bb7-487b-b313-b3e5beca8a9b" providerId="ADAL" clId="{14BB61B7-0B12-414A-8A88-573322A81E4D}" dt="2023-05-09T14:39:30.852" v="26" actId="20577"/>
        <pc:sldMkLst>
          <pc:docMk/>
          <pc:sldMk cId="2639204761" sldId="296"/>
        </pc:sldMkLst>
      </pc:sldChg>
      <pc:sldChg chg="modNotesTx">
        <pc:chgData name="Bea Mertens" userId="ba3ecb09-8bb7-487b-b313-b3e5beca8a9b" providerId="ADAL" clId="{14BB61B7-0B12-414A-8A88-573322A81E4D}" dt="2023-05-09T14:39:46.683" v="33" actId="20577"/>
        <pc:sldMkLst>
          <pc:docMk/>
          <pc:sldMk cId="4100535928" sldId="321"/>
        </pc:sldMkLst>
      </pc:sldChg>
      <pc:sldChg chg="modNotesTx">
        <pc:chgData name="Bea Mertens" userId="ba3ecb09-8bb7-487b-b313-b3e5beca8a9b" providerId="ADAL" clId="{14BB61B7-0B12-414A-8A88-573322A81E4D}" dt="2023-05-09T14:40:10.467" v="43" actId="20577"/>
        <pc:sldMkLst>
          <pc:docMk/>
          <pc:sldMk cId="301525656" sldId="324"/>
        </pc:sldMkLst>
      </pc:sldChg>
      <pc:sldChg chg="modNotesTx">
        <pc:chgData name="Bea Mertens" userId="ba3ecb09-8bb7-487b-b313-b3e5beca8a9b" providerId="ADAL" clId="{14BB61B7-0B12-414A-8A88-573322A81E4D}" dt="2023-05-09T14:38:19.772" v="1" actId="20577"/>
        <pc:sldMkLst>
          <pc:docMk/>
          <pc:sldMk cId="2459852734" sldId="331"/>
        </pc:sldMkLst>
      </pc:sldChg>
      <pc:sldChg chg="modNotesTx">
        <pc:chgData name="Bea Mertens" userId="ba3ecb09-8bb7-487b-b313-b3e5beca8a9b" providerId="ADAL" clId="{14BB61B7-0B12-414A-8A88-573322A81E4D}" dt="2023-05-09T14:38:21.418" v="2" actId="20577"/>
        <pc:sldMkLst>
          <pc:docMk/>
          <pc:sldMk cId="2867794336" sldId="332"/>
        </pc:sldMkLst>
      </pc:sldChg>
      <pc:sldChg chg="modNotesTx">
        <pc:chgData name="Bea Mertens" userId="ba3ecb09-8bb7-487b-b313-b3e5beca8a9b" providerId="ADAL" clId="{14BB61B7-0B12-414A-8A88-573322A81E4D}" dt="2023-05-09T14:38:23.538" v="3" actId="20577"/>
        <pc:sldMkLst>
          <pc:docMk/>
          <pc:sldMk cId="1351683075" sldId="333"/>
        </pc:sldMkLst>
      </pc:sldChg>
      <pc:sldChg chg="modNotesTx">
        <pc:chgData name="Bea Mertens" userId="ba3ecb09-8bb7-487b-b313-b3e5beca8a9b" providerId="ADAL" clId="{14BB61B7-0B12-414A-8A88-573322A81E4D}" dt="2023-05-09T14:38:35.170" v="7" actId="20577"/>
        <pc:sldMkLst>
          <pc:docMk/>
          <pc:sldMk cId="2140566652" sldId="336"/>
        </pc:sldMkLst>
      </pc:sldChg>
      <pc:sldChg chg="modNotesTx">
        <pc:chgData name="Bea Mertens" userId="ba3ecb09-8bb7-487b-b313-b3e5beca8a9b" providerId="ADAL" clId="{14BB61B7-0B12-414A-8A88-573322A81E4D}" dt="2023-05-09T14:38:38.038" v="8" actId="20577"/>
        <pc:sldMkLst>
          <pc:docMk/>
          <pc:sldMk cId="806666535" sldId="337"/>
        </pc:sldMkLst>
      </pc:sldChg>
      <pc:sldChg chg="modNotesTx">
        <pc:chgData name="Bea Mertens" userId="ba3ecb09-8bb7-487b-b313-b3e5beca8a9b" providerId="ADAL" clId="{14BB61B7-0B12-414A-8A88-573322A81E4D}" dt="2023-05-09T14:38:41.468" v="9" actId="20577"/>
        <pc:sldMkLst>
          <pc:docMk/>
          <pc:sldMk cId="930669107" sldId="339"/>
        </pc:sldMkLst>
      </pc:sldChg>
      <pc:sldChg chg="modNotesTx">
        <pc:chgData name="Bea Mertens" userId="ba3ecb09-8bb7-487b-b313-b3e5beca8a9b" providerId="ADAL" clId="{14BB61B7-0B12-414A-8A88-573322A81E4D}" dt="2023-05-09T14:38:46.529" v="11" actId="20577"/>
        <pc:sldMkLst>
          <pc:docMk/>
          <pc:sldMk cId="3017363031" sldId="341"/>
        </pc:sldMkLst>
      </pc:sldChg>
      <pc:sldChg chg="modNotesTx">
        <pc:chgData name="Bea Mertens" userId="ba3ecb09-8bb7-487b-b313-b3e5beca8a9b" providerId="ADAL" clId="{14BB61B7-0B12-414A-8A88-573322A81E4D}" dt="2023-05-09T14:38:32.759" v="6" actId="20577"/>
        <pc:sldMkLst>
          <pc:docMk/>
          <pc:sldMk cId="1000544949" sldId="343"/>
        </pc:sldMkLst>
      </pc:sldChg>
      <pc:sldChg chg="modNotesTx">
        <pc:chgData name="Bea Mertens" userId="ba3ecb09-8bb7-487b-b313-b3e5beca8a9b" providerId="ADAL" clId="{14BB61B7-0B12-414A-8A88-573322A81E4D}" dt="2023-05-09T14:38:27.997" v="5" actId="20577"/>
        <pc:sldMkLst>
          <pc:docMk/>
          <pc:sldMk cId="2966341925" sldId="344"/>
        </pc:sldMkLst>
      </pc:sldChg>
      <pc:sldChg chg="modNotesTx">
        <pc:chgData name="Bea Mertens" userId="ba3ecb09-8bb7-487b-b313-b3e5beca8a9b" providerId="ADAL" clId="{14BB61B7-0B12-414A-8A88-573322A81E4D}" dt="2023-05-09T14:38:49.114" v="12" actId="20577"/>
        <pc:sldMkLst>
          <pc:docMk/>
          <pc:sldMk cId="1791380208" sldId="345"/>
        </pc:sldMkLst>
      </pc:sldChg>
      <pc:sldChg chg="modNotesTx">
        <pc:chgData name="Bea Mertens" userId="ba3ecb09-8bb7-487b-b313-b3e5beca8a9b" providerId="ADAL" clId="{14BB61B7-0B12-414A-8A88-573322A81E4D}" dt="2023-05-09T14:38:51.936" v="13" actId="20577"/>
        <pc:sldMkLst>
          <pc:docMk/>
          <pc:sldMk cId="4045934696" sldId="346"/>
        </pc:sldMkLst>
      </pc:sldChg>
      <pc:sldChg chg="modNotesTx">
        <pc:chgData name="Bea Mertens" userId="ba3ecb09-8bb7-487b-b313-b3e5beca8a9b" providerId="ADAL" clId="{14BB61B7-0B12-414A-8A88-573322A81E4D}" dt="2023-05-09T14:38:55.209" v="14" actId="20577"/>
        <pc:sldMkLst>
          <pc:docMk/>
          <pc:sldMk cId="2445014667" sldId="347"/>
        </pc:sldMkLst>
      </pc:sldChg>
      <pc:sldChg chg="modNotesTx">
        <pc:chgData name="Bea Mertens" userId="ba3ecb09-8bb7-487b-b313-b3e5beca8a9b" providerId="ADAL" clId="{14BB61B7-0B12-414A-8A88-573322A81E4D}" dt="2023-05-09T14:38:57.546" v="15" actId="20577"/>
        <pc:sldMkLst>
          <pc:docMk/>
          <pc:sldMk cId="3149007870" sldId="348"/>
        </pc:sldMkLst>
      </pc:sldChg>
      <pc:sldChg chg="modNotesTx">
        <pc:chgData name="Bea Mertens" userId="ba3ecb09-8bb7-487b-b313-b3e5beca8a9b" providerId="ADAL" clId="{14BB61B7-0B12-414A-8A88-573322A81E4D}" dt="2023-05-09T14:39:08.338" v="18" actId="20577"/>
        <pc:sldMkLst>
          <pc:docMk/>
          <pc:sldMk cId="1178804920" sldId="349"/>
        </pc:sldMkLst>
      </pc:sldChg>
      <pc:sldChg chg="modNotesTx">
        <pc:chgData name="Bea Mertens" userId="ba3ecb09-8bb7-487b-b313-b3e5beca8a9b" providerId="ADAL" clId="{14BB61B7-0B12-414A-8A88-573322A81E4D}" dt="2023-05-09T14:39:01.409" v="16" actId="20577"/>
        <pc:sldMkLst>
          <pc:docMk/>
          <pc:sldMk cId="1126434777" sldId="350"/>
        </pc:sldMkLst>
      </pc:sldChg>
      <pc:sldChg chg="modNotesTx">
        <pc:chgData name="Bea Mertens" userId="ba3ecb09-8bb7-487b-b313-b3e5beca8a9b" providerId="ADAL" clId="{14BB61B7-0B12-414A-8A88-573322A81E4D}" dt="2023-05-09T14:39:05.059" v="17" actId="20577"/>
        <pc:sldMkLst>
          <pc:docMk/>
          <pc:sldMk cId="3176422382" sldId="351"/>
        </pc:sldMkLst>
      </pc:sldChg>
      <pc:sldChg chg="modNotesTx">
        <pc:chgData name="Bea Mertens" userId="ba3ecb09-8bb7-487b-b313-b3e5beca8a9b" providerId="ADAL" clId="{14BB61B7-0B12-414A-8A88-573322A81E4D}" dt="2023-05-09T14:39:11.826" v="19" actId="20577"/>
        <pc:sldMkLst>
          <pc:docMk/>
          <pc:sldMk cId="1765152436" sldId="352"/>
        </pc:sldMkLst>
      </pc:sldChg>
      <pc:sldChg chg="modNotesTx">
        <pc:chgData name="Bea Mertens" userId="ba3ecb09-8bb7-487b-b313-b3e5beca8a9b" providerId="ADAL" clId="{14BB61B7-0B12-414A-8A88-573322A81E4D}" dt="2023-05-09T14:39:14.089" v="20" actId="20577"/>
        <pc:sldMkLst>
          <pc:docMk/>
          <pc:sldMk cId="608962472" sldId="353"/>
        </pc:sldMkLst>
      </pc:sldChg>
      <pc:sldChg chg="modNotesTx">
        <pc:chgData name="Bea Mertens" userId="ba3ecb09-8bb7-487b-b313-b3e5beca8a9b" providerId="ADAL" clId="{14BB61B7-0B12-414A-8A88-573322A81E4D}" dt="2023-05-09T14:39:16.001" v="21" actId="20577"/>
        <pc:sldMkLst>
          <pc:docMk/>
          <pc:sldMk cId="951889206" sldId="354"/>
        </pc:sldMkLst>
      </pc:sldChg>
      <pc:sldChg chg="modNotesTx">
        <pc:chgData name="Bea Mertens" userId="ba3ecb09-8bb7-487b-b313-b3e5beca8a9b" providerId="ADAL" clId="{14BB61B7-0B12-414A-8A88-573322A81E4D}" dt="2023-05-09T14:38:25.904" v="4" actId="20577"/>
        <pc:sldMkLst>
          <pc:docMk/>
          <pc:sldMk cId="3231453763" sldId="355"/>
        </pc:sldMkLst>
      </pc:sldChg>
      <pc:sldChg chg="modNotesTx">
        <pc:chgData name="Bea Mertens" userId="ba3ecb09-8bb7-487b-b313-b3e5beca8a9b" providerId="ADAL" clId="{14BB61B7-0B12-414A-8A88-573322A81E4D}" dt="2023-05-09T14:39:33.033" v="27" actId="20577"/>
        <pc:sldMkLst>
          <pc:docMk/>
          <pc:sldMk cId="927140303" sldId="356"/>
        </pc:sldMkLst>
      </pc:sldChg>
      <pc:sldChg chg="modNotesTx">
        <pc:chgData name="Bea Mertens" userId="ba3ecb09-8bb7-487b-b313-b3e5beca8a9b" providerId="ADAL" clId="{14BB61B7-0B12-414A-8A88-573322A81E4D}" dt="2023-05-09T14:39:36.248" v="28" actId="20577"/>
        <pc:sldMkLst>
          <pc:docMk/>
          <pc:sldMk cId="2591123495" sldId="357"/>
        </pc:sldMkLst>
      </pc:sldChg>
      <pc:sldChg chg="modNotesTx">
        <pc:chgData name="Bea Mertens" userId="ba3ecb09-8bb7-487b-b313-b3e5beca8a9b" providerId="ADAL" clId="{14BB61B7-0B12-414A-8A88-573322A81E4D}" dt="2023-05-09T14:39:40.787" v="30" actId="20577"/>
        <pc:sldMkLst>
          <pc:docMk/>
          <pc:sldMk cId="2759519326" sldId="358"/>
        </pc:sldMkLst>
      </pc:sldChg>
      <pc:sldChg chg="modNotesTx">
        <pc:chgData name="Bea Mertens" userId="ba3ecb09-8bb7-487b-b313-b3e5beca8a9b" providerId="ADAL" clId="{14BB61B7-0B12-414A-8A88-573322A81E4D}" dt="2023-05-09T14:39:42.668" v="31" actId="20577"/>
        <pc:sldMkLst>
          <pc:docMk/>
          <pc:sldMk cId="2048665799" sldId="359"/>
        </pc:sldMkLst>
      </pc:sldChg>
      <pc:sldChg chg="modNotesTx">
        <pc:chgData name="Bea Mertens" userId="ba3ecb09-8bb7-487b-b313-b3e5beca8a9b" providerId="ADAL" clId="{14BB61B7-0B12-414A-8A88-573322A81E4D}" dt="2023-05-09T14:40:00.460" v="39" actId="20577"/>
        <pc:sldMkLst>
          <pc:docMk/>
          <pc:sldMk cId="1721437763" sldId="360"/>
        </pc:sldMkLst>
      </pc:sldChg>
      <pc:sldChg chg="modNotesTx">
        <pc:chgData name="Bea Mertens" userId="ba3ecb09-8bb7-487b-b313-b3e5beca8a9b" providerId="ADAL" clId="{14BB61B7-0B12-414A-8A88-573322A81E4D}" dt="2023-05-09T14:40:05.802" v="41" actId="20577"/>
        <pc:sldMkLst>
          <pc:docMk/>
          <pc:sldMk cId="3386275297" sldId="361"/>
        </pc:sldMkLst>
      </pc:sldChg>
      <pc:sldChg chg="modNotesTx">
        <pc:chgData name="Bea Mertens" userId="ba3ecb09-8bb7-487b-b313-b3e5beca8a9b" providerId="ADAL" clId="{14BB61B7-0B12-414A-8A88-573322A81E4D}" dt="2023-05-09T14:39:50.573" v="35" actId="5793"/>
        <pc:sldMkLst>
          <pc:docMk/>
          <pc:sldMk cId="1798828018" sldId="362"/>
        </pc:sldMkLst>
      </pc:sldChg>
      <pc:sldChg chg="modNotesTx">
        <pc:chgData name="Bea Mertens" userId="ba3ecb09-8bb7-487b-b313-b3e5beca8a9b" providerId="ADAL" clId="{14BB61B7-0B12-414A-8A88-573322A81E4D}" dt="2023-05-09T14:39:53.085" v="36" actId="20577"/>
        <pc:sldMkLst>
          <pc:docMk/>
          <pc:sldMk cId="3089591635" sldId="363"/>
        </pc:sldMkLst>
      </pc:sldChg>
      <pc:sldChg chg="modNotesTx">
        <pc:chgData name="Bea Mertens" userId="ba3ecb09-8bb7-487b-b313-b3e5beca8a9b" providerId="ADAL" clId="{14BB61B7-0B12-414A-8A88-573322A81E4D}" dt="2023-05-09T14:39:56.740" v="37" actId="20577"/>
        <pc:sldMkLst>
          <pc:docMk/>
          <pc:sldMk cId="3091854445" sldId="364"/>
        </pc:sldMkLst>
      </pc:sldChg>
      <pc:sldChg chg="modNotesTx">
        <pc:chgData name="Bea Mertens" userId="ba3ecb09-8bb7-487b-b313-b3e5beca8a9b" providerId="ADAL" clId="{14BB61B7-0B12-414A-8A88-573322A81E4D}" dt="2023-05-09T14:40:03.958" v="40" actId="20577"/>
        <pc:sldMkLst>
          <pc:docMk/>
          <pc:sldMk cId="3403816873" sldId="365"/>
        </pc:sldMkLst>
      </pc:sldChg>
      <pc:sldChg chg="modNotesTx">
        <pc:chgData name="Bea Mertens" userId="ba3ecb09-8bb7-487b-b313-b3e5beca8a9b" providerId="ADAL" clId="{14BB61B7-0B12-414A-8A88-573322A81E4D}" dt="2023-05-09T14:39:38.064" v="29" actId="20577"/>
        <pc:sldMkLst>
          <pc:docMk/>
          <pc:sldMk cId="3272586184" sldId="366"/>
        </pc:sldMkLst>
      </pc:sldChg>
      <pc:sldChg chg="modNotesTx">
        <pc:chgData name="Bea Mertens" userId="ba3ecb09-8bb7-487b-b313-b3e5beca8a9b" providerId="ADAL" clId="{14BB61B7-0B12-414A-8A88-573322A81E4D}" dt="2023-05-09T14:40:08.158" v="42" actId="20577"/>
        <pc:sldMkLst>
          <pc:docMk/>
          <pc:sldMk cId="1985828409" sldId="367"/>
        </pc:sldMkLst>
      </pc:sldChg>
      <pc:sldChg chg="modNotesTx">
        <pc:chgData name="Bea Mertens" userId="ba3ecb09-8bb7-487b-b313-b3e5beca8a9b" providerId="ADAL" clId="{14BB61B7-0B12-414A-8A88-573322A81E4D}" dt="2023-05-09T14:39:44.521" v="32" actId="20577"/>
        <pc:sldMkLst>
          <pc:docMk/>
          <pc:sldMk cId="1556362540" sldId="368"/>
        </pc:sldMkLst>
      </pc:sldChg>
      <pc:sldChg chg="modNotesTx">
        <pc:chgData name="Bea Mertens" userId="ba3ecb09-8bb7-487b-b313-b3e5beca8a9b" providerId="ADAL" clId="{14BB61B7-0B12-414A-8A88-573322A81E4D}" dt="2023-05-09T14:39:18.651" v="22" actId="20577"/>
        <pc:sldMkLst>
          <pc:docMk/>
          <pc:sldMk cId="2204348539" sldId="370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135" cy="497759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49955" y="0"/>
            <a:ext cx="2946135" cy="497759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fld id="{6C376A70-C1BE-441D-809C-DA66954C17F5}" type="datetimeFigureOut">
              <a:rPr lang="nl-BE" smtClean="0"/>
              <a:t>28/02/2024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432055"/>
            <a:ext cx="2946135" cy="497759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49955" y="9432055"/>
            <a:ext cx="2946135" cy="497759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80029CA5-3D2B-4CA8-B3E9-732B69F1D291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9685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135" cy="497759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49955" y="0"/>
            <a:ext cx="2946135" cy="497759"/>
          </a:xfrm>
          <a:prstGeom prst="rect">
            <a:avLst/>
          </a:prstGeom>
        </p:spPr>
        <p:txBody>
          <a:bodyPr vert="horz" lIns="91312" tIns="45656" rIns="91312" bIns="45656" rtlCol="0"/>
          <a:lstStyle>
            <a:lvl1pPr algn="r">
              <a:defRPr sz="1200"/>
            </a:lvl1pPr>
          </a:lstStyle>
          <a:p>
            <a:fld id="{1BA024AD-D02E-1148-9813-A0DDE1A9AA61}" type="datetimeFigureOut">
              <a:rPr lang="nl-BE" smtClean="0"/>
              <a:t>28/02/2024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5121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312" tIns="45656" rIns="91312" bIns="45656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0244" y="4779437"/>
            <a:ext cx="5437188" cy="3909151"/>
          </a:xfrm>
          <a:prstGeom prst="rect">
            <a:avLst/>
          </a:prstGeom>
        </p:spPr>
        <p:txBody>
          <a:bodyPr vert="horz" lIns="91312" tIns="45656" rIns="91312" bIns="45656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432055"/>
            <a:ext cx="2946135" cy="497759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49955" y="9432055"/>
            <a:ext cx="2946135" cy="497759"/>
          </a:xfrm>
          <a:prstGeom prst="rect">
            <a:avLst/>
          </a:prstGeom>
        </p:spPr>
        <p:txBody>
          <a:bodyPr vert="horz" lIns="91312" tIns="45656" rIns="91312" bIns="45656" rtlCol="0" anchor="b"/>
          <a:lstStyle>
            <a:lvl1pPr algn="r">
              <a:defRPr sz="1200"/>
            </a:lvl1pPr>
          </a:lstStyle>
          <a:p>
            <a:fld id="{70203808-A6AE-8847-8EC6-9F383425AE8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695917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7151596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837130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jdelijke aanduiding voor notiti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nl-BE" dirty="0"/>
              </a:p>
            </p:txBody>
          </p:sp>
        </mc:Choice>
        <mc:Fallback xmlns="">
          <p:sp>
            <p:nvSpPr>
              <p:cNvPr id="3" name="Tijdelijke aanduiding voor notiti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l-BE" sz="1200" u="sng" dirty="0" smtClean="0"/>
                  <a:t>Voorbeeldexamenvraag (antwoord D)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l-BE" sz="1200" dirty="0" smtClean="0"/>
                  <a:t>Uit de steekproef blijkt dat leerlingen</a:t>
                </a:r>
                <a:r>
                  <a:rPr lang="nl-BE" sz="1200" baseline="0" dirty="0" smtClean="0"/>
                  <a:t> uit technische richtingen (</a:t>
                </a:r>
                <a:r>
                  <a:rPr lang="nl-BE" sz="1200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</a:t>
                </a:r>
                <a:r>
                  <a:rPr lang="nl-BE" sz="1200" baseline="0" dirty="0" smtClean="0"/>
                  <a:t> = 3,81) een grotere interesse hebben voor techniek dan leerlingen uit niet-technische richtingen (</a:t>
                </a:r>
                <a:r>
                  <a:rPr lang="nl-BE" sz="1200" i="0" baseline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𝜇</a:t>
                </a:r>
                <a:r>
                  <a:rPr lang="nl-BE" sz="1200" baseline="0" dirty="0" smtClean="0"/>
                  <a:t> = 2,84).</a:t>
                </a:r>
              </a:p>
              <a:p>
                <a:endParaRPr lang="nl-BE" sz="1200" dirty="0" smtClean="0"/>
              </a:p>
              <a:p>
                <a:r>
                  <a:rPr lang="nl-BE" sz="1200" b="1" dirty="0" smtClean="0"/>
                  <a:t>Wat is de betekenis van die p-waarde?</a:t>
                </a:r>
              </a:p>
              <a:p>
                <a:r>
                  <a:rPr lang="nl-BE" sz="1200" dirty="0" smtClean="0"/>
                  <a:t>p-waarde</a:t>
                </a:r>
                <a:r>
                  <a:rPr lang="nl-BE" sz="1200" baseline="0" dirty="0" smtClean="0"/>
                  <a:t> = de kans op een t-waarde gelijk aan 15.68 of extremer uit te komen indien er in de populatie geen verschil is in interesse voor techniek tussen leerlingen uit een technische en een niet-technische richting.</a:t>
                </a:r>
              </a:p>
              <a:p>
                <a:r>
                  <a:rPr lang="nl-BE" sz="1200" dirty="0" smtClean="0"/>
                  <a:t>Op basis van de t-test kunnen we concluderen dat leerlingen uit technische richtingen significant hoger scoren op interesse voor techniek dan leerlingen uit niet-technische richtingen (t=-15.68, </a:t>
                </a:r>
                <a:r>
                  <a:rPr lang="nl-BE" sz="1200" dirty="0" err="1" smtClean="0"/>
                  <a:t>df</a:t>
                </a:r>
                <a:r>
                  <a:rPr lang="nl-BE" sz="1200" dirty="0" smtClean="0"/>
                  <a:t>=221.15, p&lt;0.001). 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nl-BE" sz="1200" dirty="0" smtClean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l-BE" sz="1200" dirty="0" smtClean="0"/>
                  <a:t>(Met 95% betrouwbaarheid stellen we dat in de gehele populatie leerlingen uit technische richtingen tussen de 0.85 en 1.09 punten hoger scoren op interesse voor techniek dan leerlingen uit niet-technische richtingen.)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nl-BE" sz="1200" dirty="0" smtClean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l-BE" sz="1200" dirty="0" smtClean="0"/>
                  <a:t>Groep 0 = niet-technische</a:t>
                </a:r>
                <a:r>
                  <a:rPr lang="nl-BE" sz="1200" baseline="0" dirty="0" smtClean="0"/>
                  <a:t> studierichting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l-BE" sz="1200" baseline="0" dirty="0" smtClean="0"/>
                  <a:t>Groep 1 = technische studierichting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l-BE" sz="1200" b="1" baseline="0" dirty="0" smtClean="0"/>
                  <a:t>Welke groep scoort significant hoger op interesse voor techniek?</a:t>
                </a:r>
                <a:endParaRPr lang="nl-BE" sz="1200" b="1" dirty="0" smtClean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nl-BE" sz="1200" dirty="0" smtClean="0"/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3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nl-BE" sz="1200" b="1" dirty="0" smtClean="0"/>
                  <a:t>Wat kunnen we besluiten op basis van de </a:t>
                </a:r>
                <a:r>
                  <a:rPr lang="nl-BE" sz="1200" b="1" dirty="0" err="1" smtClean="0"/>
                  <a:t>Cohen’s</a:t>
                </a:r>
                <a:r>
                  <a:rPr lang="nl-BE" sz="1200" b="1" dirty="0" smtClean="0"/>
                  <a:t> d?</a:t>
                </a:r>
              </a:p>
              <a:p>
                <a:r>
                  <a:rPr lang="nl-BE" sz="1200" dirty="0" smtClean="0"/>
                  <a:t>Op basis van de </a:t>
                </a:r>
                <a:r>
                  <a:rPr lang="nl-BE" sz="1200" dirty="0" err="1" smtClean="0"/>
                  <a:t>Cohen’s</a:t>
                </a:r>
                <a:r>
                  <a:rPr lang="nl-BE" sz="1200" dirty="0" smtClean="0"/>
                  <a:t> d kunnen we stellen dat het om een groot effect gaat (d = 1.13). </a:t>
                </a:r>
              </a:p>
              <a:p>
                <a:r>
                  <a:rPr lang="nl-BE" sz="1200" dirty="0" smtClean="0"/>
                  <a:t>Leerlingen uit technische richtingen scoren gemiddeld 1.13 standaardafwijkingen hoger dan leerlingen uit niet-technische richtingen op interesse voor techniek,</a:t>
                </a:r>
              </a:p>
              <a:p>
                <a:endParaRPr lang="nl-BE" dirty="0"/>
              </a:p>
            </p:txBody>
          </p:sp>
        </mc:Fallback>
      </mc:AlternateContent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834738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9444965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021542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15676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473738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56570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767901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18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497525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653992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545830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6308285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21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071586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374375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018898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5102874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611660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i="0" baseline="0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2525460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27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5693196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28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248418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/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98309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4699142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6560" lvl="1"/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689604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2263060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32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1840978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33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99857062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210" indent="-17121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96194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987452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36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795486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210" indent="-171210">
              <a:buFont typeface="Arial" panose="020B0604020202020204" pitchFamily="34" charset="0"/>
              <a:buChar char="•"/>
            </a:pPr>
            <a:endParaRPr lang="nl-BE" dirty="0">
              <a:sym typeface="Wingdings" panose="05000000000000000000" pitchFamily="2" charset="2"/>
            </a:endParaRP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37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6116534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38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2357446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39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48278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276922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335138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210" indent="-171210">
              <a:buFont typeface="Arial" panose="020B0604020202020204" pitchFamily="34" charset="0"/>
              <a:buChar char="•"/>
            </a:pPr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41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573928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42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4594393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43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86070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 smtClean="0"/>
              <a:t>https://www.vrt.be/vrtnws/nl/2024/02/22/link-tussen-opleiding-inkomen-en-kankers-sociaal-economische-st/</a:t>
            </a:r>
          </a:p>
          <a:p>
            <a:endParaRPr lang="nl-BE" dirty="0" smtClean="0"/>
          </a:p>
          <a:p>
            <a:r>
              <a:rPr lang="nl-BE" dirty="0" smtClean="0"/>
              <a:t>Kanker – opleidingsgraad: kruistabel</a:t>
            </a:r>
          </a:p>
          <a:p>
            <a:r>
              <a:rPr lang="nl-BE" dirty="0" smtClean="0"/>
              <a:t>Kanker – gezinssamenstelling: kruistabel of t-test </a:t>
            </a:r>
          </a:p>
          <a:p>
            <a:r>
              <a:rPr lang="nl-BE" dirty="0" smtClean="0"/>
              <a:t>Kanker – inkomen: t-test</a:t>
            </a:r>
            <a:r>
              <a:rPr lang="nl-BE" baseline="0" dirty="0" smtClean="0"/>
              <a:t> of kruistabel</a:t>
            </a:r>
            <a:endParaRPr lang="nl-BE" dirty="0" smtClean="0"/>
          </a:p>
          <a:p>
            <a:r>
              <a:rPr lang="nl-BE" dirty="0" smtClean="0"/>
              <a:t>Kanker – al dan niet huiseigenaar zijn: kruistabel</a:t>
            </a:r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02519706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45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81617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425799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151805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772119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9057071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203808-A6AE-8847-8EC6-9F383425AE8F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70756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enkel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A766-FA6C-4E42-BAD1-58E378599F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van de </a:t>
            </a:r>
            <a:r>
              <a:rPr lang="en-GB" dirty="0" err="1"/>
              <a:t>mastertitel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21DCFB5-39F0-E04F-B592-B890194C076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‹nr.›</a:t>
            </a:fld>
            <a:endParaRPr lang="nl-BE" dirty="0"/>
          </a:p>
        </p:txBody>
      </p:sp>
      <p:sp>
        <p:nvSpPr>
          <p:cNvPr id="4" name="Tijdelijke aanduiding voor tekst 2">
            <a:extLst>
              <a:ext uri="{FF2B5EF4-FFF2-40B4-BE49-F238E27FC236}">
                <a16:creationId xmlns:a16="http://schemas.microsoft.com/office/drawing/2014/main" id="{1F0EA669-8677-CD4C-AD8D-C4852AC0E3E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23887" y="1577009"/>
            <a:ext cx="10944226" cy="4660279"/>
          </a:xfrm>
          <a:prstGeom prst="rect">
            <a:avLst/>
          </a:prstGeom>
        </p:spPr>
        <p:txBody>
          <a:bodyPr vert="horz" wrap="none" lIns="0" tIns="0" rIns="0" bIns="0" rtlCol="0">
            <a:noAutofit/>
          </a:bodyPr>
          <a:lstStyle>
            <a:lvl1pPr marL="274638" indent="-274638">
              <a:buClr>
                <a:schemeClr val="accent2"/>
              </a:buClr>
              <a:buSzPct val="75000"/>
              <a:buFont typeface="Wingdings" pitchFamily="2" charset="2"/>
              <a:buChar char="§"/>
              <a:tabLst/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SzPct val="75000"/>
              <a:buFont typeface="Wingdings" pitchFamily="2" charset="2"/>
              <a:buChar char="§"/>
              <a:defRPr sz="2400" b="0" i="0">
                <a:solidFill>
                  <a:schemeClr val="tx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</a:lstStyle>
          <a:p>
            <a:r>
              <a:rPr lang="nl-NL" dirty="0"/>
              <a:t>Eerste niveau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885632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grafieken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F6014-7DB0-CF4A-88E9-463AB221AB3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van de </a:t>
            </a:r>
            <a:r>
              <a:rPr lang="en-GB" dirty="0" err="1"/>
              <a:t>mastertitel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245457A-9933-1149-9392-ABAF631B7C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3AF460E3-37FD-6B4C-86A1-EEC95DD40B34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2760663"/>
            <a:ext cx="10944224" cy="3476625"/>
          </a:xfrm>
        </p:spPr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Klik op het pictogram als u een object wilt toevoegen</a:t>
            </a:r>
            <a:endParaRPr lang="nl-BE" dirty="0"/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4A507705-E8A5-0A44-A7D0-4ECFDD431F4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3888" y="1690688"/>
            <a:ext cx="10936287" cy="885825"/>
          </a:xfrm>
        </p:spPr>
        <p:txBody>
          <a:bodyPr/>
          <a:lstStyle>
            <a:lvl1pPr>
              <a:defRPr b="0" i="0">
                <a:latin typeface="+mn-lt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Ondertitel</a:t>
            </a:r>
          </a:p>
        </p:txBody>
      </p:sp>
    </p:spTree>
    <p:extLst>
      <p:ext uri="{BB962C8B-B14F-4D97-AF65-F5344CB8AC3E}">
        <p14:creationId xmlns:p14="http://schemas.microsoft.com/office/powerpoint/2010/main" val="3683614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UAntwerpen_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7908025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UAntwerpen_titelroodvolvl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ABBDCB5-5D2A-8947-AEB8-B06A6093E3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2737623"/>
            <a:ext cx="10944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van de </a:t>
            </a:r>
            <a:r>
              <a:rPr lang="en-GB" dirty="0" err="1"/>
              <a:t>mastertitel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35C0A10-7AE5-B54C-981D-2DBA7B6F34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49850" y="1613587"/>
            <a:ext cx="1892300" cy="5334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BF08461-C600-4C47-803A-43BF0EAD9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4471987"/>
            <a:ext cx="10944225" cy="1062037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van de master </a:t>
            </a:r>
            <a:r>
              <a:rPr lang="en-GB" dirty="0" err="1"/>
              <a:t>ondertitel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95484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elroodvolvlak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titel 1">
            <a:extLst>
              <a:ext uri="{FF2B5EF4-FFF2-40B4-BE49-F238E27FC236}">
                <a16:creationId xmlns:a16="http://schemas.microsoft.com/office/drawing/2014/main" id="{7ABBDCB5-5D2A-8947-AEB8-B06A6093E36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8" y="2737623"/>
            <a:ext cx="109442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van de </a:t>
            </a:r>
            <a:r>
              <a:rPr lang="en-GB" dirty="0" err="1"/>
              <a:t>mastertitel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nl-BE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835C0A10-7AE5-B54C-981D-2DBA7B6F34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149850" y="1613587"/>
            <a:ext cx="1892300" cy="533400"/>
          </a:xfrm>
          <a:prstGeom prst="rect">
            <a:avLst/>
          </a:prstGeom>
        </p:spPr>
      </p:pic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DBF08461-C600-4C47-803A-43BF0EAD9B3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23888" y="4471987"/>
            <a:ext cx="10944225" cy="1062037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van de master </a:t>
            </a:r>
            <a:r>
              <a:rPr lang="en-GB" dirty="0" err="1"/>
              <a:t>ondertitel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12384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titelroo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2">
            <a:extLst>
              <a:ext uri="{FF2B5EF4-FFF2-40B4-BE49-F238E27FC236}">
                <a16:creationId xmlns:a16="http://schemas.microsoft.com/office/drawing/2014/main" id="{AAABACC8-28A2-D34B-8A1E-5CF7BA9005CC}"/>
              </a:ext>
            </a:extLst>
          </p:cNvPr>
          <p:cNvSpPr/>
          <p:nvPr userDrawn="1"/>
        </p:nvSpPr>
        <p:spPr>
          <a:xfrm>
            <a:off x="623888" y="627478"/>
            <a:ext cx="10954551" cy="5618356"/>
          </a:xfrm>
          <a:custGeom>
            <a:avLst/>
            <a:gdLst>
              <a:gd name="connsiteX0" fmla="*/ 0 w 10296525"/>
              <a:gd name="connsiteY0" fmla="*/ 0 h 4968875"/>
              <a:gd name="connsiteX1" fmla="*/ 10296525 w 10296525"/>
              <a:gd name="connsiteY1" fmla="*/ 0 h 4968875"/>
              <a:gd name="connsiteX2" fmla="*/ 10296525 w 10296525"/>
              <a:gd name="connsiteY2" fmla="*/ 4968875 h 4968875"/>
              <a:gd name="connsiteX3" fmla="*/ 253304 w 10296525"/>
              <a:gd name="connsiteY3" fmla="*/ 4968875 h 4968875"/>
              <a:gd name="connsiteX4" fmla="*/ 202263 w 10296525"/>
              <a:gd name="connsiteY4" fmla="*/ 4963730 h 4968875"/>
              <a:gd name="connsiteX5" fmla="*/ 0 w 10296525"/>
              <a:gd name="connsiteY5" fmla="*/ 4715562 h 4968875"/>
              <a:gd name="connsiteX6" fmla="*/ 0 w 10296525"/>
              <a:gd name="connsiteY6" fmla="*/ 0 h 4968875"/>
              <a:gd name="connsiteX0" fmla="*/ 0 w 10629811"/>
              <a:gd name="connsiteY0" fmla="*/ 0 h 4968875"/>
              <a:gd name="connsiteX1" fmla="*/ 10629811 w 10629811"/>
              <a:gd name="connsiteY1" fmla="*/ 8546 h 4968875"/>
              <a:gd name="connsiteX2" fmla="*/ 10296525 w 10629811"/>
              <a:gd name="connsiteY2" fmla="*/ 4968875 h 4968875"/>
              <a:gd name="connsiteX3" fmla="*/ 253304 w 10629811"/>
              <a:gd name="connsiteY3" fmla="*/ 4968875 h 4968875"/>
              <a:gd name="connsiteX4" fmla="*/ 202263 w 10629811"/>
              <a:gd name="connsiteY4" fmla="*/ 4963730 h 4968875"/>
              <a:gd name="connsiteX5" fmla="*/ 0 w 10629811"/>
              <a:gd name="connsiteY5" fmla="*/ 4715562 h 4968875"/>
              <a:gd name="connsiteX6" fmla="*/ 0 w 10629811"/>
              <a:gd name="connsiteY6" fmla="*/ 0 h 4968875"/>
              <a:gd name="connsiteX0" fmla="*/ 0 w 10629811"/>
              <a:gd name="connsiteY0" fmla="*/ 0 h 4977421"/>
              <a:gd name="connsiteX1" fmla="*/ 10629811 w 10629811"/>
              <a:gd name="connsiteY1" fmla="*/ 8546 h 4977421"/>
              <a:gd name="connsiteX2" fmla="*/ 10629811 w 10629811"/>
              <a:gd name="connsiteY2" fmla="*/ 4977421 h 4977421"/>
              <a:gd name="connsiteX3" fmla="*/ 253304 w 10629811"/>
              <a:gd name="connsiteY3" fmla="*/ 4968875 h 4977421"/>
              <a:gd name="connsiteX4" fmla="*/ 202263 w 10629811"/>
              <a:gd name="connsiteY4" fmla="*/ 4963730 h 4977421"/>
              <a:gd name="connsiteX5" fmla="*/ 0 w 10629811"/>
              <a:gd name="connsiteY5" fmla="*/ 4715562 h 4977421"/>
              <a:gd name="connsiteX6" fmla="*/ 0 w 10629811"/>
              <a:gd name="connsiteY6" fmla="*/ 0 h 4977421"/>
              <a:gd name="connsiteX0" fmla="*/ 8545 w 10629811"/>
              <a:gd name="connsiteY0" fmla="*/ 0 h 5618356"/>
              <a:gd name="connsiteX1" fmla="*/ 10629811 w 10629811"/>
              <a:gd name="connsiteY1" fmla="*/ 649481 h 5618356"/>
              <a:gd name="connsiteX2" fmla="*/ 10629811 w 10629811"/>
              <a:gd name="connsiteY2" fmla="*/ 5618356 h 5618356"/>
              <a:gd name="connsiteX3" fmla="*/ 253304 w 10629811"/>
              <a:gd name="connsiteY3" fmla="*/ 5609810 h 5618356"/>
              <a:gd name="connsiteX4" fmla="*/ 202263 w 10629811"/>
              <a:gd name="connsiteY4" fmla="*/ 5604665 h 5618356"/>
              <a:gd name="connsiteX5" fmla="*/ 0 w 10629811"/>
              <a:gd name="connsiteY5" fmla="*/ 5356497 h 5618356"/>
              <a:gd name="connsiteX6" fmla="*/ 8545 w 10629811"/>
              <a:gd name="connsiteY6" fmla="*/ 0 h 5618356"/>
              <a:gd name="connsiteX0" fmla="*/ 8545 w 10946005"/>
              <a:gd name="connsiteY0" fmla="*/ 0 h 5618356"/>
              <a:gd name="connsiteX1" fmla="*/ 10946005 w 10946005"/>
              <a:gd name="connsiteY1" fmla="*/ 8546 h 5618356"/>
              <a:gd name="connsiteX2" fmla="*/ 10629811 w 10946005"/>
              <a:gd name="connsiteY2" fmla="*/ 5618356 h 5618356"/>
              <a:gd name="connsiteX3" fmla="*/ 253304 w 10946005"/>
              <a:gd name="connsiteY3" fmla="*/ 5609810 h 5618356"/>
              <a:gd name="connsiteX4" fmla="*/ 202263 w 10946005"/>
              <a:gd name="connsiteY4" fmla="*/ 5604665 h 5618356"/>
              <a:gd name="connsiteX5" fmla="*/ 0 w 10946005"/>
              <a:gd name="connsiteY5" fmla="*/ 5356497 h 5618356"/>
              <a:gd name="connsiteX6" fmla="*/ 8545 w 10946005"/>
              <a:gd name="connsiteY6" fmla="*/ 0 h 5618356"/>
              <a:gd name="connsiteX0" fmla="*/ 8545 w 10954551"/>
              <a:gd name="connsiteY0" fmla="*/ 0 h 5618356"/>
              <a:gd name="connsiteX1" fmla="*/ 10946005 w 10954551"/>
              <a:gd name="connsiteY1" fmla="*/ 8546 h 5618356"/>
              <a:gd name="connsiteX2" fmla="*/ 10954551 w 10954551"/>
              <a:gd name="connsiteY2" fmla="*/ 5618356 h 5618356"/>
              <a:gd name="connsiteX3" fmla="*/ 253304 w 10954551"/>
              <a:gd name="connsiteY3" fmla="*/ 5609810 h 5618356"/>
              <a:gd name="connsiteX4" fmla="*/ 202263 w 10954551"/>
              <a:gd name="connsiteY4" fmla="*/ 5604665 h 5618356"/>
              <a:gd name="connsiteX5" fmla="*/ 0 w 10954551"/>
              <a:gd name="connsiteY5" fmla="*/ 5356497 h 5618356"/>
              <a:gd name="connsiteX6" fmla="*/ 8545 w 10954551"/>
              <a:gd name="connsiteY6" fmla="*/ 0 h 56183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54551" h="5618356">
                <a:moveTo>
                  <a:pt x="8545" y="0"/>
                </a:moveTo>
                <a:lnTo>
                  <a:pt x="10946005" y="8546"/>
                </a:lnTo>
                <a:cubicBezTo>
                  <a:pt x="10948854" y="1878483"/>
                  <a:pt x="10951702" y="3748419"/>
                  <a:pt x="10954551" y="5618356"/>
                </a:cubicBez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BE" dirty="0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3E52E258-A471-1A48-9273-7FE52ACD15D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888" y="6429781"/>
            <a:ext cx="794485" cy="223949"/>
          </a:xfrm>
          <a:prstGeom prst="rect">
            <a:avLst/>
          </a:prstGeom>
        </p:spPr>
      </p:pic>
      <p:sp>
        <p:nvSpPr>
          <p:cNvPr id="5" name="Tijdelijke aanduiding voor titel 1">
            <a:extLst>
              <a:ext uri="{FF2B5EF4-FFF2-40B4-BE49-F238E27FC236}">
                <a16:creationId xmlns:a16="http://schemas.microsoft.com/office/drawing/2014/main" id="{31D26ADD-50E0-864E-879F-AED5604BF2A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4453" y="2318879"/>
            <a:ext cx="1096398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66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van de </a:t>
            </a:r>
            <a:r>
              <a:rPr lang="en-GB" dirty="0" err="1"/>
              <a:t>mastertitel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nl-BE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2534ABFA-B94B-7346-9AA3-E2278EC84FE9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614453" y="4071937"/>
            <a:ext cx="10963985" cy="1043343"/>
          </a:xfrm>
          <a:prstGeom prst="rect">
            <a:avLst/>
          </a:prstGeom>
        </p:spPr>
        <p:txBody>
          <a:bodyPr/>
          <a:lstStyle>
            <a:lvl1pPr algn="ctr"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2pPr>
            <a:lvl3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3pPr>
            <a:lvl4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4pPr>
            <a:lvl5pPr algn="ctr">
              <a:buNone/>
              <a:defRPr b="1" i="0">
                <a:solidFill>
                  <a:schemeClr val="bg1"/>
                </a:solidFill>
                <a:latin typeface="ITC Officina Sans Std Book" panose="020B0506040203020204" pitchFamily="34" charset="77"/>
              </a:defRPr>
            </a:lvl5pPr>
          </a:lstStyle>
          <a:p>
            <a:pPr lvl="0"/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van de master </a:t>
            </a:r>
            <a:r>
              <a:rPr lang="en-GB" dirty="0" err="1"/>
              <a:t>ondertitel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237889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beeldmet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19">
            <a:extLst>
              <a:ext uri="{FF2B5EF4-FFF2-40B4-BE49-F238E27FC236}">
                <a16:creationId xmlns:a16="http://schemas.microsoft.com/office/drawing/2014/main" id="{C3132F7D-D063-1C4B-8D0F-49AC33221A42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dirty="0"/>
              <a:t>Klik op het pictogram om een afbeelding wilt toevoegen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9820328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91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bee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999222-05DA-F24F-99F4-A098BCC40D85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dirty="0"/>
              <a:t>Klik op het pictogram om een afbeelding wilt toevoegen</a:t>
            </a:r>
            <a:endParaRPr lang="nl-BE" dirty="0"/>
          </a:p>
        </p:txBody>
      </p:sp>
      <p:pic>
        <p:nvPicPr>
          <p:cNvPr id="4" name="Afbeelding 4">
            <a:extLst>
              <a:ext uri="{FF2B5EF4-FFF2-40B4-BE49-F238E27FC236}">
                <a16:creationId xmlns:a16="http://schemas.microsoft.com/office/drawing/2014/main" id="{40E03AEB-DCFF-FA42-98DA-C3ACA4374FD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888" y="6429781"/>
            <a:ext cx="794485" cy="2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0901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beelden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3">
            <a:extLst>
              <a:ext uri="{FF2B5EF4-FFF2-40B4-BE49-F238E27FC236}">
                <a16:creationId xmlns:a16="http://schemas.microsoft.com/office/drawing/2014/main" id="{BF020726-1AA6-EE4D-9CD8-9B40673609EC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l-NL" dirty="0"/>
              <a:t>Klik op het pictogram om een afbeelding wilt toevoegen</a:t>
            </a:r>
            <a:endParaRPr lang="nl-BE" dirty="0"/>
          </a:p>
          <a:p>
            <a:endParaRPr lang="nl-BE" dirty="0"/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89753A3A-E019-254C-9677-C9C519017AA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8" y="3613790"/>
            <a:ext cx="376159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Voornaam Naam</a:t>
            </a:r>
            <a:endParaRPr lang="nl-BE" dirty="0"/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4D01101A-4B64-9146-92CB-AB7133B61F74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8" y="1500371"/>
            <a:ext cx="3762375" cy="1945955"/>
          </a:xfrm>
          <a:prstGeom prst="rect">
            <a:avLst/>
          </a:prstGeom>
        </p:spPr>
        <p:txBody>
          <a:bodyPr/>
          <a:lstStyle>
            <a:lvl1pPr>
              <a:spcBef>
                <a:spcPts val="0"/>
              </a:spcBef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/>
              <a:t>Quote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921906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1beeldquote en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8">
            <a:extLst>
              <a:ext uri="{FF2B5EF4-FFF2-40B4-BE49-F238E27FC236}">
                <a16:creationId xmlns:a16="http://schemas.microsoft.com/office/drawing/2014/main" id="{09DBE046-B8F3-D840-ABA8-37DDBE8E14F1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623888" y="627478"/>
            <a:ext cx="10944225" cy="5609810"/>
          </a:xfrm>
          <a:custGeom>
            <a:avLst/>
            <a:gdLst>
              <a:gd name="connsiteX0" fmla="*/ 8545 w 10944225"/>
              <a:gd name="connsiteY0" fmla="*/ 0 h 5609810"/>
              <a:gd name="connsiteX1" fmla="*/ 10944225 w 10944225"/>
              <a:gd name="connsiteY1" fmla="*/ 8545 h 5609810"/>
              <a:gd name="connsiteX2" fmla="*/ 10944225 w 10944225"/>
              <a:gd name="connsiteY2" fmla="*/ 5609810 h 5609810"/>
              <a:gd name="connsiteX3" fmla="*/ 253304 w 10944225"/>
              <a:gd name="connsiteY3" fmla="*/ 5609810 h 5609810"/>
              <a:gd name="connsiteX4" fmla="*/ 202263 w 10944225"/>
              <a:gd name="connsiteY4" fmla="*/ 5604665 h 5609810"/>
              <a:gd name="connsiteX5" fmla="*/ 0 w 10944225"/>
              <a:gd name="connsiteY5" fmla="*/ 5356497 h 5609810"/>
              <a:gd name="connsiteX6" fmla="*/ 8545 w 10944225"/>
              <a:gd name="connsiteY6" fmla="*/ 0 h 56098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944225" h="5609810">
                <a:moveTo>
                  <a:pt x="8545" y="0"/>
                </a:moveTo>
                <a:lnTo>
                  <a:pt x="10944225" y="8545"/>
                </a:lnTo>
                <a:lnTo>
                  <a:pt x="10944225" y="5609810"/>
                </a:lnTo>
                <a:lnTo>
                  <a:pt x="253304" y="5609810"/>
                </a:lnTo>
                <a:lnTo>
                  <a:pt x="202263" y="5604665"/>
                </a:lnTo>
                <a:cubicBezTo>
                  <a:pt x="86832" y="5581044"/>
                  <a:pt x="0" y="5478911"/>
                  <a:pt x="0" y="5356497"/>
                </a:cubicBezTo>
                <a:cubicBezTo>
                  <a:pt x="2848" y="3570998"/>
                  <a:pt x="5697" y="1785499"/>
                  <a:pt x="8545" y="0"/>
                </a:cubicBez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dirty="0"/>
              <a:t>Klik op het pictogram om een afbeelding wilt toevoegen</a:t>
            </a:r>
            <a:endParaRPr lang="nl-BE" dirty="0"/>
          </a:p>
        </p:txBody>
      </p:sp>
      <p:sp>
        <p:nvSpPr>
          <p:cNvPr id="4" name="Tijdelijke aanduiding voor tekst 5">
            <a:extLst>
              <a:ext uri="{FF2B5EF4-FFF2-40B4-BE49-F238E27FC236}">
                <a16:creationId xmlns:a16="http://schemas.microsoft.com/office/drawing/2014/main" id="{29C33EA9-EAA8-554B-9770-EC4BF96CD42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806519" y="3613790"/>
            <a:ext cx="3415735" cy="72866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>
              <a:buNone/>
              <a:defRPr sz="24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Voornaam Naam</a:t>
            </a:r>
            <a:endParaRPr lang="nl-BE" dirty="0"/>
          </a:p>
        </p:txBody>
      </p:sp>
      <p:sp>
        <p:nvSpPr>
          <p:cNvPr id="5" name="Text Placeholder 14">
            <a:extLst>
              <a:ext uri="{FF2B5EF4-FFF2-40B4-BE49-F238E27FC236}">
                <a16:creationId xmlns:a16="http://schemas.microsoft.com/office/drawing/2014/main" id="{9A2A5195-C3FC-3548-A159-FD845F8D8AB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7805739" y="1500371"/>
            <a:ext cx="3416443" cy="1945955"/>
          </a:xfrm>
          <a:prstGeom prst="rect">
            <a:avLst/>
          </a:prstGeom>
        </p:spPr>
        <p:txBody>
          <a:bodyPr/>
          <a:lstStyle>
            <a:lvl1pPr>
              <a:buNone/>
              <a:defRPr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/>
              <a:t>Quote</a:t>
            </a:r>
            <a:endParaRPr lang="nl-BE" dirty="0"/>
          </a:p>
        </p:txBody>
      </p:sp>
      <p:pic>
        <p:nvPicPr>
          <p:cNvPr id="6" name="Afbeelding 4">
            <a:extLst>
              <a:ext uri="{FF2B5EF4-FFF2-40B4-BE49-F238E27FC236}">
                <a16:creationId xmlns:a16="http://schemas.microsoft.com/office/drawing/2014/main" id="{A0A6BFC5-0BDC-5046-9C6A-AAF1C2A72DA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3888" y="6429781"/>
            <a:ext cx="794485" cy="223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09745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beelden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61B9851-093E-A241-B582-F0998CFFFE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tel 4">
            <a:extLst>
              <a:ext uri="{FF2B5EF4-FFF2-40B4-BE49-F238E27FC236}">
                <a16:creationId xmlns:a16="http://schemas.microsoft.com/office/drawing/2014/main" id="{041CBA9C-BD5E-424C-93BC-60164869E1D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4313" y="620713"/>
            <a:ext cx="5003800" cy="1385085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inhoud 19">
            <a:extLst>
              <a:ext uri="{FF2B5EF4-FFF2-40B4-BE49-F238E27FC236}">
                <a16:creationId xmlns:a16="http://schemas.microsoft.com/office/drawing/2014/main" id="{BE210D56-4E21-934F-8202-FD47D01F6AAF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564313" y="2272145"/>
            <a:ext cx="5003800" cy="3965142"/>
          </a:xfrm>
        </p:spPr>
        <p:txBody>
          <a:bodyPr lIns="0" tIns="0" rIns="0" bIns="0"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Inhoud</a:t>
            </a:r>
            <a:endParaRPr lang="nl-BE" dirty="0"/>
          </a:p>
        </p:txBody>
      </p:sp>
      <p:sp>
        <p:nvSpPr>
          <p:cNvPr id="9" name="Picture Placeholder 32">
            <a:extLst>
              <a:ext uri="{FF2B5EF4-FFF2-40B4-BE49-F238E27FC236}">
                <a16:creationId xmlns:a16="http://schemas.microsoft.com/office/drawing/2014/main" id="{971C9B50-FEE3-1047-A14B-9C8C2F5D606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dirty="0"/>
              <a:t>Klik op het pictogram om een afbeelding wilt toevoegen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79148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beelden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jdelijke aanduiding voor tekst 5">
            <a:extLst>
              <a:ext uri="{FF2B5EF4-FFF2-40B4-BE49-F238E27FC236}">
                <a16:creationId xmlns:a16="http://schemas.microsoft.com/office/drawing/2014/main" id="{B12DC5D2-C15B-384E-ACE3-F0E40CA5B41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19850" y="3790950"/>
            <a:ext cx="4679950" cy="728662"/>
          </a:xfrm>
        </p:spPr>
        <p:txBody>
          <a:bodyPr lIns="0" tIns="0" rIns="0" bIns="0">
            <a:noAutofit/>
          </a:bodyPr>
          <a:lstStyle>
            <a:lvl1pPr>
              <a:defRPr sz="24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/>
              <a:t>Voornaam Naam</a:t>
            </a:r>
            <a:endParaRPr lang="nl-BE" dirty="0"/>
          </a:p>
        </p:txBody>
      </p:sp>
      <p:sp>
        <p:nvSpPr>
          <p:cNvPr id="6" name="Tijdelijke aanduiding voor dianummer 3">
            <a:extLst>
              <a:ext uri="{FF2B5EF4-FFF2-40B4-BE49-F238E27FC236}">
                <a16:creationId xmlns:a16="http://schemas.microsoft.com/office/drawing/2014/main" id="{00FD63E4-7A1F-3F45-BEA4-5214676296E8}"/>
              </a:ext>
            </a:extLst>
          </p:cNvPr>
          <p:cNvSpPr txBox="1">
            <a:spLocks/>
          </p:cNvSpPr>
          <p:nvPr userDrawn="1"/>
        </p:nvSpPr>
        <p:spPr>
          <a:xfrm>
            <a:off x="8923493" y="63391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algn="r" rtl="0" eaLnBrk="0" fontAlgn="base" hangingPunct="0">
              <a:spcBef>
                <a:spcPct val="0"/>
              </a:spcBef>
              <a:spcAft>
                <a:spcPct val="0"/>
              </a:spcAft>
              <a:defRPr sz="1000" b="0" i="0" kern="1200">
                <a:solidFill>
                  <a:schemeClr val="tx2"/>
                </a:solidFill>
                <a:latin typeface="ITC Officina Sans Std Book" panose="020B0506040203020204" pitchFamily="34" charset="77"/>
                <a:ea typeface="+mn-ea"/>
                <a:cs typeface="+mn-cs"/>
              </a:defRPr>
            </a:lvl1pPr>
            <a:lvl2pPr marL="60958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21917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828754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438339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9pPr>
          </a:lstStyle>
          <a:p>
            <a:fld id="{E038E271-308C-2E46-A3EC-56326F9084CC}" type="slidenum">
              <a:rPr lang="nl-BE" b="0" i="0" smtClean="0">
                <a:latin typeface="Calibri Light" panose="020F0302020204030204" pitchFamily="34" charset="0"/>
                <a:cs typeface="Calibri Light" panose="020F0302020204030204" pitchFamily="34" charset="0"/>
              </a:rPr>
              <a:pPr/>
              <a:t>‹nr.›</a:t>
            </a:fld>
            <a:endParaRPr lang="nl-BE" b="0" i="0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28C578B-3D4D-A146-A851-282B51A240E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419850" y="1550988"/>
            <a:ext cx="5148263" cy="2009775"/>
          </a:xfrm>
        </p:spPr>
        <p:txBody>
          <a:bodyPr/>
          <a:lstStyle>
            <a:lvl1pPr>
              <a:buFontTx/>
              <a:buNone/>
              <a:defRPr sz="4000"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>
              <a:buFontTx/>
              <a:buNone/>
              <a:defRPr b="1" i="0">
                <a:latin typeface="ITC Officina Sans Std Book" panose="020B0506040203020204" pitchFamily="34" charset="77"/>
              </a:defRPr>
            </a:lvl2pPr>
            <a:lvl3pPr>
              <a:buFontTx/>
              <a:buNone/>
              <a:defRPr b="1" i="0">
                <a:latin typeface="ITC Officina Sans Std Book" panose="020B0506040203020204" pitchFamily="34" charset="77"/>
              </a:defRPr>
            </a:lvl3pPr>
            <a:lvl4pPr>
              <a:buFontTx/>
              <a:buNone/>
              <a:defRPr b="1" i="0">
                <a:latin typeface="ITC Officina Sans Std Book" panose="020B0506040203020204" pitchFamily="34" charset="77"/>
              </a:defRPr>
            </a:lvl4pPr>
            <a:lvl5pPr>
              <a:buFontTx/>
              <a:buNone/>
              <a:defRPr b="1" i="0">
                <a:latin typeface="ITC Officina Sans Std Book" panose="020B0506040203020204" pitchFamily="34" charset="77"/>
              </a:defRPr>
            </a:lvl5pPr>
          </a:lstStyle>
          <a:p>
            <a:pPr lvl="0"/>
            <a:r>
              <a:rPr lang="en-GB" dirty="0"/>
              <a:t>Quote</a:t>
            </a:r>
            <a:endParaRPr lang="en-BE" dirty="0"/>
          </a:p>
        </p:txBody>
      </p:sp>
      <p:sp>
        <p:nvSpPr>
          <p:cNvPr id="8" name="Picture Placeholder 32">
            <a:extLst>
              <a:ext uri="{FF2B5EF4-FFF2-40B4-BE49-F238E27FC236}">
                <a16:creationId xmlns:a16="http://schemas.microsoft.com/office/drawing/2014/main" id="{EC1F9A97-4534-9843-B646-D059D7C6C134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9" y="620713"/>
            <a:ext cx="5145732" cy="5616575"/>
          </a:xfrm>
          <a:custGeom>
            <a:avLst/>
            <a:gdLst>
              <a:gd name="connsiteX0" fmla="*/ 0 w 5145732"/>
              <a:gd name="connsiteY0" fmla="*/ 0 h 5616575"/>
              <a:gd name="connsiteX1" fmla="*/ 5145732 w 5145732"/>
              <a:gd name="connsiteY1" fmla="*/ 0 h 5616575"/>
              <a:gd name="connsiteX2" fmla="*/ 5145732 w 5145732"/>
              <a:gd name="connsiteY2" fmla="*/ 5616575 h 5616575"/>
              <a:gd name="connsiteX3" fmla="*/ 253304 w 5145732"/>
              <a:gd name="connsiteY3" fmla="*/ 5616575 h 5616575"/>
              <a:gd name="connsiteX4" fmla="*/ 202263 w 5145732"/>
              <a:gd name="connsiteY4" fmla="*/ 5611430 h 5616575"/>
              <a:gd name="connsiteX5" fmla="*/ 0 w 514573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145732" h="5616575">
                <a:moveTo>
                  <a:pt x="0" y="0"/>
                </a:moveTo>
                <a:lnTo>
                  <a:pt x="5145732" y="0"/>
                </a:lnTo>
                <a:lnTo>
                  <a:pt x="514573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tx2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dirty="0"/>
              <a:t>Klik op het pictogram om een afbeelding wilt toevoegen</a:t>
            </a:r>
            <a:endParaRPr lang="nl-B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A5BB1C7-FC5A-B946-BB68-C1CE13FA7270}"/>
              </a:ext>
            </a:extLst>
          </p:cNvPr>
          <p:cNvSpPr txBox="1"/>
          <p:nvPr userDrawn="1"/>
        </p:nvSpPr>
        <p:spPr>
          <a:xfrm>
            <a:off x="7758545" y="1939636"/>
            <a:ext cx="0" cy="0"/>
          </a:xfrm>
          <a:prstGeom prst="rect">
            <a:avLst/>
          </a:prstGeom>
        </p:spPr>
        <p:txBody>
          <a:bodyPr vert="horz" wrap="none" lIns="91440" tIns="45720" rIns="91440" bIns="45720" rtlCol="0">
            <a:normAutofit fontScale="25000" lnSpcReduction="20000"/>
          </a:bodyPr>
          <a:lstStyle/>
          <a:p>
            <a:pPr algn="l"/>
            <a:endParaRPr lang="en-BE" sz="1600" b="0" i="0" dirty="0">
              <a:latin typeface="ITC Officina Sans Std Book" panose="020B0506040203020204" pitchFamily="34" charset="77"/>
            </a:endParaRPr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B9ECB3C9-12BB-DD49-AC9C-6DE65FEA7E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419850" y="620713"/>
            <a:ext cx="457550" cy="432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64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smalbeelden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AC6F1C0-FB41-374F-96D7-91F7C4144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9356378E-A322-0148-887E-E179D9487B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87825" y="620713"/>
            <a:ext cx="7380287" cy="1524317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FF5D94AB-D4EB-5448-86E3-3EB6A7057B58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187825" y="2386148"/>
            <a:ext cx="7380287" cy="3851139"/>
          </a:xfrm>
        </p:spPr>
        <p:txBody>
          <a:bodyPr lIns="0" tIns="0" rIns="0" bIns="0"/>
          <a:lstStyle>
            <a:lvl1pPr>
              <a:defRPr b="0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/>
              <a:t>Inhoud</a:t>
            </a:r>
            <a:endParaRPr lang="nl-BE" dirty="0"/>
          </a:p>
        </p:txBody>
      </p:sp>
      <p:sp>
        <p:nvSpPr>
          <p:cNvPr id="7" name="Picture Placeholder 24">
            <a:extLst>
              <a:ext uri="{FF2B5EF4-FFF2-40B4-BE49-F238E27FC236}">
                <a16:creationId xmlns:a16="http://schemas.microsoft.com/office/drawing/2014/main" id="{68654313-1537-5142-95BA-4A8661FBC4E6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2596742" cy="5616575"/>
          </a:xfrm>
          <a:custGeom>
            <a:avLst/>
            <a:gdLst>
              <a:gd name="connsiteX0" fmla="*/ 0 w 2596742"/>
              <a:gd name="connsiteY0" fmla="*/ 0 h 5616575"/>
              <a:gd name="connsiteX1" fmla="*/ 2596742 w 2596742"/>
              <a:gd name="connsiteY1" fmla="*/ 0 h 5616575"/>
              <a:gd name="connsiteX2" fmla="*/ 2596742 w 2596742"/>
              <a:gd name="connsiteY2" fmla="*/ 5616575 h 5616575"/>
              <a:gd name="connsiteX3" fmla="*/ 253304 w 2596742"/>
              <a:gd name="connsiteY3" fmla="*/ 5616575 h 5616575"/>
              <a:gd name="connsiteX4" fmla="*/ 202263 w 2596742"/>
              <a:gd name="connsiteY4" fmla="*/ 5611430 h 5616575"/>
              <a:gd name="connsiteX5" fmla="*/ 0 w 2596742"/>
              <a:gd name="connsiteY5" fmla="*/ 5363262 h 561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96742" h="5616575">
                <a:moveTo>
                  <a:pt x="0" y="0"/>
                </a:moveTo>
                <a:lnTo>
                  <a:pt x="2596742" y="0"/>
                </a:lnTo>
                <a:lnTo>
                  <a:pt x="2596742" y="5616575"/>
                </a:lnTo>
                <a:lnTo>
                  <a:pt x="253304" y="5616575"/>
                </a:lnTo>
                <a:lnTo>
                  <a:pt x="202263" y="5611430"/>
                </a:lnTo>
                <a:cubicBezTo>
                  <a:pt x="86832" y="5587809"/>
                  <a:pt x="0" y="5485676"/>
                  <a:pt x="0" y="53632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dirty="0"/>
              <a:t>Klik op het pictogram om een afbeelding wilt toevoegen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67339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breedbeelden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B888CD-A307-4440-9DD3-B7D11E6E036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tel 4">
            <a:extLst>
              <a:ext uri="{FF2B5EF4-FFF2-40B4-BE49-F238E27FC236}">
                <a16:creationId xmlns:a16="http://schemas.microsoft.com/office/drawing/2014/main" id="{83767035-9902-FC49-AC72-35DC514AC3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23887" y="3981389"/>
            <a:ext cx="10934529" cy="665480"/>
          </a:xfrm>
        </p:spPr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A4040A68-34E6-9A48-9414-CDB50C7EDBAA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23888" y="4857371"/>
            <a:ext cx="10934529" cy="1379915"/>
          </a:xfrm>
        </p:spPr>
        <p:txBody>
          <a:bodyPr lIns="0" tIns="0" rIns="0" bIns="0"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Inhoud</a:t>
            </a:r>
            <a:endParaRPr lang="nl-BE" dirty="0"/>
          </a:p>
        </p:txBody>
      </p:sp>
      <p:sp>
        <p:nvSpPr>
          <p:cNvPr id="6" name="Picture Placeholder 6">
            <a:extLst>
              <a:ext uri="{FF2B5EF4-FFF2-40B4-BE49-F238E27FC236}">
                <a16:creationId xmlns:a16="http://schemas.microsoft.com/office/drawing/2014/main" id="{D9E92B83-A16B-FC4F-BC12-7624D8F23711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623888" y="620713"/>
            <a:ext cx="10934529" cy="3150175"/>
          </a:xfrm>
          <a:custGeom>
            <a:avLst/>
            <a:gdLst>
              <a:gd name="connsiteX0" fmla="*/ 0 w 10934529"/>
              <a:gd name="connsiteY0" fmla="*/ 0 h 3150175"/>
              <a:gd name="connsiteX1" fmla="*/ 10934529 w 10934529"/>
              <a:gd name="connsiteY1" fmla="*/ 0 h 3150175"/>
              <a:gd name="connsiteX2" fmla="*/ 10934529 w 10934529"/>
              <a:gd name="connsiteY2" fmla="*/ 3150175 h 3150175"/>
              <a:gd name="connsiteX3" fmla="*/ 253304 w 10934529"/>
              <a:gd name="connsiteY3" fmla="*/ 3150175 h 3150175"/>
              <a:gd name="connsiteX4" fmla="*/ 202263 w 10934529"/>
              <a:gd name="connsiteY4" fmla="*/ 3145030 h 3150175"/>
              <a:gd name="connsiteX5" fmla="*/ 0 w 10934529"/>
              <a:gd name="connsiteY5" fmla="*/ 2896862 h 315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934529" h="3150175">
                <a:moveTo>
                  <a:pt x="0" y="0"/>
                </a:moveTo>
                <a:lnTo>
                  <a:pt x="10934529" y="0"/>
                </a:lnTo>
                <a:lnTo>
                  <a:pt x="10934529" y="3150175"/>
                </a:lnTo>
                <a:lnTo>
                  <a:pt x="253304" y="3150175"/>
                </a:lnTo>
                <a:lnTo>
                  <a:pt x="202263" y="3145030"/>
                </a:lnTo>
                <a:cubicBezTo>
                  <a:pt x="86832" y="3121409"/>
                  <a:pt x="0" y="3019276"/>
                  <a:pt x="0" y="2896862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sz="32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dirty="0"/>
              <a:t>Klik op het pictogram om een afbeelding wilt toevoegen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606497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beel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A3DA42F-3FB6-ED4E-BB67-A10574D209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inhoud 19">
            <a:extLst>
              <a:ext uri="{FF2B5EF4-FFF2-40B4-BE49-F238E27FC236}">
                <a16:creationId xmlns:a16="http://schemas.microsoft.com/office/drawing/2014/main" id="{C001DE70-4479-594D-A26D-6DB2E92A0AF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2724" y="4184248"/>
            <a:ext cx="3434216" cy="2050586"/>
          </a:xfrm>
        </p:spPr>
        <p:txBody>
          <a:bodyPr lIns="0" tIns="0" rIns="0" bIns="0"/>
          <a:lstStyle>
            <a:lvl1pPr>
              <a:defRPr sz="16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Inhoud</a:t>
            </a:r>
            <a:endParaRPr lang="nl-BE" dirty="0"/>
          </a:p>
        </p:txBody>
      </p:sp>
      <p:sp>
        <p:nvSpPr>
          <p:cNvPr id="5" name="Tijdelijke aanduiding voor inhoud 19">
            <a:extLst>
              <a:ext uri="{FF2B5EF4-FFF2-40B4-BE49-F238E27FC236}">
                <a16:creationId xmlns:a16="http://schemas.microsoft.com/office/drawing/2014/main" id="{67FEAD4B-4784-944D-8A3A-6F8F05B2424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379572" y="4184248"/>
            <a:ext cx="3444601" cy="2053040"/>
          </a:xfrm>
        </p:spPr>
        <p:txBody>
          <a:bodyPr lIns="0" tIns="0" rIns="0" bIns="0"/>
          <a:lstStyle>
            <a:lvl1pPr>
              <a:defRPr lang="nl-BE" sz="1600" b="0" i="0" kern="1200" dirty="0">
                <a:solidFill>
                  <a:schemeClr val="tx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Inhoud</a:t>
            </a:r>
            <a:endParaRPr lang="nl-BE" dirty="0"/>
          </a:p>
        </p:txBody>
      </p:sp>
      <p:sp>
        <p:nvSpPr>
          <p:cNvPr id="6" name="Tijdelijke aanduiding voor inhoud 19">
            <a:extLst>
              <a:ext uri="{FF2B5EF4-FFF2-40B4-BE49-F238E27FC236}">
                <a16:creationId xmlns:a16="http://schemas.microsoft.com/office/drawing/2014/main" id="{9200DA6C-1B4D-7949-8FFA-3FD5A35A038A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25016" y="4184248"/>
            <a:ext cx="3422523" cy="2053040"/>
          </a:xfrm>
        </p:spPr>
        <p:txBody>
          <a:bodyPr lIns="0" tIns="0" rIns="0" bIns="0"/>
          <a:lstStyle>
            <a:lvl1pPr>
              <a:defRPr lang="nl-BE" sz="1600" b="0" i="0" kern="1200" dirty="0">
                <a:solidFill>
                  <a:schemeClr val="tx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Inhoud</a:t>
            </a:r>
            <a:endParaRPr lang="nl-BE" dirty="0"/>
          </a:p>
        </p:txBody>
      </p:sp>
      <p:sp>
        <p:nvSpPr>
          <p:cNvPr id="7" name="Tijdelijke aanduiding voor tekst 3">
            <a:extLst>
              <a:ext uri="{FF2B5EF4-FFF2-40B4-BE49-F238E27FC236}">
                <a16:creationId xmlns:a16="http://schemas.microsoft.com/office/drawing/2014/main" id="{AA798DC2-15C2-744D-A0DA-FBAD9971D432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367770" y="3547641"/>
            <a:ext cx="3457018" cy="522288"/>
          </a:xfrm>
        </p:spPr>
        <p:txBody>
          <a:bodyPr lIns="0" tIns="0" rIns="0" bIns="0">
            <a:normAutofit/>
          </a:bodyPr>
          <a:lstStyle>
            <a:lvl1pPr algn="l"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45C6B10F-3A7A-0A4C-A932-1D4E1382BFDF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8123711" y="3547641"/>
            <a:ext cx="3423828" cy="522288"/>
          </a:xfrm>
        </p:spPr>
        <p:txBody>
          <a:bodyPr lIns="0" tIns="0" rIns="0" bIns="0">
            <a:normAutofit/>
          </a:bodyPr>
          <a:lstStyle>
            <a:lvl1pPr algn="l"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9" name="Tijdelijke aanduiding voor tekst 3">
            <a:extLst>
              <a:ext uri="{FF2B5EF4-FFF2-40B4-BE49-F238E27FC236}">
                <a16:creationId xmlns:a16="http://schemas.microsoft.com/office/drawing/2014/main" id="{999ECC60-AB72-8647-A135-FB0CF9808264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2724" y="3547641"/>
            <a:ext cx="3435526" cy="522288"/>
          </a:xfrm>
        </p:spPr>
        <p:txBody>
          <a:bodyPr lIns="0" tIns="0" rIns="0" bIns="0">
            <a:normAutofit/>
          </a:bodyPr>
          <a:lstStyle>
            <a:lvl1pPr algn="l"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1" name="Picture Placeholder 18">
            <a:extLst>
              <a:ext uri="{FF2B5EF4-FFF2-40B4-BE49-F238E27FC236}">
                <a16:creationId xmlns:a16="http://schemas.microsoft.com/office/drawing/2014/main" id="{9EEB3BC6-5818-4244-A78C-1A7B9F04BE53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2723" y="643266"/>
            <a:ext cx="3447151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dirty="0"/>
              <a:t>Klik op het pictogram om een afbeelding wilt toevoegen</a:t>
            </a:r>
            <a:endParaRPr lang="nl-BE" dirty="0"/>
          </a:p>
        </p:txBody>
      </p:sp>
      <p:sp>
        <p:nvSpPr>
          <p:cNvPr id="12" name="Picture Placeholder 20">
            <a:extLst>
              <a:ext uri="{FF2B5EF4-FFF2-40B4-BE49-F238E27FC236}">
                <a16:creationId xmlns:a16="http://schemas.microsoft.com/office/drawing/2014/main" id="{816787A9-2DFD-A54D-B3D1-B9387B7C8936}"/>
              </a:ext>
            </a:extLst>
          </p:cNvPr>
          <p:cNvSpPr>
            <a:spLocks noGrp="1"/>
          </p:cNvSpPr>
          <p:nvPr>
            <p:ph type="pic" sz="quarter" idx="23" hasCustomPrompt="1"/>
          </p:nvPr>
        </p:nvSpPr>
        <p:spPr>
          <a:xfrm>
            <a:off x="4381068" y="643266"/>
            <a:ext cx="3447151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lang="nl-BE" sz="2800" b="0" i="0" kern="120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dirty="0"/>
              <a:t>Klik op het pictogram om een afbeelding wilt toevoegen</a:t>
            </a:r>
            <a:endParaRPr lang="nl-BE" dirty="0"/>
          </a:p>
        </p:txBody>
      </p:sp>
      <p:sp>
        <p:nvSpPr>
          <p:cNvPr id="13" name="Picture Placeholder 21">
            <a:extLst>
              <a:ext uri="{FF2B5EF4-FFF2-40B4-BE49-F238E27FC236}">
                <a16:creationId xmlns:a16="http://schemas.microsoft.com/office/drawing/2014/main" id="{B04326B7-E91B-9740-A418-C88B2E74C607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8128098" y="643266"/>
            <a:ext cx="3447151" cy="2447925"/>
          </a:xfrm>
          <a:custGeom>
            <a:avLst/>
            <a:gdLst>
              <a:gd name="connsiteX0" fmla="*/ 0 w 3447151"/>
              <a:gd name="connsiteY0" fmla="*/ 0 h 2445472"/>
              <a:gd name="connsiteX1" fmla="*/ 3447151 w 3447151"/>
              <a:gd name="connsiteY1" fmla="*/ 0 h 2445472"/>
              <a:gd name="connsiteX2" fmla="*/ 3447151 w 3447151"/>
              <a:gd name="connsiteY2" fmla="*/ 2445472 h 2445472"/>
              <a:gd name="connsiteX3" fmla="*/ 253304 w 3447151"/>
              <a:gd name="connsiteY3" fmla="*/ 2445472 h 2445472"/>
              <a:gd name="connsiteX4" fmla="*/ 202263 w 3447151"/>
              <a:gd name="connsiteY4" fmla="*/ 2440327 h 2445472"/>
              <a:gd name="connsiteX5" fmla="*/ 0 w 3447151"/>
              <a:gd name="connsiteY5" fmla="*/ 2192159 h 24454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447151" h="2445472">
                <a:moveTo>
                  <a:pt x="0" y="0"/>
                </a:moveTo>
                <a:lnTo>
                  <a:pt x="3447151" y="0"/>
                </a:lnTo>
                <a:lnTo>
                  <a:pt x="3447151" y="2445472"/>
                </a:lnTo>
                <a:lnTo>
                  <a:pt x="253304" y="2445472"/>
                </a:lnTo>
                <a:lnTo>
                  <a:pt x="202263" y="2440327"/>
                </a:lnTo>
                <a:cubicBezTo>
                  <a:pt x="86832" y="2416706"/>
                  <a:pt x="0" y="2314573"/>
                  <a:pt x="0" y="2192159"/>
                </a:cubicBez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SzPct val="75000"/>
              <a:buFontTx/>
              <a:buNone/>
              <a:tabLst/>
              <a:defRPr/>
            </a:pPr>
            <a:r>
              <a:rPr lang="nl-NL" dirty="0"/>
              <a:t>Klik op het pictogram om een afbeelding wilt toevoegen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4221802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3pictogra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D96712-8A94-CB4B-8CE6-B7A18FB1943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inhoud 19">
            <a:extLst>
              <a:ext uri="{FF2B5EF4-FFF2-40B4-BE49-F238E27FC236}">
                <a16:creationId xmlns:a16="http://schemas.microsoft.com/office/drawing/2014/main" id="{CEE21860-5FC5-0A4C-BF9F-FA989D78CDF1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631466" y="4248036"/>
            <a:ext cx="3439464" cy="1989251"/>
          </a:xfrm>
        </p:spPr>
        <p:txBody>
          <a:bodyPr lIns="0" tIns="0" rIns="0" bIns="0"/>
          <a:lstStyle>
            <a:lvl1pPr algn="ctr">
              <a:defRPr sz="16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Inhoud</a:t>
            </a:r>
            <a:endParaRPr lang="nl-BE" dirty="0"/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9BF78AC3-F061-4145-A432-3FB7391D0F0E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514198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>
              <a:defRPr lang="nl-BE" sz="1600" b="1" i="0" kern="1200" dirty="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Klik op het pictogram om een witte afbeelding toe </a:t>
            </a:r>
            <a:r>
              <a:rPr lang="nl-NL" dirty="0" err="1"/>
              <a:t>tevoegen</a:t>
            </a:r>
            <a:r>
              <a:rPr lang="nl-NL" dirty="0"/>
              <a:t> (</a:t>
            </a:r>
            <a:r>
              <a:rPr lang="nl-NL" dirty="0" err="1"/>
              <a:t>png</a:t>
            </a:r>
            <a:r>
              <a:rPr lang="nl-NL" dirty="0"/>
              <a:t>)</a:t>
            </a:r>
            <a:endParaRPr lang="nl-BE" dirty="0"/>
          </a:p>
        </p:txBody>
      </p:sp>
      <p:sp>
        <p:nvSpPr>
          <p:cNvPr id="6" name="Tijdelijke aanduiding voor afbeelding 33">
            <a:extLst>
              <a:ext uri="{FF2B5EF4-FFF2-40B4-BE49-F238E27FC236}">
                <a16:creationId xmlns:a16="http://schemas.microsoft.com/office/drawing/2014/main" id="{AAA97E2B-5188-B740-8501-2BF96B4796A0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5253126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>
              <a:defRPr lang="nl-BE" sz="1600" b="0" i="0" kern="1200" dirty="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Klik op het pictogram om een witte afbeelding toe </a:t>
            </a:r>
            <a:r>
              <a:rPr lang="nl-NL" dirty="0" err="1"/>
              <a:t>tevoegen</a:t>
            </a:r>
            <a:r>
              <a:rPr lang="nl-NL" dirty="0"/>
              <a:t> (</a:t>
            </a:r>
            <a:r>
              <a:rPr lang="nl-NL" dirty="0" err="1"/>
              <a:t>png</a:t>
            </a:r>
            <a:r>
              <a:rPr lang="nl-NL" dirty="0"/>
              <a:t>)</a:t>
            </a:r>
            <a:endParaRPr lang="nl-BE" dirty="0"/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6410F448-44B9-E245-8CA2-3AC4F6FCD9F3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9005909" y="1378339"/>
            <a:ext cx="1674000" cy="1672263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>
              <a:defRPr lang="nl-BE" sz="1600" b="0" i="0" kern="1200" dirty="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Klik op het pictogram om een witte afbeelding toe </a:t>
            </a:r>
            <a:r>
              <a:rPr lang="nl-NL" dirty="0" err="1"/>
              <a:t>tevoegen</a:t>
            </a:r>
            <a:r>
              <a:rPr lang="nl-NL" dirty="0"/>
              <a:t> (</a:t>
            </a:r>
            <a:r>
              <a:rPr lang="nl-NL" dirty="0" err="1"/>
              <a:t>png</a:t>
            </a:r>
            <a:r>
              <a:rPr lang="nl-NL" dirty="0"/>
              <a:t>)</a:t>
            </a:r>
            <a:endParaRPr lang="nl-BE" dirty="0"/>
          </a:p>
        </p:txBody>
      </p:sp>
      <p:sp>
        <p:nvSpPr>
          <p:cNvPr id="8" name="Tijdelijke aanduiding voor tekst 3">
            <a:extLst>
              <a:ext uri="{FF2B5EF4-FFF2-40B4-BE49-F238E27FC236}">
                <a16:creationId xmlns:a16="http://schemas.microsoft.com/office/drawing/2014/main" id="{C9026212-289C-F34A-A4D7-E30D294D4195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0810" y="3725749"/>
            <a:ext cx="3440776" cy="522288"/>
          </a:xfrm>
        </p:spPr>
        <p:txBody>
          <a:bodyPr lIns="0" tIns="0" rIns="0" bIns="0">
            <a:normAutofit/>
          </a:bodyPr>
          <a:lstStyle>
            <a:lvl1pPr algn="ctr"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0" name="Tijdelijke aanduiding voor inhoud 19">
            <a:extLst>
              <a:ext uri="{FF2B5EF4-FFF2-40B4-BE49-F238E27FC236}">
                <a16:creationId xmlns:a16="http://schemas.microsoft.com/office/drawing/2014/main" id="{BAE77478-3281-CE4C-A99F-3E6F4A49E17C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8123177" y="4248037"/>
            <a:ext cx="3439464" cy="1989251"/>
          </a:xfrm>
        </p:spPr>
        <p:txBody>
          <a:bodyPr lIns="0" tIns="0" rIns="0" bIns="0"/>
          <a:lstStyle>
            <a:lvl1pPr algn="ctr">
              <a:defRPr lang="nl-BE" sz="1600" b="0" i="0" kern="1200" dirty="0">
                <a:solidFill>
                  <a:schemeClr val="tx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Inhoud</a:t>
            </a:r>
            <a:endParaRPr lang="nl-BE" dirty="0"/>
          </a:p>
        </p:txBody>
      </p:sp>
      <p:sp>
        <p:nvSpPr>
          <p:cNvPr id="11" name="Tijdelijke aanduiding voor tekst 3">
            <a:extLst>
              <a:ext uri="{FF2B5EF4-FFF2-40B4-BE49-F238E27FC236}">
                <a16:creationId xmlns:a16="http://schemas.microsoft.com/office/drawing/2014/main" id="{642A680A-1625-824E-8281-465F0A135B3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8122521" y="3725750"/>
            <a:ext cx="3440776" cy="522288"/>
          </a:xfrm>
        </p:spPr>
        <p:txBody>
          <a:bodyPr lIns="0" tIns="0" rIns="0" bIns="0">
            <a:normAutofit/>
          </a:bodyPr>
          <a:lstStyle>
            <a:lvl1pPr algn="ctr"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12" name="Tijdelijke aanduiding voor inhoud 19">
            <a:extLst>
              <a:ext uri="{FF2B5EF4-FFF2-40B4-BE49-F238E27FC236}">
                <a16:creationId xmlns:a16="http://schemas.microsoft.com/office/drawing/2014/main" id="{050AED9D-9374-024A-95E7-51259149F7B6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4370394" y="4226560"/>
            <a:ext cx="3439464" cy="1989251"/>
          </a:xfrm>
        </p:spPr>
        <p:txBody>
          <a:bodyPr lIns="0" tIns="0" rIns="0" bIns="0"/>
          <a:lstStyle>
            <a:lvl1pPr algn="ctr">
              <a:defRPr lang="nl-BE" sz="1600" b="0" i="0" kern="1200" dirty="0">
                <a:solidFill>
                  <a:schemeClr val="tx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Inhoud</a:t>
            </a:r>
            <a:endParaRPr lang="nl-BE" dirty="0"/>
          </a:p>
        </p:txBody>
      </p:sp>
      <p:sp>
        <p:nvSpPr>
          <p:cNvPr id="13" name="Tijdelijke aanduiding voor tekst 3">
            <a:extLst>
              <a:ext uri="{FF2B5EF4-FFF2-40B4-BE49-F238E27FC236}">
                <a16:creationId xmlns:a16="http://schemas.microsoft.com/office/drawing/2014/main" id="{466E1215-57EE-734D-95D4-32CDFD6B77A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4369738" y="3704273"/>
            <a:ext cx="3440776" cy="522288"/>
          </a:xfrm>
        </p:spPr>
        <p:txBody>
          <a:bodyPr lIns="0" tIns="0" rIns="0" bIns="0">
            <a:normAutofit/>
          </a:bodyPr>
          <a:lstStyle>
            <a:lvl1pPr algn="ctr"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NL" dirty="0"/>
              <a:t>Klik om stijl te bewerken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79231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_6pictogramm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A64A23-42F4-0341-A372-ED0B454B67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inhoud 19">
            <a:extLst>
              <a:ext uri="{FF2B5EF4-FFF2-40B4-BE49-F238E27FC236}">
                <a16:creationId xmlns:a16="http://schemas.microsoft.com/office/drawing/2014/main" id="{A56CA53A-2F47-F94E-BBC9-739AF3FD799B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1339266" y="2133247"/>
            <a:ext cx="2406350" cy="1404432"/>
          </a:xfrm>
        </p:spPr>
        <p:txBody>
          <a:bodyPr lIns="0" tIns="0" rIns="0" bIns="0"/>
          <a:lstStyle>
            <a:lvl1pPr algn="l">
              <a:defRPr sz="1600"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Inhoud</a:t>
            </a:r>
            <a:endParaRPr lang="nl-BE" dirty="0"/>
          </a:p>
        </p:txBody>
      </p:sp>
      <p:sp>
        <p:nvSpPr>
          <p:cNvPr id="5" name="Tijdelijke aanduiding voor afbeelding 33">
            <a:extLst>
              <a:ext uri="{FF2B5EF4-FFF2-40B4-BE49-F238E27FC236}">
                <a16:creationId xmlns:a16="http://schemas.microsoft.com/office/drawing/2014/main" id="{19D3F277-1732-274A-BDAC-F3BB5EB73340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630664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>
              <a:defRPr sz="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Klik op het pictogram om een witte afbeelding toe </a:t>
            </a:r>
            <a:r>
              <a:rPr lang="nl-NL" dirty="0" err="1"/>
              <a:t>tevoegen</a:t>
            </a:r>
            <a:r>
              <a:rPr lang="nl-NL" dirty="0"/>
              <a:t> (</a:t>
            </a:r>
            <a:r>
              <a:rPr lang="nl-NL" dirty="0" err="1"/>
              <a:t>png</a:t>
            </a:r>
            <a:r>
              <a:rPr lang="nl-NL" dirty="0"/>
              <a:t>)</a:t>
            </a:r>
            <a:endParaRPr lang="nl-BE" dirty="0"/>
          </a:p>
        </p:txBody>
      </p:sp>
      <p:sp>
        <p:nvSpPr>
          <p:cNvPr id="6" name="Tijdelijke aanduiding voor inhoud 19">
            <a:extLst>
              <a:ext uri="{FF2B5EF4-FFF2-40B4-BE49-F238E27FC236}">
                <a16:creationId xmlns:a16="http://schemas.microsoft.com/office/drawing/2014/main" id="{9D9A0FC3-0D38-0441-BB3C-75F8A95AF946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5070977" y="2133247"/>
            <a:ext cx="2406350" cy="1404432"/>
          </a:xfrm>
        </p:spPr>
        <p:txBody>
          <a:bodyPr lIns="0" tIns="0" rIns="0" bIns="0"/>
          <a:lstStyle>
            <a:lvl1pPr algn="l">
              <a:defRPr lang="nl-BE" sz="1600" b="0" i="0" kern="1200" dirty="0">
                <a:solidFill>
                  <a:schemeClr val="tx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Inhoud</a:t>
            </a:r>
            <a:endParaRPr lang="nl-BE" dirty="0"/>
          </a:p>
        </p:txBody>
      </p:sp>
      <p:sp>
        <p:nvSpPr>
          <p:cNvPr id="7" name="Tijdelijke aanduiding voor afbeelding 33">
            <a:extLst>
              <a:ext uri="{FF2B5EF4-FFF2-40B4-BE49-F238E27FC236}">
                <a16:creationId xmlns:a16="http://schemas.microsoft.com/office/drawing/2014/main" id="{C73DE83C-1825-BF4A-A473-AF62420F8C6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10221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>
              <a:defRPr lang="nl-BE" sz="800" b="0" i="0" kern="1200" dirty="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Klik op het pictogram om een witte afbeelding toe </a:t>
            </a:r>
            <a:r>
              <a:rPr lang="nl-NL" dirty="0" err="1"/>
              <a:t>tevoegen</a:t>
            </a:r>
            <a:r>
              <a:rPr lang="nl-NL" dirty="0"/>
              <a:t> (</a:t>
            </a:r>
            <a:r>
              <a:rPr lang="nl-NL" dirty="0" err="1"/>
              <a:t>png</a:t>
            </a:r>
            <a:r>
              <a:rPr lang="nl-NL" dirty="0"/>
              <a:t>)</a:t>
            </a:r>
            <a:endParaRPr lang="nl-BE" dirty="0"/>
          </a:p>
        </p:txBody>
      </p:sp>
      <p:sp>
        <p:nvSpPr>
          <p:cNvPr id="8" name="Tijdelijke aanduiding voor inhoud 19">
            <a:extLst>
              <a:ext uri="{FF2B5EF4-FFF2-40B4-BE49-F238E27FC236}">
                <a16:creationId xmlns:a16="http://schemas.microsoft.com/office/drawing/2014/main" id="{2045FFF3-F25B-614B-A526-AC100D6B9B0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8815080" y="2133247"/>
            <a:ext cx="2406350" cy="1404432"/>
          </a:xfrm>
        </p:spPr>
        <p:txBody>
          <a:bodyPr lIns="0" tIns="0" rIns="0" bIns="0"/>
          <a:lstStyle>
            <a:lvl1pPr algn="l">
              <a:defRPr lang="nl-BE" sz="1600" b="0" i="0" kern="1200" dirty="0">
                <a:solidFill>
                  <a:schemeClr val="tx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Inhoud</a:t>
            </a:r>
            <a:endParaRPr lang="nl-BE" dirty="0"/>
          </a:p>
        </p:txBody>
      </p:sp>
      <p:sp>
        <p:nvSpPr>
          <p:cNvPr id="9" name="Tijdelijke aanduiding voor afbeelding 33">
            <a:extLst>
              <a:ext uri="{FF2B5EF4-FFF2-40B4-BE49-F238E27FC236}">
                <a16:creationId xmlns:a16="http://schemas.microsoft.com/office/drawing/2014/main" id="{64A41B62-3349-A641-9E85-33C3E278DD4F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141330" y="1389094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>
              <a:defRPr lang="nl-BE" sz="800" b="0" i="0" kern="1200" dirty="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Klik op het pictogram om een witte afbeelding toe </a:t>
            </a:r>
            <a:r>
              <a:rPr lang="nl-NL" dirty="0" err="1"/>
              <a:t>tevoegen</a:t>
            </a:r>
            <a:r>
              <a:rPr lang="nl-NL" dirty="0"/>
              <a:t> (</a:t>
            </a:r>
            <a:r>
              <a:rPr lang="nl-NL" dirty="0" err="1"/>
              <a:t>png</a:t>
            </a:r>
            <a:r>
              <a:rPr lang="nl-NL" dirty="0"/>
              <a:t>)</a:t>
            </a:r>
            <a:endParaRPr lang="nl-BE" dirty="0"/>
          </a:p>
        </p:txBody>
      </p:sp>
      <p:sp>
        <p:nvSpPr>
          <p:cNvPr id="10" name="Tijdelijke aanduiding voor inhoud 2">
            <a:extLst>
              <a:ext uri="{FF2B5EF4-FFF2-40B4-BE49-F238E27FC236}">
                <a16:creationId xmlns:a16="http://schemas.microsoft.com/office/drawing/2014/main" id="{88F6B30C-94E8-264F-86F5-31D0E47D7244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5058585" y="1411391"/>
            <a:ext cx="2418742" cy="563562"/>
          </a:xfrm>
        </p:spPr>
        <p:txBody>
          <a:bodyPr lIns="0" tIns="0" rIns="0" bIns="0">
            <a:noAutofit/>
          </a:bodyPr>
          <a:lstStyle>
            <a:lvl1pPr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dirty="0"/>
              <a:t>Project titel</a:t>
            </a:r>
          </a:p>
        </p:txBody>
      </p:sp>
      <p:sp>
        <p:nvSpPr>
          <p:cNvPr id="11" name="Tijdelijke aanduiding voor inhoud 2">
            <a:extLst>
              <a:ext uri="{FF2B5EF4-FFF2-40B4-BE49-F238E27FC236}">
                <a16:creationId xmlns:a16="http://schemas.microsoft.com/office/drawing/2014/main" id="{261850B4-D4F1-234A-9F22-195572228DA4}"/>
              </a:ext>
            </a:extLst>
          </p:cNvPr>
          <p:cNvSpPr>
            <a:spLocks noGrp="1"/>
          </p:cNvSpPr>
          <p:nvPr>
            <p:ph sz="quarter" idx="25" hasCustomPrompt="1"/>
          </p:nvPr>
        </p:nvSpPr>
        <p:spPr>
          <a:xfrm>
            <a:off x="8802688" y="1411391"/>
            <a:ext cx="2418742" cy="563562"/>
          </a:xfrm>
        </p:spPr>
        <p:txBody>
          <a:bodyPr lIns="0" tIns="0" rIns="0" bIns="0">
            <a:noAutofit/>
          </a:bodyPr>
          <a:lstStyle>
            <a:lvl1pPr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nl-BE" dirty="0"/>
              <a:t>Project titel</a:t>
            </a:r>
          </a:p>
        </p:txBody>
      </p:sp>
      <p:sp>
        <p:nvSpPr>
          <p:cNvPr id="12" name="Tijdelijke aanduiding voor inhoud 2">
            <a:extLst>
              <a:ext uri="{FF2B5EF4-FFF2-40B4-BE49-F238E27FC236}">
                <a16:creationId xmlns:a16="http://schemas.microsoft.com/office/drawing/2014/main" id="{DCDD9BD6-DB58-C84C-BD3C-F9652F4D492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1326874" y="1411391"/>
            <a:ext cx="2418742" cy="563562"/>
          </a:xfrm>
        </p:spPr>
        <p:txBody>
          <a:bodyPr lIns="0" tIns="0" rIns="0" bIns="0">
            <a:noAutofit/>
          </a:bodyPr>
          <a:lstStyle>
            <a:lvl1pPr>
              <a:defRPr sz="2200" b="1" i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nl-BE" dirty="0"/>
              <a:t>Project titel</a:t>
            </a:r>
          </a:p>
        </p:txBody>
      </p:sp>
      <p:sp>
        <p:nvSpPr>
          <p:cNvPr id="14" name="Tijdelijke aanduiding voor inhoud 19">
            <a:extLst>
              <a:ext uri="{FF2B5EF4-FFF2-40B4-BE49-F238E27FC236}">
                <a16:creationId xmlns:a16="http://schemas.microsoft.com/office/drawing/2014/main" id="{0385125A-3379-2746-BD83-583F817C5CC6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1339266" y="4585989"/>
            <a:ext cx="2406350" cy="1404432"/>
          </a:xfrm>
        </p:spPr>
        <p:txBody>
          <a:bodyPr lIns="0" tIns="0" rIns="0" bIns="0"/>
          <a:lstStyle>
            <a:lvl1pPr algn="l">
              <a:defRPr lang="nl-BE" sz="1600" b="0" i="0" kern="1200" dirty="0">
                <a:solidFill>
                  <a:schemeClr val="tx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Inhoud</a:t>
            </a:r>
            <a:endParaRPr lang="nl-BE" dirty="0"/>
          </a:p>
        </p:txBody>
      </p:sp>
      <p:sp>
        <p:nvSpPr>
          <p:cNvPr id="15" name="Tijdelijke aanduiding voor afbeelding 33">
            <a:extLst>
              <a:ext uri="{FF2B5EF4-FFF2-40B4-BE49-F238E27FC236}">
                <a16:creationId xmlns:a16="http://schemas.microsoft.com/office/drawing/2014/main" id="{965879DE-F296-964E-A952-9184C5050EF5}"/>
              </a:ext>
            </a:extLst>
          </p:cNvPr>
          <p:cNvSpPr>
            <a:spLocks noGrp="1"/>
          </p:cNvSpPr>
          <p:nvPr>
            <p:ph type="pic" sz="quarter" idx="28" hasCustomPrompt="1"/>
          </p:nvPr>
        </p:nvSpPr>
        <p:spPr>
          <a:xfrm>
            <a:off x="630664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>
              <a:defRPr lang="nl-BE" sz="800" b="0" i="0" kern="1200" dirty="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Klik op het pictogram om een witte afbeelding toe </a:t>
            </a:r>
            <a:r>
              <a:rPr lang="nl-NL" dirty="0" err="1"/>
              <a:t>tevoegen</a:t>
            </a:r>
            <a:r>
              <a:rPr lang="nl-NL" dirty="0"/>
              <a:t> (</a:t>
            </a:r>
            <a:r>
              <a:rPr lang="nl-NL" dirty="0" err="1"/>
              <a:t>png</a:t>
            </a:r>
            <a:r>
              <a:rPr lang="nl-NL" dirty="0"/>
              <a:t>)</a:t>
            </a:r>
            <a:endParaRPr lang="nl-BE" dirty="0"/>
          </a:p>
        </p:txBody>
      </p:sp>
      <p:sp>
        <p:nvSpPr>
          <p:cNvPr id="16" name="Tijdelijke aanduiding voor inhoud 19">
            <a:extLst>
              <a:ext uri="{FF2B5EF4-FFF2-40B4-BE49-F238E27FC236}">
                <a16:creationId xmlns:a16="http://schemas.microsoft.com/office/drawing/2014/main" id="{2459C232-5B0E-134D-B9C4-9B40E0751E2B}"/>
              </a:ext>
            </a:extLst>
          </p:cNvPr>
          <p:cNvSpPr>
            <a:spLocks noGrp="1"/>
          </p:cNvSpPr>
          <p:nvPr>
            <p:ph sz="quarter" idx="29" hasCustomPrompt="1"/>
          </p:nvPr>
        </p:nvSpPr>
        <p:spPr>
          <a:xfrm>
            <a:off x="5070977" y="4585989"/>
            <a:ext cx="2406350" cy="1404432"/>
          </a:xfrm>
        </p:spPr>
        <p:txBody>
          <a:bodyPr lIns="0" tIns="0" rIns="0" bIns="0"/>
          <a:lstStyle>
            <a:lvl1pPr algn="l">
              <a:defRPr lang="nl-BE" sz="1600" b="0" i="0" kern="1200" dirty="0">
                <a:solidFill>
                  <a:schemeClr val="tx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Inhoud</a:t>
            </a:r>
            <a:endParaRPr lang="nl-BE" dirty="0"/>
          </a:p>
        </p:txBody>
      </p:sp>
      <p:sp>
        <p:nvSpPr>
          <p:cNvPr id="17" name="Tijdelijke aanduiding voor afbeelding 33">
            <a:extLst>
              <a:ext uri="{FF2B5EF4-FFF2-40B4-BE49-F238E27FC236}">
                <a16:creationId xmlns:a16="http://schemas.microsoft.com/office/drawing/2014/main" id="{D15EA347-33D1-EE4E-9464-3CF0EAE3CC0B}"/>
              </a:ext>
            </a:extLst>
          </p:cNvPr>
          <p:cNvSpPr>
            <a:spLocks noGrp="1"/>
          </p:cNvSpPr>
          <p:nvPr>
            <p:ph type="pic" sz="quarter" idx="30" hasCustomPrompt="1"/>
          </p:nvPr>
        </p:nvSpPr>
        <p:spPr>
          <a:xfrm>
            <a:off x="4410221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>
              <a:defRPr lang="nl-BE" sz="800" b="0" i="0" kern="1200" dirty="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Klik op het pictogram om een witte afbeelding toe </a:t>
            </a:r>
            <a:r>
              <a:rPr lang="nl-NL" dirty="0" err="1"/>
              <a:t>tevoegen</a:t>
            </a:r>
            <a:r>
              <a:rPr lang="nl-NL" dirty="0"/>
              <a:t> (</a:t>
            </a:r>
            <a:r>
              <a:rPr lang="nl-NL" dirty="0" err="1"/>
              <a:t>png</a:t>
            </a:r>
            <a:r>
              <a:rPr lang="nl-NL" dirty="0"/>
              <a:t>)</a:t>
            </a:r>
            <a:endParaRPr lang="nl-BE" dirty="0"/>
          </a:p>
        </p:txBody>
      </p:sp>
      <p:sp>
        <p:nvSpPr>
          <p:cNvPr id="18" name="Tijdelijke aanduiding voor inhoud 19">
            <a:extLst>
              <a:ext uri="{FF2B5EF4-FFF2-40B4-BE49-F238E27FC236}">
                <a16:creationId xmlns:a16="http://schemas.microsoft.com/office/drawing/2014/main" id="{FA64A415-5531-2B4D-907A-7C688388BF90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8815080" y="4585989"/>
            <a:ext cx="2406350" cy="1404432"/>
          </a:xfrm>
        </p:spPr>
        <p:txBody>
          <a:bodyPr lIns="0" tIns="0" rIns="0" bIns="0"/>
          <a:lstStyle>
            <a:lvl1pPr algn="l">
              <a:defRPr lang="nl-BE" sz="1600" b="0" i="0" kern="1200" dirty="0">
                <a:solidFill>
                  <a:schemeClr val="tx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Inhoud</a:t>
            </a:r>
            <a:endParaRPr lang="nl-BE" dirty="0"/>
          </a:p>
        </p:txBody>
      </p:sp>
      <p:sp>
        <p:nvSpPr>
          <p:cNvPr id="19" name="Tijdelijke aanduiding voor afbeelding 33">
            <a:extLst>
              <a:ext uri="{FF2B5EF4-FFF2-40B4-BE49-F238E27FC236}">
                <a16:creationId xmlns:a16="http://schemas.microsoft.com/office/drawing/2014/main" id="{4EC1974C-2EB3-274B-A88C-617CC7414E5A}"/>
              </a:ext>
            </a:extLst>
          </p:cNvPr>
          <p:cNvSpPr>
            <a:spLocks noGrp="1"/>
          </p:cNvSpPr>
          <p:nvPr>
            <p:ph type="pic" sz="quarter" idx="32" hasCustomPrompt="1"/>
          </p:nvPr>
        </p:nvSpPr>
        <p:spPr>
          <a:xfrm>
            <a:off x="8141330" y="3841836"/>
            <a:ext cx="467313" cy="466828"/>
          </a:xfrm>
          <a:prstGeom prst="roundRect">
            <a:avLst>
              <a:gd name="adj" fmla="val 7157"/>
            </a:avLst>
          </a:prstGeom>
          <a:solidFill>
            <a:schemeClr val="accent2"/>
          </a:solidFill>
        </p:spPr>
        <p:txBody>
          <a:bodyPr>
            <a:normAutofit/>
          </a:bodyPr>
          <a:lstStyle>
            <a:lvl1pPr>
              <a:defRPr lang="nl-BE" sz="800" b="0" i="0" kern="1200" dirty="0">
                <a:solidFill>
                  <a:schemeClr val="bg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Klik op het pictogram om een witte afbeelding toe </a:t>
            </a:r>
            <a:r>
              <a:rPr lang="nl-NL" dirty="0" err="1"/>
              <a:t>tevoegen</a:t>
            </a:r>
            <a:r>
              <a:rPr lang="nl-NL" dirty="0"/>
              <a:t> (</a:t>
            </a:r>
            <a:r>
              <a:rPr lang="nl-NL" dirty="0" err="1"/>
              <a:t>png</a:t>
            </a:r>
            <a:r>
              <a:rPr lang="nl-NL" dirty="0"/>
              <a:t>)</a:t>
            </a:r>
            <a:endParaRPr lang="nl-BE" dirty="0"/>
          </a:p>
        </p:txBody>
      </p:sp>
      <p:sp>
        <p:nvSpPr>
          <p:cNvPr id="20" name="Tijdelijke aanduiding voor inhoud 2">
            <a:extLst>
              <a:ext uri="{FF2B5EF4-FFF2-40B4-BE49-F238E27FC236}">
                <a16:creationId xmlns:a16="http://schemas.microsoft.com/office/drawing/2014/main" id="{330314A6-BF29-EC42-BF75-622C5286D534}"/>
              </a:ext>
            </a:extLst>
          </p:cNvPr>
          <p:cNvSpPr>
            <a:spLocks noGrp="1"/>
          </p:cNvSpPr>
          <p:nvPr>
            <p:ph sz="quarter" idx="33" hasCustomPrompt="1"/>
          </p:nvPr>
        </p:nvSpPr>
        <p:spPr>
          <a:xfrm>
            <a:off x="5058585" y="3864133"/>
            <a:ext cx="2418742" cy="563562"/>
          </a:xfrm>
        </p:spPr>
        <p:txBody>
          <a:bodyPr lIns="0" tIns="0" rIns="0" bIns="0">
            <a:noAutofit/>
          </a:bodyPr>
          <a:lstStyle>
            <a:lvl1pPr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nl-BE" dirty="0"/>
              <a:t>Project titel</a:t>
            </a:r>
          </a:p>
        </p:txBody>
      </p:sp>
      <p:sp>
        <p:nvSpPr>
          <p:cNvPr id="21" name="Tijdelijke aanduiding voor inhoud 2">
            <a:extLst>
              <a:ext uri="{FF2B5EF4-FFF2-40B4-BE49-F238E27FC236}">
                <a16:creationId xmlns:a16="http://schemas.microsoft.com/office/drawing/2014/main" id="{D6D76FCC-D508-DD4F-BB82-48A5BCC54578}"/>
              </a:ext>
            </a:extLst>
          </p:cNvPr>
          <p:cNvSpPr>
            <a:spLocks noGrp="1"/>
          </p:cNvSpPr>
          <p:nvPr>
            <p:ph sz="quarter" idx="34" hasCustomPrompt="1"/>
          </p:nvPr>
        </p:nvSpPr>
        <p:spPr>
          <a:xfrm>
            <a:off x="8802688" y="3864133"/>
            <a:ext cx="2418742" cy="563562"/>
          </a:xfrm>
        </p:spPr>
        <p:txBody>
          <a:bodyPr lIns="0" tIns="0" rIns="0" bIns="0">
            <a:noAutofit/>
          </a:bodyPr>
          <a:lstStyle>
            <a:lvl1pPr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nl-BE" dirty="0"/>
              <a:t>Project titel</a:t>
            </a:r>
          </a:p>
        </p:txBody>
      </p:sp>
      <p:sp>
        <p:nvSpPr>
          <p:cNvPr id="22" name="Tijdelijke aanduiding voor inhoud 2">
            <a:extLst>
              <a:ext uri="{FF2B5EF4-FFF2-40B4-BE49-F238E27FC236}">
                <a16:creationId xmlns:a16="http://schemas.microsoft.com/office/drawing/2014/main" id="{125E4E80-E44F-EA4F-8054-6AB42A8470B4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1326874" y="3864133"/>
            <a:ext cx="2418742" cy="563562"/>
          </a:xfrm>
        </p:spPr>
        <p:txBody>
          <a:bodyPr lIns="0" tIns="0" rIns="0" bIns="0">
            <a:noAutofit/>
          </a:bodyPr>
          <a:lstStyle>
            <a:lvl1pPr>
              <a:defRPr lang="nl-BE" sz="2200" b="1" i="0" kern="1200" dirty="0">
                <a:solidFill>
                  <a:schemeClr val="accent2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</a:lstStyle>
          <a:p>
            <a:r>
              <a:rPr lang="nl-BE" dirty="0"/>
              <a:t>Project titel</a:t>
            </a:r>
          </a:p>
        </p:txBody>
      </p:sp>
    </p:spTree>
    <p:extLst>
      <p:ext uri="{BB962C8B-B14F-4D97-AF65-F5344CB8AC3E}">
        <p14:creationId xmlns:p14="http://schemas.microsoft.com/office/powerpoint/2010/main" val="41491663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Antwerpen-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906A4-C8C0-BA4F-A09B-9014BCE4991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1" i="0">
                <a:latin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r>
              <a:rPr lang="en-GB" dirty="0" err="1"/>
              <a:t>Klik</a:t>
            </a:r>
            <a:r>
              <a:rPr lang="en-GB" dirty="0"/>
              <a:t> om de </a:t>
            </a:r>
            <a:r>
              <a:rPr lang="en-GB" dirty="0" err="1"/>
              <a:t>stijl</a:t>
            </a:r>
            <a:r>
              <a:rPr lang="en-GB" dirty="0"/>
              <a:t> van de </a:t>
            </a:r>
            <a:r>
              <a:rPr lang="en-GB" dirty="0" err="1"/>
              <a:t>mastertitel</a:t>
            </a:r>
            <a:r>
              <a:rPr lang="en-GB" dirty="0"/>
              <a:t> </a:t>
            </a:r>
            <a:r>
              <a:rPr lang="en-GB" dirty="0" err="1"/>
              <a:t>te</a:t>
            </a:r>
            <a:r>
              <a:rPr lang="en-GB" dirty="0"/>
              <a:t> </a:t>
            </a:r>
            <a:r>
              <a:rPr lang="en-GB" dirty="0" err="1"/>
              <a:t>bewerken</a:t>
            </a:r>
            <a:endParaRPr lang="en-BE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76E971-EE47-7745-ACA8-1DEF0415F3D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4" name="Tijdelijke aanduiding voor grafiek 4">
            <a:extLst>
              <a:ext uri="{FF2B5EF4-FFF2-40B4-BE49-F238E27FC236}">
                <a16:creationId xmlns:a16="http://schemas.microsoft.com/office/drawing/2014/main" id="{967EE9E6-2701-5E4F-A341-5478485FBD82}"/>
              </a:ext>
            </a:extLst>
          </p:cNvPr>
          <p:cNvSpPr>
            <a:spLocks noGrp="1"/>
          </p:cNvSpPr>
          <p:nvPr>
            <p:ph type="chart" sz="quarter" idx="11" hasCustomPrompt="1"/>
          </p:nvPr>
        </p:nvSpPr>
        <p:spPr>
          <a:xfrm>
            <a:off x="623889" y="1578459"/>
            <a:ext cx="10944224" cy="4658829"/>
          </a:xfrm>
        </p:spPr>
        <p:txBody>
          <a:bodyPr/>
          <a:lstStyle>
            <a:lvl1pPr>
              <a:defRPr b="0" i="0"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r>
              <a:rPr lang="nl-NL" dirty="0"/>
              <a:t>Klik op het pictogram als u een object wilt toevoegen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827534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7" Type="http://schemas.openxmlformats.org/officeDocument/2006/relationships/theme" Target="../theme/theme2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titel 1">
            <a:extLst>
              <a:ext uri="{FF2B5EF4-FFF2-40B4-BE49-F238E27FC236}">
                <a16:creationId xmlns:a16="http://schemas.microsoft.com/office/drawing/2014/main" id="{1948A336-DFA9-6348-B512-B2BBC75D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7" y="620713"/>
            <a:ext cx="10944226" cy="791794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 dirty="0"/>
              <a:t>Titel</a:t>
            </a:r>
            <a:endParaRPr lang="nl-BE" dirty="0"/>
          </a:p>
        </p:txBody>
      </p:sp>
      <p:sp>
        <p:nvSpPr>
          <p:cNvPr id="8" name="Tijdelijke aanduiding voor tekst 13">
            <a:extLst>
              <a:ext uri="{FF2B5EF4-FFF2-40B4-BE49-F238E27FC236}">
                <a16:creationId xmlns:a16="http://schemas.microsoft.com/office/drawing/2014/main" id="{FC89CC1E-5699-C54E-83AE-63F796F398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1604479"/>
            <a:ext cx="10944226" cy="621013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r>
              <a:rPr lang="nl-NL" dirty="0"/>
              <a:t>Ondertitel</a:t>
            </a:r>
          </a:p>
        </p:txBody>
      </p:sp>
      <p:sp>
        <p:nvSpPr>
          <p:cNvPr id="9" name="Tijdelijke aanduiding voor dianummer 3">
            <a:extLst>
              <a:ext uri="{FF2B5EF4-FFF2-40B4-BE49-F238E27FC236}">
                <a16:creationId xmlns:a16="http://schemas.microsoft.com/office/drawing/2014/main" id="{ACEE07E0-D229-2548-A4C6-019956C341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923493" y="6339173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2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</a:lstStyle>
          <a:p>
            <a:fld id="{E038E271-308C-2E46-A3EC-56326F9084CC}" type="slidenum">
              <a:rPr lang="nl-BE" smtClean="0"/>
              <a:pPr/>
              <a:t>‹nr.›</a:t>
            </a:fld>
            <a:endParaRPr lang="nl-BE" dirty="0">
              <a:latin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0" name="Afbeelding 4">
            <a:extLst>
              <a:ext uri="{FF2B5EF4-FFF2-40B4-BE49-F238E27FC236}">
                <a16:creationId xmlns:a16="http://schemas.microsoft.com/office/drawing/2014/main" id="{B2CABEA2-6FA0-0245-B24A-C92832AA0D0A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623888" y="6429781"/>
            <a:ext cx="794485" cy="22394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115" r:id="rId1"/>
    <p:sldLayoutId id="2147484105" r:id="rId2"/>
    <p:sldLayoutId id="2147484106" r:id="rId3"/>
    <p:sldLayoutId id="2147484107" r:id="rId4"/>
    <p:sldLayoutId id="2147484108" r:id="rId5"/>
    <p:sldLayoutId id="2147484109" r:id="rId6"/>
    <p:sldLayoutId id="2147484110" r:id="rId7"/>
    <p:sldLayoutId id="2147484111" r:id="rId8"/>
    <p:sldLayoutId id="2147484113" r:id="rId9"/>
    <p:sldLayoutId id="2147484112" r:id="rId10"/>
    <p:sldLayoutId id="2147484102" r:id="rId11"/>
    <p:sldLayoutId id="2147484116" r:id="rId12"/>
  </p:sldLayoutIdLst>
  <p:hf hdr="0"/>
  <p:txStyles>
    <p:titleStyle>
      <a:lvl1pPr algn="l" defTabSz="1217054" rtl="0" eaLnBrk="1" fontAlgn="base" hangingPunct="1">
        <a:spcBef>
          <a:spcPct val="0"/>
        </a:spcBef>
        <a:spcAft>
          <a:spcPct val="0"/>
        </a:spcAft>
        <a:defRPr sz="3800" b="1" i="0" kern="1200">
          <a:solidFill>
            <a:srgbClr val="FF0000"/>
          </a:solidFill>
          <a:latin typeface="Calibri" panose="020F0502020204030204" pitchFamily="34" charset="0"/>
          <a:ea typeface="Verdana" charset="0"/>
          <a:cs typeface="Calibri" panose="020F0502020204030204" pitchFamily="34" charset="0"/>
        </a:defRPr>
      </a:lvl1pPr>
      <a:lvl2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2pPr>
      <a:lvl3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3pPr>
      <a:lvl4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4pPr>
      <a:lvl5pPr algn="l" defTabSz="1217054" rtl="0" eaLnBrk="1" fontAlgn="base" hangingPunct="1">
        <a:spcBef>
          <a:spcPct val="0"/>
        </a:spcBef>
        <a:spcAft>
          <a:spcPct val="0"/>
        </a:spcAft>
        <a:defRPr sz="2667">
          <a:solidFill>
            <a:schemeClr val="accent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0" indent="0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None/>
        <a:defRPr sz="2800" b="0" i="0" kern="1200">
          <a:solidFill>
            <a:schemeClr val="tx1"/>
          </a:solidFill>
          <a:latin typeface="+mn-lt"/>
          <a:ea typeface="Verdana" charset="0"/>
          <a:cs typeface="Calibri Light" panose="020F0302020204030204" pitchFamily="34" charset="0"/>
        </a:defRPr>
      </a:lvl1pPr>
      <a:lvl2pPr marL="740815" indent="-378875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733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2pPr>
      <a:lvl3pPr marL="1090057" indent="-378875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733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3pPr>
      <a:lvl4pPr marL="1454114" indent="-378875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4pPr>
      <a:lvl5pPr marL="1663658" indent="-226478" algn="l" defTabSz="1217054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Verdana" charset="0"/>
          <a:ea typeface="Verdana" charset="0"/>
          <a:cs typeface="Verdana" charset="0"/>
        </a:defRPr>
      </a:lvl5pPr>
      <a:lvl6pPr marL="335263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1219140" rtl="0" eaLnBrk="1" latinLnBrk="0" hangingPunct="1">
        <a:spcBef>
          <a:spcPct val="20000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121914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93" userDrawn="1">
          <p15:clr>
            <a:srgbClr val="F26B43"/>
          </p15:clr>
        </p15:guide>
        <p15:guide id="2" pos="7287" userDrawn="1">
          <p15:clr>
            <a:srgbClr val="F26B43"/>
          </p15:clr>
        </p15:guide>
        <p15:guide id="3" orient="horz" pos="391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1548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91" userDrawn="1">
          <p15:clr>
            <a:srgbClr val="F26B43"/>
          </p15:clr>
        </p15:guide>
        <p15:guide id="2" pos="393" userDrawn="1">
          <p15:clr>
            <a:srgbClr val="F26B43"/>
          </p15:clr>
        </p15:guide>
        <p15:guide id="3" pos="7287" userDrawn="1">
          <p15:clr>
            <a:srgbClr val="F26B43"/>
          </p15:clr>
        </p15:guide>
        <p15:guide id="4" orient="horz" pos="392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jpe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8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www.vrt.be/vrtnws/nl/2024/02/22/link-tussen-opleiding-inkomen-en-kankers-sociaal-economische-st/" TargetMode="External"/><Relationship Id="rId4" Type="http://schemas.openxmlformats.org/officeDocument/2006/relationships/image" Target="../media/image30.png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0.tiff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0C7654-B1F8-CB41-A11C-78EAAE0B4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Statistiek B – contactmoment 2</a:t>
            </a:r>
            <a:endParaRPr lang="en-B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59F27B-4FA1-1945-B3AE-2234EB3F591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505825" y="4495800"/>
            <a:ext cx="1736725" cy="1062037"/>
          </a:xfrm>
        </p:spPr>
        <p:txBody>
          <a:bodyPr lIns="91440" tIns="45720" rIns="91440" bIns="45720" anchor="t"/>
          <a:lstStyle/>
          <a:p>
            <a:pPr algn="l"/>
            <a:r>
              <a:rPr lang="nl-BE" i="1" dirty="0">
                <a:latin typeface="Calibri"/>
                <a:cs typeface="Calibri"/>
              </a:rPr>
              <a:t>ANOVA</a:t>
            </a:r>
            <a:endParaRPr lang="nl-NL" dirty="0"/>
          </a:p>
          <a:p>
            <a:pPr algn="l"/>
            <a:r>
              <a:rPr lang="nl-BE" i="1" dirty="0">
                <a:latin typeface="Calibri"/>
                <a:cs typeface="Calibri"/>
              </a:rPr>
              <a:t>Kruistabel</a:t>
            </a:r>
            <a:endParaRPr lang="nl-NL" dirty="0"/>
          </a:p>
          <a:p>
            <a:pPr algn="l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3238010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0FB61-251B-914A-9486-F8A70A48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Assumptie binnen-groepen-variantie?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0238EEF-1323-F24A-A56D-C1A5CDB7A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10</a:t>
            </a:fld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B4F1E21-319E-9546-AC97-01BAFCC5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lang="nl-BE" dirty="0">
              <a:latin typeface="+mn-lt"/>
              <a:ea typeface="MS PGothic" charset="0"/>
            </a:endParaRP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id="{C7F40E03-C5A6-1246-BF46-77926135D468}"/>
              </a:ext>
            </a:extLst>
          </p:cNvPr>
          <p:cNvGrpSpPr/>
          <p:nvPr/>
        </p:nvGrpSpPr>
        <p:grpSpPr>
          <a:xfrm>
            <a:off x="2755133" y="1849925"/>
            <a:ext cx="2971328" cy="2332712"/>
            <a:chOff x="683568" y="3059668"/>
            <a:chExt cx="2971328" cy="2332712"/>
          </a:xfrm>
        </p:grpSpPr>
        <p:grpSp>
          <p:nvGrpSpPr>
            <p:cNvPr id="6" name="Group 16">
              <a:extLst>
                <a:ext uri="{FF2B5EF4-FFF2-40B4-BE49-F238E27FC236}">
                  <a16:creationId xmlns:a16="http://schemas.microsoft.com/office/drawing/2014/main" id="{8F42902C-2F52-6142-AC91-96126A21FF4B}"/>
                </a:ext>
              </a:extLst>
            </p:cNvPr>
            <p:cNvGrpSpPr/>
            <p:nvPr/>
          </p:nvGrpSpPr>
          <p:grpSpPr>
            <a:xfrm>
              <a:off x="683568" y="3645024"/>
              <a:ext cx="2971328" cy="1747356"/>
              <a:chOff x="2987824" y="3284984"/>
              <a:chExt cx="2971328" cy="1747356"/>
            </a:xfrm>
          </p:grpSpPr>
          <p:grpSp>
            <p:nvGrpSpPr>
              <p:cNvPr id="8" name="Group 13">
                <a:extLst>
                  <a:ext uri="{FF2B5EF4-FFF2-40B4-BE49-F238E27FC236}">
                    <a16:creationId xmlns:a16="http://schemas.microsoft.com/office/drawing/2014/main" id="{088B30A1-60D4-9D4D-92B0-47EA502EF152}"/>
                  </a:ext>
                </a:extLst>
              </p:cNvPr>
              <p:cNvGrpSpPr/>
              <p:nvPr/>
            </p:nvGrpSpPr>
            <p:grpSpPr>
              <a:xfrm>
                <a:off x="3419872" y="3284984"/>
                <a:ext cx="720080" cy="1224136"/>
                <a:chOff x="755576" y="2781399"/>
                <a:chExt cx="720080" cy="1224136"/>
              </a:xfrm>
            </p:grpSpPr>
            <p:sp>
              <p:nvSpPr>
                <p:cNvPr id="15" name="TextBox 3">
                  <a:extLst>
                    <a:ext uri="{FF2B5EF4-FFF2-40B4-BE49-F238E27FC236}">
                      <a16:creationId xmlns:a16="http://schemas.microsoft.com/office/drawing/2014/main" id="{075812C2-B373-4C46-AAF7-3E6E6CD3B172}"/>
                    </a:ext>
                  </a:extLst>
                </p:cNvPr>
                <p:cNvSpPr txBox="1"/>
                <p:nvPr/>
              </p:nvSpPr>
              <p:spPr>
                <a:xfrm>
                  <a:off x="755576" y="2781399"/>
                  <a:ext cx="432048" cy="1224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dirty="0">
                      <a:solidFill>
                        <a:schemeClr val="accent3"/>
                      </a:solidFill>
                    </a:rPr>
                    <a:t>1</a:t>
                  </a:r>
                </a:p>
                <a:p>
                  <a:r>
                    <a:rPr lang="nl-NL" dirty="0">
                      <a:solidFill>
                        <a:schemeClr val="accent3"/>
                      </a:solidFill>
                    </a:rPr>
                    <a:t>2</a:t>
                  </a:r>
                  <a:br>
                    <a:rPr lang="nl-NL" dirty="0">
                      <a:solidFill>
                        <a:schemeClr val="accent3"/>
                      </a:solidFill>
                    </a:rPr>
                  </a:br>
                  <a:r>
                    <a:rPr lang="nl-NL" dirty="0">
                      <a:solidFill>
                        <a:schemeClr val="accent3"/>
                      </a:solidFill>
                    </a:rPr>
                    <a:t>3</a:t>
                  </a:r>
                </a:p>
                <a:p>
                  <a:r>
                    <a:rPr lang="nl-NL" dirty="0">
                      <a:solidFill>
                        <a:schemeClr val="accent3"/>
                      </a:solidFill>
                    </a:rPr>
                    <a:t>4</a:t>
                  </a:r>
                </a:p>
              </p:txBody>
            </p:sp>
            <p:cxnSp>
              <p:nvCxnSpPr>
                <p:cNvPr id="16" name="Straight Arrow Connector 7">
                  <a:extLst>
                    <a:ext uri="{FF2B5EF4-FFF2-40B4-BE49-F238E27FC236}">
                      <a16:creationId xmlns:a16="http://schemas.microsoft.com/office/drawing/2014/main" id="{53132BD0-186B-3240-B823-9067F4B1817B}"/>
                    </a:ext>
                  </a:extLst>
                </p:cNvPr>
                <p:cNvCxnSpPr/>
                <p:nvPr/>
              </p:nvCxnSpPr>
              <p:spPr bwMode="auto">
                <a:xfrm>
                  <a:off x="1115616" y="2853407"/>
                  <a:ext cx="0" cy="1008112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17" name="TextBox 8">
                  <a:extLst>
                    <a:ext uri="{FF2B5EF4-FFF2-40B4-BE49-F238E27FC236}">
                      <a16:creationId xmlns:a16="http://schemas.microsoft.com/office/drawing/2014/main" id="{C4C6C31F-373D-BA4A-9764-1FBEBE0AF5F3}"/>
                    </a:ext>
                  </a:extLst>
                </p:cNvPr>
                <p:cNvSpPr txBox="1"/>
                <p:nvPr/>
              </p:nvSpPr>
              <p:spPr>
                <a:xfrm>
                  <a:off x="1043608" y="3141439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dirty="0">
                      <a:solidFill>
                        <a:schemeClr val="tx1"/>
                      </a:solidFill>
                    </a:rPr>
                    <a:t>σ</a:t>
                  </a:r>
                  <a:r>
                    <a:rPr lang="nl-NL" baseline="30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9" name="Group 15">
                <a:extLst>
                  <a:ext uri="{FF2B5EF4-FFF2-40B4-BE49-F238E27FC236}">
                    <a16:creationId xmlns:a16="http://schemas.microsoft.com/office/drawing/2014/main" id="{23A1663C-D01C-C54F-A80E-58E0E0BF7742}"/>
                  </a:ext>
                </a:extLst>
              </p:cNvPr>
              <p:cNvGrpSpPr/>
              <p:nvPr/>
            </p:nvGrpSpPr>
            <p:grpSpPr>
              <a:xfrm>
                <a:off x="4860032" y="3284984"/>
                <a:ext cx="864096" cy="1200329"/>
                <a:chOff x="2195736" y="3284984"/>
                <a:chExt cx="864096" cy="1200329"/>
              </a:xfrm>
            </p:grpSpPr>
            <p:sp>
              <p:nvSpPr>
                <p:cNvPr id="12" name="TextBox 9">
                  <a:extLst>
                    <a:ext uri="{FF2B5EF4-FFF2-40B4-BE49-F238E27FC236}">
                      <a16:creationId xmlns:a16="http://schemas.microsoft.com/office/drawing/2014/main" id="{81B5B821-1DE8-1148-BF6E-593AA4F24784}"/>
                    </a:ext>
                  </a:extLst>
                </p:cNvPr>
                <p:cNvSpPr txBox="1"/>
                <p:nvPr/>
              </p:nvSpPr>
              <p:spPr>
                <a:xfrm>
                  <a:off x="2195736" y="3284984"/>
                  <a:ext cx="50405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dirty="0">
                      <a:solidFill>
                        <a:schemeClr val="accent4"/>
                      </a:solidFill>
                    </a:rPr>
                    <a:t>10</a:t>
                  </a:r>
                </a:p>
                <a:p>
                  <a:r>
                    <a:rPr lang="nl-NL" dirty="0">
                      <a:solidFill>
                        <a:schemeClr val="accent4"/>
                      </a:solidFill>
                    </a:rPr>
                    <a:t>20</a:t>
                  </a:r>
                  <a:br>
                    <a:rPr lang="nl-NL" dirty="0">
                      <a:solidFill>
                        <a:schemeClr val="accent4"/>
                      </a:solidFill>
                    </a:rPr>
                  </a:br>
                  <a:r>
                    <a:rPr lang="nl-NL" dirty="0">
                      <a:solidFill>
                        <a:schemeClr val="accent4"/>
                      </a:solidFill>
                    </a:rPr>
                    <a:t>30</a:t>
                  </a:r>
                </a:p>
                <a:p>
                  <a:r>
                    <a:rPr lang="nl-NL" dirty="0">
                      <a:solidFill>
                        <a:schemeClr val="accent4"/>
                      </a:solidFill>
                    </a:rPr>
                    <a:t>40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33EF9EFB-119B-6446-B4BF-B5FA78ECD219}"/>
                    </a:ext>
                  </a:extLst>
                </p:cNvPr>
                <p:cNvCxnSpPr/>
                <p:nvPr/>
              </p:nvCxnSpPr>
              <p:spPr bwMode="auto">
                <a:xfrm>
                  <a:off x="2699792" y="3356992"/>
                  <a:ext cx="0" cy="1008112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14" name="TextBox 14">
                  <a:extLst>
                    <a:ext uri="{FF2B5EF4-FFF2-40B4-BE49-F238E27FC236}">
                      <a16:creationId xmlns:a16="http://schemas.microsoft.com/office/drawing/2014/main" id="{2BFB2578-DED3-6B40-89BD-12C707AA2954}"/>
                    </a:ext>
                  </a:extLst>
                </p:cNvPr>
                <p:cNvSpPr txBox="1"/>
                <p:nvPr/>
              </p:nvSpPr>
              <p:spPr>
                <a:xfrm>
                  <a:off x="2627784" y="3635732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dirty="0">
                      <a:solidFill>
                        <a:schemeClr val="tx1"/>
                      </a:solidFill>
                    </a:rPr>
                    <a:t>σ</a:t>
                  </a:r>
                  <a:r>
                    <a:rPr lang="nl-NL" baseline="30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E2FD7120-5A33-C842-B63A-90FF9E3C8D76}"/>
                  </a:ext>
                </a:extLst>
              </p:cNvPr>
              <p:cNvSpPr txBox="1"/>
              <p:nvPr/>
            </p:nvSpPr>
            <p:spPr>
              <a:xfrm>
                <a:off x="2987824" y="4509120"/>
                <a:ext cx="1512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400" dirty="0" err="1">
                    <a:solidFill>
                      <a:schemeClr val="accent3"/>
                    </a:solidFill>
                  </a:rPr>
                  <a:t>Nt</a:t>
                </a:r>
                <a:r>
                  <a:rPr lang="nl-NL" sz="1400" dirty="0">
                    <a:solidFill>
                      <a:schemeClr val="accent3"/>
                    </a:solidFill>
                  </a:rPr>
                  <a:t>-technische</a:t>
                </a:r>
              </a:p>
              <a:p>
                <a:pPr algn="ctr"/>
                <a:r>
                  <a:rPr lang="nl-NL" sz="1400" dirty="0">
                    <a:solidFill>
                      <a:schemeClr val="accent3"/>
                    </a:solidFill>
                  </a:rPr>
                  <a:t>richting</a:t>
                </a:r>
              </a:p>
            </p:txBody>
          </p:sp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id="{54396775-24D8-A740-AE5F-E3200D79B9F8}"/>
                  </a:ext>
                </a:extLst>
              </p:cNvPr>
              <p:cNvSpPr txBox="1"/>
              <p:nvPr/>
            </p:nvSpPr>
            <p:spPr>
              <a:xfrm>
                <a:off x="4446984" y="4509120"/>
                <a:ext cx="1512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400" dirty="0">
                    <a:solidFill>
                      <a:schemeClr val="accent4"/>
                    </a:solidFill>
                  </a:rPr>
                  <a:t>Technische</a:t>
                </a:r>
              </a:p>
              <a:p>
                <a:pPr algn="ctr"/>
                <a:r>
                  <a:rPr lang="nl-NL" sz="1400" dirty="0">
                    <a:solidFill>
                      <a:schemeClr val="accent4"/>
                    </a:solidFill>
                  </a:rPr>
                  <a:t>richting</a:t>
                </a:r>
              </a:p>
            </p:txBody>
          </p:sp>
        </p:grp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B367F2AE-491A-5044-A4A8-CF92A87A89F3}"/>
                </a:ext>
              </a:extLst>
            </p:cNvPr>
            <p:cNvSpPr txBox="1"/>
            <p:nvPr/>
          </p:nvSpPr>
          <p:spPr>
            <a:xfrm>
              <a:off x="1115616" y="305966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b="1" dirty="0">
                  <a:solidFill>
                    <a:srgbClr val="000000"/>
                  </a:solidFill>
                </a:rPr>
                <a:t>Situatie A</a:t>
              </a:r>
            </a:p>
          </p:txBody>
        </p:sp>
      </p:grpSp>
      <p:grpSp>
        <p:nvGrpSpPr>
          <p:cNvPr id="18" name="Group 34">
            <a:extLst>
              <a:ext uri="{FF2B5EF4-FFF2-40B4-BE49-F238E27FC236}">
                <a16:creationId xmlns:a16="http://schemas.microsoft.com/office/drawing/2014/main" id="{CD49AA9C-8EA6-0E41-A732-E2A1EA4B86FC}"/>
              </a:ext>
            </a:extLst>
          </p:cNvPr>
          <p:cNvGrpSpPr/>
          <p:nvPr/>
        </p:nvGrpSpPr>
        <p:grpSpPr>
          <a:xfrm>
            <a:off x="2997184" y="4397483"/>
            <a:ext cx="2736304" cy="307777"/>
            <a:chOff x="827584" y="5497487"/>
            <a:chExt cx="2736304" cy="307777"/>
          </a:xfrm>
        </p:grpSpPr>
        <p:sp>
          <p:nvSpPr>
            <p:cNvPr id="19" name="TextBox 19">
              <a:extLst>
                <a:ext uri="{FF2B5EF4-FFF2-40B4-BE49-F238E27FC236}">
                  <a16:creationId xmlns:a16="http://schemas.microsoft.com/office/drawing/2014/main" id="{96BE3A53-985C-D844-85B3-1DAD571513C6}"/>
                </a:ext>
              </a:extLst>
            </p:cNvPr>
            <p:cNvSpPr txBox="1"/>
            <p:nvPr/>
          </p:nvSpPr>
          <p:spPr>
            <a:xfrm>
              <a:off x="827584" y="5497487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b="1" i="1" dirty="0">
                  <a:solidFill>
                    <a:schemeClr val="accent3"/>
                  </a:solidFill>
                </a:rPr>
                <a:t>var = 1,67 </a:t>
              </a:r>
            </a:p>
          </p:txBody>
        </p:sp>
        <p:sp>
          <p:nvSpPr>
            <p:cNvPr id="20" name="TextBox 35">
              <a:extLst>
                <a:ext uri="{FF2B5EF4-FFF2-40B4-BE49-F238E27FC236}">
                  <a16:creationId xmlns:a16="http://schemas.microsoft.com/office/drawing/2014/main" id="{595EE40B-A385-0C48-8588-D27A06BC426D}"/>
                </a:ext>
              </a:extLst>
            </p:cNvPr>
            <p:cNvSpPr txBox="1"/>
            <p:nvPr/>
          </p:nvSpPr>
          <p:spPr>
            <a:xfrm>
              <a:off x="2195736" y="5497487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b="1" i="1" dirty="0">
                  <a:solidFill>
                    <a:schemeClr val="accent4"/>
                  </a:solidFill>
                </a:rPr>
                <a:t>var = 166,67 </a:t>
              </a:r>
            </a:p>
          </p:txBody>
        </p:sp>
      </p:grpSp>
      <p:grpSp>
        <p:nvGrpSpPr>
          <p:cNvPr id="21" name="Group 32">
            <a:extLst>
              <a:ext uri="{FF2B5EF4-FFF2-40B4-BE49-F238E27FC236}">
                <a16:creationId xmlns:a16="http://schemas.microsoft.com/office/drawing/2014/main" id="{9E9EBECA-183E-BE46-8E70-EC0FF3CA9889}"/>
              </a:ext>
            </a:extLst>
          </p:cNvPr>
          <p:cNvGrpSpPr/>
          <p:nvPr/>
        </p:nvGrpSpPr>
        <p:grpSpPr>
          <a:xfrm>
            <a:off x="6535553" y="1873735"/>
            <a:ext cx="2997832" cy="2323420"/>
            <a:chOff x="4644008" y="3068960"/>
            <a:chExt cx="2997832" cy="232342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1D4662C-1CEF-5B46-A268-241271754738}"/>
                </a:ext>
              </a:extLst>
            </p:cNvPr>
            <p:cNvGrpSpPr/>
            <p:nvPr/>
          </p:nvGrpSpPr>
          <p:grpSpPr>
            <a:xfrm>
              <a:off x="4644008" y="3645024"/>
              <a:ext cx="2997832" cy="1747356"/>
              <a:chOff x="2987824" y="3284984"/>
              <a:chExt cx="2997832" cy="1747356"/>
            </a:xfrm>
          </p:grpSpPr>
          <p:grpSp>
            <p:nvGrpSpPr>
              <p:cNvPr id="24" name="Group 22">
                <a:extLst>
                  <a:ext uri="{FF2B5EF4-FFF2-40B4-BE49-F238E27FC236}">
                    <a16:creationId xmlns:a16="http://schemas.microsoft.com/office/drawing/2014/main" id="{91E98364-D0A0-8341-825E-0F6CDAA49EE7}"/>
                  </a:ext>
                </a:extLst>
              </p:cNvPr>
              <p:cNvGrpSpPr/>
              <p:nvPr/>
            </p:nvGrpSpPr>
            <p:grpSpPr>
              <a:xfrm>
                <a:off x="3419872" y="3284984"/>
                <a:ext cx="720080" cy="1224136"/>
                <a:chOff x="755576" y="2781399"/>
                <a:chExt cx="720080" cy="1224136"/>
              </a:xfrm>
            </p:grpSpPr>
            <p:sp>
              <p:nvSpPr>
                <p:cNvPr id="31" name="TextBox 29">
                  <a:extLst>
                    <a:ext uri="{FF2B5EF4-FFF2-40B4-BE49-F238E27FC236}">
                      <a16:creationId xmlns:a16="http://schemas.microsoft.com/office/drawing/2014/main" id="{4F6EEE8F-01B9-244C-A664-211BD5B97D3B}"/>
                    </a:ext>
                  </a:extLst>
                </p:cNvPr>
                <p:cNvSpPr txBox="1"/>
                <p:nvPr/>
              </p:nvSpPr>
              <p:spPr>
                <a:xfrm>
                  <a:off x="755576" y="2781399"/>
                  <a:ext cx="432048" cy="1224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dirty="0">
                      <a:solidFill>
                        <a:schemeClr val="accent3"/>
                      </a:solidFill>
                    </a:rPr>
                    <a:t>1</a:t>
                  </a:r>
                </a:p>
                <a:p>
                  <a:r>
                    <a:rPr lang="nl-NL" dirty="0">
                      <a:solidFill>
                        <a:schemeClr val="accent3"/>
                      </a:solidFill>
                    </a:rPr>
                    <a:t>3</a:t>
                  </a:r>
                  <a:br>
                    <a:rPr lang="nl-NL" dirty="0">
                      <a:solidFill>
                        <a:schemeClr val="accent3"/>
                      </a:solidFill>
                    </a:rPr>
                  </a:br>
                  <a:r>
                    <a:rPr lang="nl-NL" dirty="0">
                      <a:solidFill>
                        <a:schemeClr val="accent3"/>
                      </a:solidFill>
                    </a:rPr>
                    <a:t>5</a:t>
                  </a:r>
                </a:p>
                <a:p>
                  <a:r>
                    <a:rPr lang="nl-NL" dirty="0">
                      <a:solidFill>
                        <a:schemeClr val="accent3"/>
                      </a:solidFill>
                    </a:rPr>
                    <a:t>7</a:t>
                  </a:r>
                </a:p>
              </p:txBody>
            </p:sp>
            <p:cxnSp>
              <p:nvCxnSpPr>
                <p:cNvPr id="32" name="Straight Arrow Connector 30">
                  <a:extLst>
                    <a:ext uri="{FF2B5EF4-FFF2-40B4-BE49-F238E27FC236}">
                      <a16:creationId xmlns:a16="http://schemas.microsoft.com/office/drawing/2014/main" id="{5A676424-CCA5-914F-9C77-82322D3471FA}"/>
                    </a:ext>
                  </a:extLst>
                </p:cNvPr>
                <p:cNvCxnSpPr/>
                <p:nvPr/>
              </p:nvCxnSpPr>
              <p:spPr bwMode="auto">
                <a:xfrm>
                  <a:off x="1115616" y="2853407"/>
                  <a:ext cx="0" cy="1008112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33" name="TextBox 31">
                  <a:extLst>
                    <a:ext uri="{FF2B5EF4-FFF2-40B4-BE49-F238E27FC236}">
                      <a16:creationId xmlns:a16="http://schemas.microsoft.com/office/drawing/2014/main" id="{D8A5B9E7-2C17-1C47-8E6C-E8C7D1A12CF1}"/>
                    </a:ext>
                  </a:extLst>
                </p:cNvPr>
                <p:cNvSpPr txBox="1"/>
                <p:nvPr/>
              </p:nvSpPr>
              <p:spPr>
                <a:xfrm>
                  <a:off x="1043608" y="3141439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dirty="0">
                      <a:solidFill>
                        <a:schemeClr val="tx1"/>
                      </a:solidFill>
                    </a:rPr>
                    <a:t>σ</a:t>
                  </a:r>
                  <a:r>
                    <a:rPr lang="nl-NL" baseline="30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5" name="Group 23">
                <a:extLst>
                  <a:ext uri="{FF2B5EF4-FFF2-40B4-BE49-F238E27FC236}">
                    <a16:creationId xmlns:a16="http://schemas.microsoft.com/office/drawing/2014/main" id="{5046DBFE-0D6E-0848-8B78-BCEBF14EE8E3}"/>
                  </a:ext>
                </a:extLst>
              </p:cNvPr>
              <p:cNvGrpSpPr/>
              <p:nvPr/>
            </p:nvGrpSpPr>
            <p:grpSpPr>
              <a:xfrm>
                <a:off x="4860032" y="3284984"/>
                <a:ext cx="864096" cy="1200329"/>
                <a:chOff x="2195736" y="3284984"/>
                <a:chExt cx="864096" cy="1200329"/>
              </a:xfrm>
            </p:grpSpPr>
            <p:sp>
              <p:nvSpPr>
                <p:cNvPr id="28" name="TextBox 26">
                  <a:extLst>
                    <a:ext uri="{FF2B5EF4-FFF2-40B4-BE49-F238E27FC236}">
                      <a16:creationId xmlns:a16="http://schemas.microsoft.com/office/drawing/2014/main" id="{BA89A0CA-FD75-EF41-9311-CAD833A05F13}"/>
                    </a:ext>
                  </a:extLst>
                </p:cNvPr>
                <p:cNvSpPr txBox="1"/>
                <p:nvPr/>
              </p:nvSpPr>
              <p:spPr>
                <a:xfrm>
                  <a:off x="2195736" y="3284984"/>
                  <a:ext cx="50405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dirty="0">
                      <a:solidFill>
                        <a:schemeClr val="accent4"/>
                      </a:solidFill>
                    </a:rPr>
                    <a:t>10</a:t>
                  </a:r>
                </a:p>
                <a:p>
                  <a:r>
                    <a:rPr lang="nl-NL" dirty="0">
                      <a:solidFill>
                        <a:schemeClr val="accent4"/>
                      </a:solidFill>
                    </a:rPr>
                    <a:t>12</a:t>
                  </a:r>
                  <a:br>
                    <a:rPr lang="nl-NL" dirty="0">
                      <a:solidFill>
                        <a:schemeClr val="accent4"/>
                      </a:solidFill>
                    </a:rPr>
                  </a:br>
                  <a:r>
                    <a:rPr lang="nl-NL" dirty="0">
                      <a:solidFill>
                        <a:schemeClr val="accent4"/>
                      </a:solidFill>
                    </a:rPr>
                    <a:t>14</a:t>
                  </a:r>
                </a:p>
                <a:p>
                  <a:r>
                    <a:rPr lang="nl-NL" dirty="0">
                      <a:solidFill>
                        <a:schemeClr val="accent4"/>
                      </a:solidFill>
                    </a:rPr>
                    <a:t>16</a:t>
                  </a:r>
                </a:p>
              </p:txBody>
            </p:sp>
            <p:cxnSp>
              <p:nvCxnSpPr>
                <p:cNvPr id="29" name="Straight Arrow Connector 27">
                  <a:extLst>
                    <a:ext uri="{FF2B5EF4-FFF2-40B4-BE49-F238E27FC236}">
                      <a16:creationId xmlns:a16="http://schemas.microsoft.com/office/drawing/2014/main" id="{E4E49C70-6886-E74C-A1F4-97CD287BAF41}"/>
                    </a:ext>
                  </a:extLst>
                </p:cNvPr>
                <p:cNvCxnSpPr/>
                <p:nvPr/>
              </p:nvCxnSpPr>
              <p:spPr bwMode="auto">
                <a:xfrm>
                  <a:off x="2699792" y="3356992"/>
                  <a:ext cx="0" cy="1008112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30" name="TextBox 28">
                  <a:extLst>
                    <a:ext uri="{FF2B5EF4-FFF2-40B4-BE49-F238E27FC236}">
                      <a16:creationId xmlns:a16="http://schemas.microsoft.com/office/drawing/2014/main" id="{428AD93B-18E3-F34C-822E-68629288ECC7}"/>
                    </a:ext>
                  </a:extLst>
                </p:cNvPr>
                <p:cNvSpPr txBox="1"/>
                <p:nvPr/>
              </p:nvSpPr>
              <p:spPr>
                <a:xfrm>
                  <a:off x="2627784" y="3635732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dirty="0">
                      <a:solidFill>
                        <a:schemeClr val="tx1"/>
                      </a:solidFill>
                    </a:rPr>
                    <a:t>σ</a:t>
                  </a:r>
                  <a:r>
                    <a:rPr lang="nl-NL" baseline="30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26" name="TextBox 24">
                <a:extLst>
                  <a:ext uri="{FF2B5EF4-FFF2-40B4-BE49-F238E27FC236}">
                    <a16:creationId xmlns:a16="http://schemas.microsoft.com/office/drawing/2014/main" id="{F2EFBF7E-BDD2-3541-817F-3497806CC7C2}"/>
                  </a:ext>
                </a:extLst>
              </p:cNvPr>
              <p:cNvSpPr txBox="1"/>
              <p:nvPr/>
            </p:nvSpPr>
            <p:spPr>
              <a:xfrm>
                <a:off x="2987824" y="4509120"/>
                <a:ext cx="1512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400" dirty="0" err="1">
                    <a:solidFill>
                      <a:schemeClr val="accent3"/>
                    </a:solidFill>
                  </a:rPr>
                  <a:t>Nt</a:t>
                </a:r>
                <a:r>
                  <a:rPr lang="nl-NL" sz="1400" dirty="0">
                    <a:solidFill>
                      <a:schemeClr val="accent3"/>
                    </a:solidFill>
                  </a:rPr>
                  <a:t>-technische</a:t>
                </a:r>
              </a:p>
              <a:p>
                <a:pPr algn="ctr"/>
                <a:r>
                  <a:rPr lang="nl-NL" sz="1400" dirty="0">
                    <a:solidFill>
                      <a:schemeClr val="accent3"/>
                    </a:solidFill>
                  </a:rPr>
                  <a:t>richting</a:t>
                </a:r>
              </a:p>
            </p:txBody>
          </p:sp>
          <p:sp>
            <p:nvSpPr>
              <p:cNvPr id="27" name="TextBox 25">
                <a:extLst>
                  <a:ext uri="{FF2B5EF4-FFF2-40B4-BE49-F238E27FC236}">
                    <a16:creationId xmlns:a16="http://schemas.microsoft.com/office/drawing/2014/main" id="{5668BF23-D1A8-EA48-A671-C19050862C79}"/>
                  </a:ext>
                </a:extLst>
              </p:cNvPr>
              <p:cNvSpPr txBox="1"/>
              <p:nvPr/>
            </p:nvSpPr>
            <p:spPr>
              <a:xfrm>
                <a:off x="4473488" y="4509120"/>
                <a:ext cx="1512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400" dirty="0">
                    <a:solidFill>
                      <a:schemeClr val="accent4"/>
                    </a:solidFill>
                  </a:rPr>
                  <a:t>Technische</a:t>
                </a:r>
              </a:p>
              <a:p>
                <a:pPr algn="ctr"/>
                <a:r>
                  <a:rPr lang="nl-NL" sz="1400" dirty="0">
                    <a:solidFill>
                      <a:schemeClr val="accent4"/>
                    </a:solidFill>
                  </a:rPr>
                  <a:t>richting</a:t>
                </a:r>
              </a:p>
            </p:txBody>
          </p:sp>
        </p:grpSp>
        <p:sp>
          <p:nvSpPr>
            <p:cNvPr id="23" name="TextBox 33">
              <a:extLst>
                <a:ext uri="{FF2B5EF4-FFF2-40B4-BE49-F238E27FC236}">
                  <a16:creationId xmlns:a16="http://schemas.microsoft.com/office/drawing/2014/main" id="{39F69AE0-735E-174E-AF9B-A0EA099FBE26}"/>
                </a:ext>
              </a:extLst>
            </p:cNvPr>
            <p:cNvSpPr txBox="1"/>
            <p:nvPr/>
          </p:nvSpPr>
          <p:spPr>
            <a:xfrm>
              <a:off x="5004048" y="306896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b="1" dirty="0">
                  <a:solidFill>
                    <a:srgbClr val="000000"/>
                  </a:solidFill>
                </a:rPr>
                <a:t>Situatie B</a:t>
              </a:r>
            </a:p>
          </p:txBody>
        </p:sp>
      </p:grpSp>
      <p:grpSp>
        <p:nvGrpSpPr>
          <p:cNvPr id="34" name="Group 38">
            <a:extLst>
              <a:ext uri="{FF2B5EF4-FFF2-40B4-BE49-F238E27FC236}">
                <a16:creationId xmlns:a16="http://schemas.microsoft.com/office/drawing/2014/main" id="{48AE32FA-65FC-5D48-B944-17F879877B6A}"/>
              </a:ext>
            </a:extLst>
          </p:cNvPr>
          <p:cNvGrpSpPr/>
          <p:nvPr/>
        </p:nvGrpSpPr>
        <p:grpSpPr>
          <a:xfrm>
            <a:off x="6921620" y="4370423"/>
            <a:ext cx="2736304" cy="307777"/>
            <a:chOff x="4788024" y="5497487"/>
            <a:chExt cx="2736304" cy="307777"/>
          </a:xfrm>
        </p:grpSpPr>
        <p:sp>
          <p:nvSpPr>
            <p:cNvPr id="35" name="TextBox 36">
              <a:extLst>
                <a:ext uri="{FF2B5EF4-FFF2-40B4-BE49-F238E27FC236}">
                  <a16:creationId xmlns:a16="http://schemas.microsoft.com/office/drawing/2014/main" id="{2682D527-AC27-0A45-B001-323638063F58}"/>
                </a:ext>
              </a:extLst>
            </p:cNvPr>
            <p:cNvSpPr txBox="1"/>
            <p:nvPr/>
          </p:nvSpPr>
          <p:spPr>
            <a:xfrm>
              <a:off x="4788024" y="5497487"/>
              <a:ext cx="12241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b="1" i="1" dirty="0">
                  <a:solidFill>
                    <a:schemeClr val="accent3"/>
                  </a:solidFill>
                </a:rPr>
                <a:t>var = 6,67 </a:t>
              </a:r>
            </a:p>
          </p:txBody>
        </p:sp>
        <p:sp>
          <p:nvSpPr>
            <p:cNvPr id="36" name="TextBox 37">
              <a:extLst>
                <a:ext uri="{FF2B5EF4-FFF2-40B4-BE49-F238E27FC236}">
                  <a16:creationId xmlns:a16="http://schemas.microsoft.com/office/drawing/2014/main" id="{82C6E55B-C79B-7747-9484-77098D505175}"/>
                </a:ext>
              </a:extLst>
            </p:cNvPr>
            <p:cNvSpPr txBox="1"/>
            <p:nvPr/>
          </p:nvSpPr>
          <p:spPr>
            <a:xfrm>
              <a:off x="6156176" y="5497487"/>
              <a:ext cx="136815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nl-NL" sz="1400" b="1" i="1" dirty="0">
                  <a:solidFill>
                    <a:schemeClr val="accent4"/>
                  </a:solidFill>
                </a:rPr>
                <a:t>var = 6,67 </a:t>
              </a:r>
            </a:p>
          </p:txBody>
        </p:sp>
      </p:grpSp>
      <p:sp>
        <p:nvSpPr>
          <p:cNvPr id="37" name="Rechthoek 36"/>
          <p:cNvSpPr/>
          <p:nvPr/>
        </p:nvSpPr>
        <p:spPr bwMode="auto">
          <a:xfrm>
            <a:off x="6441141" y="1577009"/>
            <a:ext cx="3216783" cy="3411850"/>
          </a:xfrm>
          <a:prstGeom prst="rect">
            <a:avLst/>
          </a:prstGeom>
          <a:noFill/>
          <a:ln>
            <a:solidFill>
              <a:schemeClr val="accent1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 rtlCol="0" anchor="ctr"/>
          <a:lstStyle/>
          <a:p>
            <a:pPr marL="179388" indent="-179388" algn="ctr">
              <a:spcAft>
                <a:spcPts val="450"/>
              </a:spcAft>
              <a:buFont typeface="Arial" charset="0"/>
              <a:buChar char="•"/>
            </a:pPr>
            <a:endParaRPr lang="nl-BE" sz="1600" dirty="0">
              <a:latin typeface="Verdana" charset="0"/>
              <a:ea typeface="Verdana Regular" charset="0"/>
              <a:cs typeface="Verdana Regular" charset="0"/>
              <a:sym typeface="Securitas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066665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hthoek 7">
            <a:extLst>
              <a:ext uri="{FF2B5EF4-FFF2-40B4-BE49-F238E27FC236}">
                <a16:creationId xmlns:a16="http://schemas.microsoft.com/office/drawing/2014/main" id="{C071B7D5-9A67-0341-9F97-EAF960793D5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16227" y="2699967"/>
            <a:ext cx="8778542" cy="379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nl-BE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 t.test(Techniek$Interest.voor ~ Techniek$Richting2cat, var.equal = FALSE)</a:t>
            </a:r>
            <a:endParaRPr lang="nl-BE" sz="1400" b="1" dirty="0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</a:pPr>
            <a:r>
              <a:rPr lang="nl-BE" sz="1400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	Welch Two Sample t-test</a:t>
            </a:r>
          </a:p>
          <a:p>
            <a:pPr eaLnBrk="1" hangingPunct="1"/>
            <a:endParaRPr lang="nl-BE" sz="1400" dirty="0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</a:pPr>
            <a:r>
              <a:rPr lang="nl-BE" sz="1400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data:  Techniek$Interest.voor by Techniek$Richting2cat </a:t>
            </a:r>
          </a:p>
          <a:p>
            <a:pPr marL="0" indent="0" eaLnBrk="1" hangingPunct="1">
              <a:buNone/>
            </a:pPr>
            <a:r>
              <a:rPr lang="nl-BE" sz="1400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t = -15.6793, df = 221.149, </a:t>
            </a:r>
            <a:r>
              <a:rPr lang="nl-BE" sz="14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p-value &lt; 2.2e-16</a:t>
            </a:r>
          </a:p>
          <a:p>
            <a:pPr marL="0" indent="0" eaLnBrk="1" hangingPunct="1">
              <a:buNone/>
            </a:pPr>
            <a:r>
              <a:rPr lang="nl-BE" sz="1400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alternative hypothesis: true difference in means is not equal to 0 </a:t>
            </a:r>
          </a:p>
          <a:p>
            <a:pPr marL="0" indent="0" eaLnBrk="1" hangingPunct="1">
              <a:buNone/>
            </a:pPr>
            <a:r>
              <a:rPr lang="nl-BE" sz="1400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95 percent confidence interval:</a:t>
            </a:r>
          </a:p>
          <a:p>
            <a:pPr marL="0" indent="0" eaLnBrk="1" hangingPunct="1">
              <a:buNone/>
            </a:pPr>
            <a:r>
              <a:rPr lang="nl-BE" sz="1400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 -1.092291 -0.848367 </a:t>
            </a:r>
          </a:p>
          <a:p>
            <a:pPr marL="0" indent="0" eaLnBrk="1" hangingPunct="1">
              <a:buNone/>
            </a:pPr>
            <a:r>
              <a:rPr lang="nl-BE" sz="1400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sample estimates:</a:t>
            </a:r>
          </a:p>
          <a:p>
            <a:pPr marL="0" indent="0" eaLnBrk="1" hangingPunct="1">
              <a:buNone/>
            </a:pPr>
            <a:r>
              <a:rPr lang="nl-BE" sz="14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mean in group 0 mean in group 1 </a:t>
            </a:r>
          </a:p>
          <a:p>
            <a:pPr marL="0" indent="0" eaLnBrk="1" hangingPunct="1">
              <a:buNone/>
            </a:pPr>
            <a:r>
              <a:rPr lang="nl-BE" sz="14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       2.842243        3.812571 </a:t>
            </a:r>
          </a:p>
          <a:p>
            <a:pPr eaLnBrk="1" hangingPunct="1"/>
            <a:endParaRPr lang="nl-BE" sz="1400" dirty="0">
              <a:solidFill>
                <a:schemeClr val="tx1"/>
              </a:solidFill>
              <a:latin typeface="Courier New" charset="0"/>
              <a:cs typeface="Courier New" charset="0"/>
            </a:endParaRPr>
          </a:p>
          <a:p>
            <a:pPr marL="0" indent="0" eaLnBrk="1" hangingPunct="1">
              <a:buNone/>
            </a:pPr>
            <a:r>
              <a:rPr lang="nl-BE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 d(</a:t>
            </a:r>
            <a:r>
              <a:rPr lang="nl-BE" sz="14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Techniek$Interest.voor</a:t>
            </a:r>
            <a:r>
              <a:rPr lang="nl-BE" sz="14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, Techniek$Richting2cat)</a:t>
            </a:r>
          </a:p>
          <a:p>
            <a:pPr marL="0" indent="0" eaLnBrk="1" hangingPunct="1">
              <a:buNone/>
            </a:pPr>
            <a:r>
              <a:rPr lang="nl-BE" sz="1400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[1] -1.1286</a:t>
            </a:r>
          </a:p>
          <a:p>
            <a:pPr eaLnBrk="1" hangingPunct="1"/>
            <a:endParaRPr lang="nl-BE" sz="1200" dirty="0">
              <a:solidFill>
                <a:schemeClr val="tx1"/>
              </a:solidFill>
              <a:latin typeface="Courier New" charset="0"/>
              <a:cs typeface="Courier New" charset="0"/>
            </a:endParaRPr>
          </a:p>
        </p:txBody>
      </p:sp>
      <p:sp>
        <p:nvSpPr>
          <p:cNvPr id="4" name="Tekstballon: rechthoek met afgeronde hoeken 3">
            <a:extLst>
              <a:ext uri="{FF2B5EF4-FFF2-40B4-BE49-F238E27FC236}">
                <a16:creationId xmlns:a16="http://schemas.microsoft.com/office/drawing/2014/main" id="{F5F1B5E2-C1D4-4737-86A3-E7D311DD2EE8}"/>
              </a:ext>
            </a:extLst>
          </p:cNvPr>
          <p:cNvSpPr/>
          <p:nvPr/>
        </p:nvSpPr>
        <p:spPr bwMode="auto">
          <a:xfrm rot="4380000">
            <a:off x="5741297" y="3965143"/>
            <a:ext cx="589837" cy="1865937"/>
          </a:xfrm>
          <a:prstGeom prst="wedgeRoundRectCallou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 rtlCol="0" anchor="ctr"/>
          <a:lstStyle/>
          <a:p>
            <a:pPr marL="179388" indent="-179388" algn="ctr">
              <a:spcAft>
                <a:spcPts val="450"/>
              </a:spcAft>
              <a:buFont typeface="Arial" charset="0"/>
              <a:buChar char="•"/>
            </a:pPr>
            <a:endParaRPr lang="nl-NL" sz="1600" dirty="0">
              <a:latin typeface="Verdana" charset="0"/>
              <a:ea typeface="Verdana Regular" charset="0"/>
              <a:cs typeface="Verdana Regular" charset="0"/>
              <a:sym typeface="Securitas Sans Light" charset="0"/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787020B-8C49-D44F-A7E1-67BFDF74E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Statistische significantie (t-test) en effectgrootte?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C98B645B-B565-2C43-AA0F-9C5B7346A9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11</a:t>
            </a:fld>
            <a:endParaRPr lang="nl-BE" dirty="0"/>
          </a:p>
        </p:txBody>
      </p:sp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5E847D8A-6760-9849-AAB8-42572F8B137B}"/>
              </a:ext>
            </a:extLst>
          </p:cNvPr>
          <p:cNvGraphicFramePr>
            <a:graphicFrameLocks noGrp="1"/>
          </p:cNvGraphicFramePr>
          <p:nvPr/>
        </p:nvGraphicFramePr>
        <p:xfrm>
          <a:off x="7820101" y="5326622"/>
          <a:ext cx="4320480" cy="1000588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12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816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1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BE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Effect </a:t>
                      </a:r>
                      <a:r>
                        <a:rPr kumimoji="0" lang="nl-BE" altLang="nl-BE" sz="12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Size</a:t>
                      </a:r>
                      <a:r>
                        <a:rPr kumimoji="0" lang="nl-BE" altLang="nl-BE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(</a:t>
                      </a:r>
                      <a:r>
                        <a:rPr kumimoji="0" lang="nl-BE" altLang="nl-BE" sz="1200" b="1" i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d</a:t>
                      </a:r>
                      <a:r>
                        <a:rPr kumimoji="0" lang="nl-BE" altLang="nl-BE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)</a:t>
                      </a:r>
                      <a:endParaRPr kumimoji="0" lang="nl-BE" altLang="nl-BE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MS PGothic" panose="020B0600070205080204" pitchFamily="34" charset="-128"/>
                      </a:endParaRPr>
                    </a:p>
                  </a:txBody>
                  <a:tcPr marL="68586" marR="68586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1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BE" sz="12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Cohen</a:t>
                      </a:r>
                      <a:r>
                        <a:rPr kumimoji="0" lang="nl-BE" altLang="en-GB" sz="12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’</a:t>
                      </a:r>
                      <a:r>
                        <a:rPr kumimoji="0" lang="nl-BE" altLang="nl-BE" sz="1200" b="1" u="none" strike="noStrike" cap="none" normalizeH="0" baseline="0" dirty="0" err="1">
                          <a:ln>
                            <a:noFill/>
                          </a:ln>
                          <a:effectLst/>
                        </a:rPr>
                        <a:t>s</a:t>
                      </a:r>
                      <a:r>
                        <a:rPr kumimoji="0" lang="nl-BE" altLang="nl-BE" sz="1200" b="1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 vuistregel</a:t>
                      </a:r>
                      <a:endParaRPr kumimoji="0" lang="nl-BE" altLang="nl-BE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MS PGothic" panose="020B0600070205080204" pitchFamily="34" charset="-128"/>
                      </a:endParaRPr>
                    </a:p>
                  </a:txBody>
                  <a:tcPr marL="68586" marR="68586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534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1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B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≥0.8</a:t>
                      </a:r>
                      <a:endParaRPr kumimoji="0" lang="nl-BE" altLang="nl-BE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MS PGothic" panose="020B0600070205080204" pitchFamily="34" charset="-128"/>
                      </a:endParaRPr>
                    </a:p>
                  </a:txBody>
                  <a:tcPr marL="68586" marR="68586" marT="0" marB="0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1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BE" sz="1200" u="none" strike="noStrike" cap="none" normalizeH="0" baseline="0">
                          <a:ln>
                            <a:noFill/>
                          </a:ln>
                          <a:effectLst/>
                        </a:rPr>
                        <a:t>Groot</a:t>
                      </a:r>
                      <a:endParaRPr kumimoji="0" lang="nl-BE" altLang="nl-BE" sz="1200" b="0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PGothic" panose="020B0600070205080204" pitchFamily="34" charset="-128"/>
                      </a:endParaRPr>
                    </a:p>
                  </a:txBody>
                  <a:tcPr marL="68586" marR="68586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4534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1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B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0.5-0.79</a:t>
                      </a:r>
                      <a:endParaRPr kumimoji="0" lang="nl-BE" altLang="nl-BE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MS PGothic" panose="020B0600070205080204" pitchFamily="34" charset="-128"/>
                      </a:endParaRPr>
                    </a:p>
                  </a:txBody>
                  <a:tcPr marL="68586" marR="68586" marT="0" marB="0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1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B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Medium </a:t>
                      </a:r>
                      <a:endParaRPr kumimoji="0" lang="nl-BE" altLang="nl-B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PGothic" panose="020B0600070205080204" pitchFamily="34" charset="-128"/>
                      </a:endParaRPr>
                    </a:p>
                  </a:txBody>
                  <a:tcPr marL="68586" marR="68586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4534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1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B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0.2-0.49</a:t>
                      </a:r>
                      <a:endParaRPr kumimoji="0" lang="nl-BE" altLang="nl-BE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MS PGothic" panose="020B0600070205080204" pitchFamily="34" charset="-128"/>
                      </a:endParaRPr>
                    </a:p>
                  </a:txBody>
                  <a:tcPr marL="68586" marR="68586" marT="0" marB="0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1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B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Klein</a:t>
                      </a:r>
                      <a:endParaRPr kumimoji="0" lang="nl-BE" altLang="nl-B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PGothic" panose="020B0600070205080204" pitchFamily="34" charset="-128"/>
                      </a:endParaRPr>
                    </a:p>
                  </a:txBody>
                  <a:tcPr marL="68586" marR="68586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9068"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1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B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≤0.29</a:t>
                      </a:r>
                      <a:endParaRPr kumimoji="0" lang="nl-BE" altLang="nl-BE" sz="1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mbria" panose="02040503050406030204" pitchFamily="18" charset="0"/>
                        <a:ea typeface="MS PGothic" panose="020B0600070205080204" pitchFamily="34" charset="-128"/>
                      </a:endParaRPr>
                    </a:p>
                  </a:txBody>
                  <a:tcPr marL="68586" marR="68586" marT="0" marB="0" horzOverflow="overflow"/>
                </a:tc>
                <a:tc>
                  <a:txBody>
                    <a:bodyPr/>
                    <a:lstStyle>
                      <a:lvl1pPr defTabSz="457200">
                        <a:spcBef>
                          <a:spcPct val="20000"/>
                        </a:spcBef>
                        <a:defRPr sz="21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1pPr>
                      <a:lvl2pPr marL="742950" indent="-285750" defTabSz="457200">
                        <a:spcBef>
                          <a:spcPct val="20000"/>
                        </a:spcBef>
                        <a:defRPr sz="20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2pPr>
                      <a:lvl3pPr marL="1143000" indent="-228600" defTabSz="457200">
                        <a:spcBef>
                          <a:spcPct val="20000"/>
                        </a:spcBef>
                        <a:defRPr sz="16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3pPr>
                      <a:lvl4pPr marL="1600200" indent="-228600" defTabSz="457200">
                        <a:spcBef>
                          <a:spcPct val="20000"/>
                        </a:spcBef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4pPr>
                      <a:lvl5pPr marL="2057400" indent="-228600" defTabSz="457200">
                        <a:spcBef>
                          <a:spcPct val="20000"/>
                        </a:spcBef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rgbClr val="003D62"/>
                          </a:solidFill>
                          <a:latin typeface="Verdana" panose="020B0604030504040204" pitchFamily="34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altLang="nl-BE" sz="1200" u="none" strike="noStrike" cap="none" normalizeH="0" baseline="0" dirty="0">
                          <a:ln>
                            <a:noFill/>
                          </a:ln>
                          <a:effectLst/>
                        </a:rPr>
                        <a:t>Verwaarloosbaar klein/geen effect</a:t>
                      </a:r>
                      <a:endParaRPr kumimoji="0" lang="nl-BE" altLang="nl-BE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mbria" panose="02040503050406030204" pitchFamily="18" charset="0"/>
                        <a:ea typeface="MS PGothic" panose="020B0600070205080204" pitchFamily="34" charset="-128"/>
                      </a:endParaRPr>
                    </a:p>
                  </a:txBody>
                  <a:tcPr marL="68586" marR="68586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Rechthoek 12">
            <a:extLst>
              <a:ext uri="{FF2B5EF4-FFF2-40B4-BE49-F238E27FC236}">
                <a16:creationId xmlns:a16="http://schemas.microsoft.com/office/drawing/2014/main" id="{A0E20F15-869E-D047-86A1-4E2FCB778B81}"/>
              </a:ext>
            </a:extLst>
          </p:cNvPr>
          <p:cNvSpPr/>
          <p:nvPr/>
        </p:nvSpPr>
        <p:spPr bwMode="auto">
          <a:xfrm>
            <a:off x="414337" y="1211599"/>
            <a:ext cx="11363326" cy="1259615"/>
          </a:xfrm>
          <a:prstGeom prst="rect">
            <a:avLst/>
          </a:prstGeom>
          <a:solidFill>
            <a:schemeClr val="bg2"/>
          </a:solidFill>
          <a:ln w="28575"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marL="179388" indent="-179388" algn="ctr">
              <a:spcAft>
                <a:spcPts val="450"/>
              </a:spcAft>
              <a:buFont typeface="Arial" charset="0"/>
              <a:buChar char="•"/>
            </a:pPr>
            <a:endParaRPr lang="nl-BE" sz="1600" dirty="0">
              <a:latin typeface="Verdana" charset="0"/>
              <a:ea typeface="Verdana Regular" charset="0"/>
              <a:cs typeface="Verdana Regular" charset="0"/>
              <a:sym typeface="Securitas Sans Light" charset="0"/>
            </a:endParaRP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75CCCA83-7EAF-E641-8885-F42EB32DE4F1}"/>
              </a:ext>
            </a:extLst>
          </p:cNvPr>
          <p:cNvSpPr txBox="1"/>
          <p:nvPr/>
        </p:nvSpPr>
        <p:spPr>
          <a:xfrm>
            <a:off x="3159292" y="1273606"/>
            <a:ext cx="8550189" cy="122520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pPr marL="342900" indent="-342900">
              <a:buFontTx/>
              <a:buAutoNum type="alphaUcParenR"/>
            </a:pPr>
            <a:r>
              <a:rPr lang="nl-BE" sz="1600" i="1" dirty="0">
                <a:latin typeface="Gotham"/>
                <a:ea typeface="Verdana"/>
                <a:cs typeface="Verdana" panose="020B0604030504040204" pitchFamily="34" charset="0"/>
              </a:rPr>
              <a:t>Leerlingen uit een niet-technische richting scoren significant hoger (groot effect).</a:t>
            </a:r>
          </a:p>
          <a:p>
            <a:pPr marL="342900" indent="-342900">
              <a:buAutoNum type="alphaUcParenR"/>
            </a:pPr>
            <a:r>
              <a:rPr lang="nl-BE" sz="1600" i="1" dirty="0">
                <a:latin typeface="Gotham"/>
                <a:ea typeface="Verdana"/>
                <a:cs typeface="Verdana" panose="020B0604030504040204" pitchFamily="34" charset="0"/>
              </a:rPr>
              <a:t>Leerlingen uit een technische richting scoren niet significant hoger (wel groot effect).</a:t>
            </a:r>
          </a:p>
          <a:p>
            <a:pPr marL="342900" indent="-342900">
              <a:buFontTx/>
              <a:buAutoNum type="alphaUcParenR"/>
            </a:pPr>
            <a:r>
              <a:rPr lang="nl-BE" sz="1600" i="1" dirty="0">
                <a:latin typeface="Gotham"/>
                <a:ea typeface="Verdana"/>
                <a:cs typeface="Verdana" panose="020B0604030504040204" pitchFamily="34" charset="0"/>
              </a:rPr>
              <a:t>Leerlingen uit een niet-technische richting scoren niet significant hoger (wel groot effect).</a:t>
            </a:r>
          </a:p>
          <a:p>
            <a:pPr marL="342900" indent="-342900">
              <a:buFontTx/>
              <a:buAutoNum type="alphaUcParenR"/>
            </a:pPr>
            <a:r>
              <a:rPr lang="nl-BE" sz="1600" i="1" dirty="0">
                <a:latin typeface="Gotham"/>
                <a:ea typeface="Verdana"/>
                <a:cs typeface="Verdana" panose="020B0604030504040204" pitchFamily="34" charset="0"/>
              </a:rPr>
              <a:t>Leerlingen uit een technische richting scoren significant hoger (groot effect)</a:t>
            </a:r>
          </a:p>
          <a:p>
            <a:pPr algn="l"/>
            <a:endParaRPr lang="nl-BE" i="1" dirty="0">
              <a:latin typeface="Gotham" panose="02000603040000020004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9EB58FC-A90E-F64C-98A0-EEE064F66216}"/>
              </a:ext>
            </a:extLst>
          </p:cNvPr>
          <p:cNvSpPr txBox="1"/>
          <p:nvPr/>
        </p:nvSpPr>
        <p:spPr>
          <a:xfrm>
            <a:off x="754354" y="1452852"/>
            <a:ext cx="2274471" cy="1032159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/>
          <a:p>
            <a:r>
              <a:rPr lang="nl-BE" sz="2000" b="1" dirty="0">
                <a:latin typeface="Gotham"/>
                <a:ea typeface="Verdana"/>
                <a:cs typeface="Verdana" panose="020B0604030504040204" pitchFamily="34" charset="0"/>
              </a:rPr>
              <a:t>Wat kunnen we concluderen?</a:t>
            </a: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A84D1E07-D9FF-4C4C-B70A-15E8B78EAB27}"/>
              </a:ext>
            </a:extLst>
          </p:cNvPr>
          <p:cNvSpPr txBox="1"/>
          <p:nvPr/>
        </p:nvSpPr>
        <p:spPr>
          <a:xfrm rot="-1080000">
            <a:off x="5209217" y="4701802"/>
            <a:ext cx="1653994" cy="392616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l-BE" sz="1100" i="1" dirty="0">
                <a:solidFill>
                  <a:srgbClr val="FFFFFF"/>
                </a:solidFill>
                <a:latin typeface="Gotham" panose="02000603040000020004" pitchFamily="2" charset="0"/>
                <a:ea typeface="Verdana" panose="020B0604030504040204" pitchFamily="34" charset="0"/>
                <a:cs typeface="Verdana" panose="020B0604030504040204" pitchFamily="34" charset="0"/>
              </a:rPr>
              <a:t>0: geen technische richting</a:t>
            </a:r>
          </a:p>
          <a:p>
            <a:pPr algn="l"/>
            <a:r>
              <a:rPr lang="nl-BE" sz="1100" i="1" dirty="0">
                <a:solidFill>
                  <a:srgbClr val="FFFFFF"/>
                </a:solidFill>
                <a:latin typeface="Gotham" panose="02000603040000020004" pitchFamily="2" charset="0"/>
                <a:ea typeface="Verdana" panose="020B0604030504040204" pitchFamily="34" charset="0"/>
                <a:cs typeface="Verdana" panose="020B0604030504040204" pitchFamily="34" charset="0"/>
              </a:rPr>
              <a:t>1: technische richting</a:t>
            </a:r>
          </a:p>
          <a:p>
            <a:pPr algn="l"/>
            <a:endParaRPr lang="nl-BE" sz="1100" i="1" dirty="0">
              <a:solidFill>
                <a:srgbClr val="FFFFFF"/>
              </a:solidFill>
              <a:latin typeface="Gotham" panose="02000603040000020004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306691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95E3E2C-A823-1240-87B6-6EAD5DE6A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12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8E5430D-CD53-7642-86E1-BD495317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ANOVA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D2E06DD-5EEF-C245-925D-855E9B42201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9" name="Tijdelijke aanduiding voor afbeelding 8">
            <a:extLst>
              <a:ext uri="{FF2B5EF4-FFF2-40B4-BE49-F238E27FC236}">
                <a16:creationId xmlns:a16="http://schemas.microsoft.com/office/drawing/2014/main" id="{04BFA3DA-DFC8-E74A-BE29-3A9BE645EEE9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58465" b="-58465"/>
          <a:stretch/>
        </p:blipFill>
        <p:spPr/>
      </p:pic>
    </p:spTree>
    <p:extLst>
      <p:ext uri="{BB962C8B-B14F-4D97-AF65-F5344CB8AC3E}">
        <p14:creationId xmlns:p14="http://schemas.microsoft.com/office/powerpoint/2010/main" val="147286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0FB61-251B-914A-9486-F8A70A48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nl-BE" dirty="0"/>
              <a:t>Wat als de onafhankelijke variabelen meer dan 2 categorieën heeft?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0238EEF-1323-F24A-A56D-C1A5CDB7A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13</a:t>
            </a:fld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B4F1E21-319E-9546-AC97-01BAFCC56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" y="1819900"/>
            <a:ext cx="10944226" cy="4660279"/>
          </a:xfrm>
        </p:spPr>
        <p:txBody>
          <a:bodyPr vert="horz" wrap="squar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nl-BE" dirty="0">
                <a:latin typeface="Calibri"/>
                <a:ea typeface="Verdana"/>
                <a:cs typeface="Calibri"/>
              </a:rPr>
              <a:t>Is er een verschil in interesse voor techniek tussen leerlingen uit vijf verschillende studierichtingen (technische (1), kunst (2), Latijn (3), moderne wetenschappen (4) en STV/Handel (5))? </a:t>
            </a:r>
            <a:r>
              <a:rPr lang="nl-BE" sz="2000" b="0" dirty="0">
                <a:latin typeface="Calibri"/>
                <a:ea typeface="Verdana"/>
                <a:cs typeface="Calibri"/>
              </a:rPr>
              <a:t>(Interest.voor2 &amp; Richting5cat)</a:t>
            </a:r>
            <a:endParaRPr lang="nl-BE" b="0" dirty="0">
              <a:latin typeface="Calibri"/>
              <a:ea typeface="Verdana"/>
              <a:cs typeface="Calibri"/>
            </a:endParaRPr>
          </a:p>
          <a:p>
            <a:pPr marL="274320" indent="-274320"/>
            <a:endParaRPr lang="nl-BE" dirty="0"/>
          </a:p>
          <a:p>
            <a:pPr marL="740410" lvl="1" indent="-378460"/>
            <a:r>
              <a:rPr lang="nl-BE" dirty="0"/>
              <a:t>Formuleer de hypotheses</a:t>
            </a:r>
          </a:p>
          <a:p>
            <a:pPr marL="740410" lvl="1" indent="-378460"/>
            <a:r>
              <a:rPr lang="nl-BE" dirty="0"/>
              <a:t>Teken het onderzoeksmodel</a:t>
            </a:r>
          </a:p>
          <a:p>
            <a:pPr marL="274320" indent="-274320"/>
            <a:endParaRPr lang="nl-BE" dirty="0"/>
          </a:p>
          <a:p>
            <a:pPr marL="274320" indent="-274320"/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017363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0FB61-251B-914A-9486-F8A70A48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Hypotheses en onderzoeksmodel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0238EEF-1323-F24A-A56D-C1A5CDB7A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14</a:t>
            </a:fld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B4F1E21-319E-9546-AC97-01BAFCC560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" y="1819900"/>
            <a:ext cx="10944226" cy="4660279"/>
          </a:xfrm>
        </p:spPr>
        <p:txBody>
          <a:bodyPr wrap="square"/>
          <a:lstStyle/>
          <a:p>
            <a:r>
              <a:rPr lang="nl-BE" dirty="0"/>
              <a:t>Hypotheses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Onderzoeksmodel</a:t>
            </a:r>
          </a:p>
          <a:p>
            <a:endParaRPr lang="nl-BE" dirty="0"/>
          </a:p>
        </p:txBody>
      </p:sp>
      <p:graphicFrame>
        <p:nvGraphicFramePr>
          <p:cNvPr id="5" name="Table 1">
            <a:extLst>
              <a:ext uri="{FF2B5EF4-FFF2-40B4-BE49-F238E27FC236}">
                <a16:creationId xmlns:a16="http://schemas.microsoft.com/office/drawing/2014/main" id="{C46B69C0-C25B-3F47-89B5-741BCE7EB6FB}"/>
              </a:ext>
            </a:extLst>
          </p:cNvPr>
          <p:cNvGraphicFramePr>
            <a:graphicFrameLocks noGrp="1"/>
          </p:cNvGraphicFramePr>
          <p:nvPr/>
        </p:nvGraphicFramePr>
        <p:xfrm>
          <a:off x="3009900" y="1960563"/>
          <a:ext cx="8424863" cy="1468437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9523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4725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782816">
                <a:tc>
                  <a:txBody>
                    <a:bodyPr/>
                    <a:lstStyle/>
                    <a:p>
                      <a:r>
                        <a:rPr lang="nl-NL" sz="1800" b="0" dirty="0"/>
                        <a:t>Nulhypothese: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r>
                        <a:rPr lang="nl-NL" sz="1800" b="0" i="1" dirty="0"/>
                        <a:t>In de populatie </a:t>
                      </a:r>
                      <a:r>
                        <a:rPr lang="nl-NL" sz="1800" b="0" dirty="0"/>
                        <a:t>is het </a:t>
                      </a:r>
                      <a:r>
                        <a:rPr lang="nl-NL" sz="1800" b="0" u="sng" dirty="0"/>
                        <a:t>verschil in interesse</a:t>
                      </a:r>
                      <a:r>
                        <a:rPr lang="nl-NL" sz="1800" b="0" u="sng" baseline="0" dirty="0"/>
                        <a:t> voor techniek niet afhankelijk van de richting </a:t>
                      </a:r>
                      <a:r>
                        <a:rPr lang="nl-NL" sz="1800" b="0" baseline="0" dirty="0"/>
                        <a:t>waarin de leerling zit</a:t>
                      </a:r>
                      <a:r>
                        <a:rPr lang="nl-NL" sz="1800" b="0" dirty="0"/>
                        <a:t>.</a:t>
                      </a: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5621">
                <a:tc>
                  <a:txBody>
                    <a:bodyPr/>
                    <a:lstStyle/>
                    <a:p>
                      <a:r>
                        <a:rPr lang="nl-NL" sz="1800" dirty="0"/>
                        <a:t>Alternatieve hypothese:</a:t>
                      </a:r>
                    </a:p>
                  </a:txBody>
                  <a:tcPr marL="91439" marR="91439" marT="45727" marB="45727" anchor="ctr"/>
                </a:tc>
                <a:tc>
                  <a:txBody>
                    <a:bodyPr/>
                    <a:lstStyle/>
                    <a:p>
                      <a:r>
                        <a:rPr lang="nl-NL" sz="1800" b="0" i="1" dirty="0"/>
                        <a:t>In de populatie </a:t>
                      </a:r>
                      <a:r>
                        <a:rPr lang="nl-NL" sz="1800" b="0" dirty="0"/>
                        <a:t>is het </a:t>
                      </a:r>
                      <a:r>
                        <a:rPr lang="nl-NL" sz="1800" b="0" u="sng" dirty="0"/>
                        <a:t>verschil in interesse</a:t>
                      </a:r>
                      <a:r>
                        <a:rPr lang="nl-NL" sz="1800" b="0" u="sng" baseline="0" dirty="0"/>
                        <a:t> voor techniek wel afhankelijk van de richting </a:t>
                      </a:r>
                      <a:r>
                        <a:rPr lang="nl-NL" sz="1800" b="0" baseline="0" dirty="0"/>
                        <a:t>waarin de leerling zit</a:t>
                      </a:r>
                      <a:r>
                        <a:rPr lang="nl-NL" sz="1800" b="0" dirty="0"/>
                        <a:t>.</a:t>
                      </a:r>
                    </a:p>
                  </a:txBody>
                  <a:tcPr marL="91439" marR="91439" marT="45727" marB="4572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2">
            <a:extLst>
              <a:ext uri="{FF2B5EF4-FFF2-40B4-BE49-F238E27FC236}">
                <a16:creationId xmlns:a16="http://schemas.microsoft.com/office/drawing/2014/main" id="{4B68DCB0-CC30-7A46-99EA-155835709A4B}"/>
              </a:ext>
            </a:extLst>
          </p:cNvPr>
          <p:cNvSpPr txBox="1"/>
          <p:nvPr/>
        </p:nvSpPr>
        <p:spPr>
          <a:xfrm>
            <a:off x="3009900" y="4996574"/>
            <a:ext cx="2089150" cy="369887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endParaRPr lang="nl-NL" dirty="0"/>
          </a:p>
        </p:txBody>
      </p:sp>
      <p:sp>
        <p:nvSpPr>
          <p:cNvPr id="7" name="TextBox 5">
            <a:extLst>
              <a:ext uri="{FF2B5EF4-FFF2-40B4-BE49-F238E27FC236}">
                <a16:creationId xmlns:a16="http://schemas.microsoft.com/office/drawing/2014/main" id="{8BD30EDD-AE7B-EC4E-A014-C5E17F995565}"/>
              </a:ext>
            </a:extLst>
          </p:cNvPr>
          <p:cNvSpPr txBox="1"/>
          <p:nvPr/>
        </p:nvSpPr>
        <p:spPr>
          <a:xfrm>
            <a:off x="3009900" y="5347411"/>
            <a:ext cx="2089150" cy="36988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endParaRPr lang="nl-NL" dirty="0"/>
          </a:p>
        </p:txBody>
      </p:sp>
      <p:sp>
        <p:nvSpPr>
          <p:cNvPr id="8" name="TextBox 6">
            <a:extLst>
              <a:ext uri="{FF2B5EF4-FFF2-40B4-BE49-F238E27FC236}">
                <a16:creationId xmlns:a16="http://schemas.microsoft.com/office/drawing/2014/main" id="{2054DA8A-D46F-BD4F-AECE-0B22FD423059}"/>
              </a:ext>
            </a:extLst>
          </p:cNvPr>
          <p:cNvSpPr txBox="1"/>
          <p:nvPr/>
        </p:nvSpPr>
        <p:spPr>
          <a:xfrm>
            <a:off x="6467475" y="4977523"/>
            <a:ext cx="3087687" cy="369888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nl-NL" dirty="0"/>
              <a:t>Interesse voor techniek</a:t>
            </a:r>
          </a:p>
        </p:txBody>
      </p:sp>
      <p:cxnSp>
        <p:nvCxnSpPr>
          <p:cNvPr id="9" name="Straight Arrow Connector 13">
            <a:extLst>
              <a:ext uri="{FF2B5EF4-FFF2-40B4-BE49-F238E27FC236}">
                <a16:creationId xmlns:a16="http://schemas.microsoft.com/office/drawing/2014/main" id="{E46662A4-68BC-4C46-968A-BF75C6BD3BAC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099050" y="5184692"/>
            <a:ext cx="1368425" cy="0"/>
          </a:xfrm>
          <a:prstGeom prst="straightConnector1">
            <a:avLst/>
          </a:prstGeom>
          <a:noFill/>
          <a:ln w="5715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0" name="TextBox 2">
            <a:extLst>
              <a:ext uri="{FF2B5EF4-FFF2-40B4-BE49-F238E27FC236}">
                <a16:creationId xmlns:a16="http://schemas.microsoft.com/office/drawing/2014/main" id="{AD62C498-8DEB-7648-A654-8F9C2F341E91}"/>
              </a:ext>
            </a:extLst>
          </p:cNvPr>
          <p:cNvSpPr txBox="1"/>
          <p:nvPr/>
        </p:nvSpPr>
        <p:spPr>
          <a:xfrm>
            <a:off x="3009900" y="4645736"/>
            <a:ext cx="2089150" cy="369887"/>
          </a:xfrm>
          <a:prstGeom prst="rect">
            <a:avLst/>
          </a:prstGeom>
          <a:effectLst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>
            <a:spAutoFit/>
          </a:bodyPr>
          <a:lstStyle/>
          <a:p>
            <a:pPr algn="ctr" eaLnBrk="1" hangingPunct="1">
              <a:defRPr/>
            </a:pPr>
            <a:endParaRPr lang="nl-NL" dirty="0"/>
          </a:p>
        </p:txBody>
      </p:sp>
      <p:sp>
        <p:nvSpPr>
          <p:cNvPr id="11" name="Tekstvak 10">
            <a:extLst>
              <a:ext uri="{FF2B5EF4-FFF2-40B4-BE49-F238E27FC236}">
                <a16:creationId xmlns:a16="http://schemas.microsoft.com/office/drawing/2014/main" id="{CC090DBE-B6BB-5E44-8F8D-AB559E5F8BB0}"/>
              </a:ext>
            </a:extLst>
          </p:cNvPr>
          <p:cNvSpPr txBox="1"/>
          <p:nvPr/>
        </p:nvSpPr>
        <p:spPr>
          <a:xfrm>
            <a:off x="3226544" y="4322680"/>
            <a:ext cx="17988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l-BE" dirty="0">
                <a:solidFill>
                  <a:schemeClr val="tx1"/>
                </a:solidFill>
              </a:rPr>
              <a:t>Studierichting</a:t>
            </a:r>
          </a:p>
        </p:txBody>
      </p:sp>
      <p:sp>
        <p:nvSpPr>
          <p:cNvPr id="12" name="Tekstvak 11">
            <a:extLst>
              <a:ext uri="{FF2B5EF4-FFF2-40B4-BE49-F238E27FC236}">
                <a16:creationId xmlns:a16="http://schemas.microsoft.com/office/drawing/2014/main" id="{001AD755-2939-1249-A829-37028105A201}"/>
              </a:ext>
            </a:extLst>
          </p:cNvPr>
          <p:cNvSpPr txBox="1"/>
          <p:nvPr/>
        </p:nvSpPr>
        <p:spPr>
          <a:xfrm>
            <a:off x="2131027" y="5815582"/>
            <a:ext cx="3810598" cy="4670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l-BE" sz="1600" i="1" dirty="0">
                <a:latin typeface="Gotham" panose="02000603040000020004" pitchFamily="2" charset="0"/>
                <a:ea typeface="Verdana" panose="020B0604030504040204" pitchFamily="34" charset="0"/>
                <a:cs typeface="Verdana" panose="020B0604030504040204" pitchFamily="34" charset="0"/>
              </a:rPr>
              <a:t>Onafhankelijke kwalitatieve variabele (5 cat)</a:t>
            </a:r>
          </a:p>
          <a:p>
            <a:pPr algn="ctr"/>
            <a:r>
              <a:rPr lang="nl-BE" sz="2000" i="1" dirty="0">
                <a:solidFill>
                  <a:schemeClr val="accent3"/>
                </a:solidFill>
                <a:latin typeface="Gotham" panose="02000603040000020004" pitchFamily="2" charset="0"/>
                <a:ea typeface="Verdana" panose="020B0604030504040204" pitchFamily="34" charset="0"/>
                <a:cs typeface="Verdana" panose="020B0604030504040204" pitchFamily="34" charset="0"/>
              </a:rPr>
              <a:t>X</a:t>
            </a:r>
          </a:p>
        </p:txBody>
      </p:sp>
      <p:sp>
        <p:nvSpPr>
          <p:cNvPr id="13" name="Tekstvak 12">
            <a:extLst>
              <a:ext uri="{FF2B5EF4-FFF2-40B4-BE49-F238E27FC236}">
                <a16:creationId xmlns:a16="http://schemas.microsoft.com/office/drawing/2014/main" id="{99A8E3C6-1E34-7E46-B981-79FA85AB0D5F}"/>
              </a:ext>
            </a:extLst>
          </p:cNvPr>
          <p:cNvSpPr txBox="1"/>
          <p:nvPr/>
        </p:nvSpPr>
        <p:spPr>
          <a:xfrm>
            <a:off x="6312696" y="5815582"/>
            <a:ext cx="3242466" cy="46701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ctr"/>
            <a:r>
              <a:rPr lang="nl-BE" sz="1600" i="1" dirty="0">
                <a:latin typeface="Gotham" panose="02000603040000020004" pitchFamily="2" charset="0"/>
                <a:ea typeface="Verdana" panose="020B0604030504040204" pitchFamily="34" charset="0"/>
                <a:cs typeface="Verdana" panose="020B0604030504040204" pitchFamily="34" charset="0"/>
              </a:rPr>
              <a:t>Afhankelijke kwantitatieve variabele</a:t>
            </a:r>
          </a:p>
          <a:p>
            <a:pPr algn="ctr"/>
            <a:r>
              <a:rPr lang="nl-BE" sz="2000" i="1" dirty="0">
                <a:solidFill>
                  <a:schemeClr val="accent3"/>
                </a:solidFill>
                <a:latin typeface="Gotham" panose="02000603040000020004" pitchFamily="2" charset="0"/>
                <a:ea typeface="Verdana" panose="020B0604030504040204" pitchFamily="34" charset="0"/>
                <a:cs typeface="Verdana" panose="020B0604030504040204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1791380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C5CE7F-C09E-D14D-8932-7E8283E64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Gemiddeldes verschillen </a:t>
            </a:r>
            <a:r>
              <a:rPr lang="nl-BE" i="1" dirty="0"/>
              <a:t>in steekproef</a:t>
            </a:r>
            <a:r>
              <a:rPr lang="nl-BE" dirty="0"/>
              <a:t>?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8053945-9432-CC45-9E83-34F701F6BAE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15</a:t>
            </a:fld>
            <a:endParaRPr lang="nl-BE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EF43273-4EE8-C344-8544-3D9BFC06C48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5098" y="2342502"/>
            <a:ext cx="10944226" cy="150502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lvl="0" indent="0">
              <a:spcAft>
                <a:spcPts val="600"/>
              </a:spcAft>
              <a:buNone/>
            </a:pPr>
            <a:r>
              <a:rPr lang="nl-BE" altLang="nl-BE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 tapply(Techniek$Interest.voor, Techniek$Richting5cat, mean, na.rm = TRUE)</a:t>
            </a:r>
          </a:p>
          <a:p>
            <a:pPr marL="0" lvl="0" indent="0">
              <a:buNone/>
            </a:pPr>
            <a:r>
              <a:rPr lang="nl-BE" altLang="nl-BE" sz="16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       1        2        3        4        5 </a:t>
            </a:r>
          </a:p>
          <a:p>
            <a:pPr marL="0" lvl="0" indent="0">
              <a:buNone/>
            </a:pPr>
            <a:r>
              <a:rPr lang="nl-BE" altLang="nl-BE" sz="1600" b="1" dirty="0">
                <a:solidFill>
                  <a:schemeClr val="tx1"/>
                </a:solidFill>
                <a:latin typeface="Courier New" charset="0"/>
                <a:cs typeface="Courier New" charset="0"/>
              </a:rPr>
              <a:t>3.812571 2.875000 2.772385 2.914511 2.760403 </a:t>
            </a:r>
          </a:p>
          <a:p>
            <a:pPr marL="0" lvl="0" indent="0">
              <a:buNone/>
            </a:pPr>
            <a:endParaRPr lang="nl-BE" altLang="nl-BE" sz="16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lvl="0" indent="0">
              <a:buNone/>
            </a:pPr>
            <a:endParaRPr lang="nl-BE" altLang="nl-BE" sz="1600" b="1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934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CD495D-3CFC-EA43-9324-D0FFDC4BF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>
                <a:latin typeface="Calibri"/>
                <a:ea typeface="Verdana"/>
                <a:cs typeface="Calibri"/>
              </a:rPr>
              <a:t>Betrouwbaarheidsintervallen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E470E6A-432E-6042-BD80-71E6ED1A37C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16</a:t>
            </a:fld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87E2D45-4CDE-B44A-A6AC-515E53FB9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" y="1577009"/>
            <a:ext cx="10763752" cy="4660279"/>
          </a:xfrm>
        </p:spPr>
        <p:txBody>
          <a:bodyPr vert="horz" wrap="none" lIns="0" tIns="0" rIns="0" bIns="0" rtlCol="0" anchor="t">
            <a:noAutofit/>
          </a:bodyPr>
          <a:lstStyle/>
          <a:p>
            <a:pPr marL="0" indent="0">
              <a:buNone/>
            </a:pPr>
            <a:r>
              <a:rPr lang="nl-BE" sz="1600" dirty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&gt; </a:t>
            </a:r>
            <a:r>
              <a:rPr lang="nl-BE" sz="1600" dirty="0" err="1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tapply</a:t>
            </a:r>
            <a:r>
              <a:rPr lang="nl-BE" sz="1600" dirty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(</a:t>
            </a:r>
            <a:r>
              <a:rPr lang="nl-BE" sz="1600" dirty="0" err="1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Techniek$Interest.voor</a:t>
            </a:r>
            <a:r>
              <a:rPr lang="nl-BE" sz="1600" dirty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, Techniek$Richting5cat, </a:t>
            </a:r>
            <a:r>
              <a:rPr lang="nl-BE" sz="1600" dirty="0" err="1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betr.interval</a:t>
            </a:r>
            <a:r>
              <a:rPr lang="nl-BE" sz="1600" dirty="0">
                <a:solidFill>
                  <a:srgbClr val="0000FF"/>
                </a:solidFill>
                <a:latin typeface="Courier New"/>
                <a:ea typeface="+mn-ea"/>
                <a:cs typeface="Courier New"/>
              </a:rPr>
              <a:t>)</a:t>
            </a:r>
            <a:endParaRPr lang="en-US" sz="1600" dirty="0">
              <a:solidFill>
                <a:srgbClr val="0000FF"/>
              </a:solidFill>
              <a:latin typeface="Courier New"/>
              <a:ea typeface="+mn-ea"/>
              <a:cs typeface="Courier New"/>
            </a:endParaRPr>
          </a:p>
          <a:p>
            <a:pPr marL="0" indent="0">
              <a:buNone/>
            </a:pPr>
            <a:r>
              <a:rPr lang="nl-BE" sz="1600" dirty="0">
                <a:latin typeface="Courier New"/>
                <a:ea typeface="Verdana"/>
                <a:cs typeface="Courier New"/>
              </a:rPr>
              <a:t>$`1`</a:t>
            </a:r>
            <a:endParaRPr lang="en-US" sz="1600" b="0" dirty="0">
              <a:ea typeface="Verdana"/>
            </a:endParaRPr>
          </a:p>
          <a:p>
            <a:pPr marL="0" indent="0">
              <a:buNone/>
            </a:pPr>
            <a:r>
              <a:rPr lang="nl-BE" sz="1600" dirty="0">
                <a:latin typeface="Courier New"/>
                <a:ea typeface="Verdana"/>
                <a:cs typeface="Courier New"/>
              </a:rPr>
              <a:t>[1] 3.700283 3.924860</a:t>
            </a:r>
            <a:endParaRPr lang="en-US" sz="1600" b="0" dirty="0">
              <a:ea typeface="Verdana"/>
            </a:endParaRPr>
          </a:p>
          <a:p>
            <a:pPr marL="0" indent="0">
              <a:buNone/>
            </a:pPr>
            <a:r>
              <a:rPr lang="nl-BE" sz="1600" dirty="0">
                <a:latin typeface="Courier New"/>
                <a:ea typeface="Verdana"/>
                <a:cs typeface="Courier New"/>
              </a:rPr>
              <a:t>$`2`</a:t>
            </a:r>
            <a:endParaRPr lang="en-US" sz="1600" b="0" dirty="0">
              <a:ea typeface="Verdana"/>
            </a:endParaRPr>
          </a:p>
          <a:p>
            <a:pPr marL="0" indent="0">
              <a:buNone/>
            </a:pPr>
            <a:r>
              <a:rPr lang="nl-BE" sz="1600" dirty="0">
                <a:latin typeface="Courier New"/>
                <a:ea typeface="Verdana"/>
                <a:cs typeface="Courier New"/>
              </a:rPr>
              <a:t>[1] 2.622091 3.127909</a:t>
            </a:r>
            <a:endParaRPr lang="en-US" sz="1600" b="0" dirty="0">
              <a:ea typeface="Verdana"/>
            </a:endParaRPr>
          </a:p>
          <a:p>
            <a:pPr marL="0" indent="0">
              <a:buNone/>
            </a:pPr>
            <a:r>
              <a:rPr lang="nl-BE" sz="1600" dirty="0">
                <a:latin typeface="Courier New"/>
                <a:ea typeface="Verdana"/>
                <a:cs typeface="Courier New"/>
              </a:rPr>
              <a:t>$`3`</a:t>
            </a:r>
            <a:endParaRPr lang="en-US" sz="1600" b="0" dirty="0">
              <a:ea typeface="Verdana"/>
            </a:endParaRPr>
          </a:p>
          <a:p>
            <a:pPr marL="0" indent="0">
              <a:buNone/>
            </a:pPr>
            <a:r>
              <a:rPr lang="nl-BE" sz="1600" dirty="0">
                <a:latin typeface="Courier New"/>
                <a:ea typeface="Verdana"/>
                <a:cs typeface="Courier New"/>
              </a:rPr>
              <a:t>[1] 2.703628 2.841142</a:t>
            </a:r>
            <a:endParaRPr lang="en-US" sz="1600" b="0" dirty="0">
              <a:ea typeface="Verdana"/>
            </a:endParaRPr>
          </a:p>
          <a:p>
            <a:pPr marL="0" indent="0">
              <a:buNone/>
            </a:pPr>
            <a:r>
              <a:rPr lang="nl-BE" sz="1600" dirty="0">
                <a:latin typeface="Courier New"/>
                <a:ea typeface="Verdana"/>
                <a:cs typeface="Courier New"/>
              </a:rPr>
              <a:t>$`4`</a:t>
            </a:r>
            <a:endParaRPr lang="en-US" sz="1600" b="0" dirty="0">
              <a:ea typeface="Verdana"/>
            </a:endParaRPr>
          </a:p>
          <a:p>
            <a:pPr marL="0" indent="0">
              <a:buNone/>
            </a:pPr>
            <a:r>
              <a:rPr lang="nl-BE" sz="1600" dirty="0">
                <a:latin typeface="Courier New"/>
                <a:ea typeface="Verdana"/>
                <a:cs typeface="Courier New"/>
              </a:rPr>
              <a:t>[1] 2.855743 2.973279</a:t>
            </a:r>
            <a:endParaRPr lang="en-US" sz="1600" b="0" dirty="0">
              <a:ea typeface="Verdana"/>
            </a:endParaRPr>
          </a:p>
          <a:p>
            <a:pPr marL="0" indent="0">
              <a:buNone/>
            </a:pPr>
            <a:r>
              <a:rPr lang="nl-BE" sz="1600" dirty="0">
                <a:latin typeface="Courier New"/>
                <a:ea typeface="Verdana"/>
                <a:cs typeface="Courier New"/>
              </a:rPr>
              <a:t>$`5`</a:t>
            </a:r>
            <a:endParaRPr lang="en-US" sz="1600" b="0" dirty="0">
              <a:ea typeface="Verdana"/>
            </a:endParaRPr>
          </a:p>
          <a:p>
            <a:pPr marL="0" indent="0">
              <a:buNone/>
            </a:pPr>
            <a:r>
              <a:rPr lang="nl-BE" sz="1600" dirty="0">
                <a:latin typeface="Courier New"/>
                <a:ea typeface="Verdana"/>
                <a:cs typeface="Courier New"/>
              </a:rPr>
              <a:t>[1] 2.664519 2.856286</a:t>
            </a:r>
            <a:endParaRPr lang="nl-BE" sz="1600" dirty="0">
              <a:ea typeface="Verdana"/>
            </a:endParaRPr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BE90172F-957A-F24D-A462-364670CAB78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2937"/>
          <a:stretch/>
        </p:blipFill>
        <p:spPr>
          <a:xfrm>
            <a:off x="6323607" y="3107641"/>
            <a:ext cx="4842774" cy="3645070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2736BF2D-81D6-431A-95DC-27FCA1B183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1253" y="2610772"/>
            <a:ext cx="8460432" cy="4924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lc="http://schemas.openxmlformats.org/drawingml/2006/lockedCanvas"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lc="http://schemas.openxmlformats.org/drawingml/2006/lockedCanvas"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nl-BE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1pPr>
            <a:lvl2pPr marL="609585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2pPr>
            <a:lvl3pPr marL="121917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3pPr>
            <a:lvl4pPr marL="1828754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4pPr>
            <a:lvl5pPr marL="2438339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5pPr>
            <a:lvl6pPr marL="3047924" algn="l" defTabSz="1219170" rtl="0" eaLnBrk="1" latinLnBrk="0" hangingPunct="1"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6pPr>
            <a:lvl7pPr marL="3657509" algn="l" defTabSz="1219170" rtl="0" eaLnBrk="1" latinLnBrk="0" hangingPunct="1"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7pPr>
            <a:lvl8pPr marL="4267093" algn="l" defTabSz="1219170" rtl="0" eaLnBrk="1" latinLnBrk="0" hangingPunct="1"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8pPr>
            <a:lvl9pPr marL="4876678" algn="l" defTabSz="1219170" rtl="0" eaLnBrk="1" latinLnBrk="0" hangingPunct="1">
              <a:defRPr kern="1200">
                <a:solidFill>
                  <a:schemeClr val="tx1"/>
                </a:solidFill>
                <a:latin typeface="Trebuchet MS" panose="020B0603020202020204" pitchFamily="34" charset="0"/>
                <a:ea typeface="+mn-ea"/>
                <a:cs typeface="+mn-cs"/>
              </a:defRPr>
            </a:lvl9pPr>
          </a:lstStyle>
          <a:p>
            <a:pPr marL="1341438" marR="0" lvl="0" indent="-13414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 errorbar(Techniek$Interest.voor ~ Techniek$Richting5cat,</a:t>
            </a:r>
          </a:p>
          <a:p>
            <a:pPr marL="1341438" marR="0" lvl="0" indent="-1341438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nl-BE" altLang="nl-BE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+          xlab = </a:t>
            </a:r>
            <a:r>
              <a:rPr lang="nl-BE" altLang="nl-BE" sz="1600" b="1" dirty="0" smtClean="0">
                <a:solidFill>
                  <a:srgbClr val="0000FF"/>
                </a:solidFill>
                <a:latin typeface="Courier New" charset="0"/>
                <a:cs typeface="Courier New" charset="0"/>
              </a:rPr>
              <a:t>‘Studierichting</a:t>
            </a:r>
            <a:r>
              <a:rPr lang="nl-BE" altLang="nl-BE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’, ylab = ‘Interesse voor techniek’)</a:t>
            </a:r>
          </a:p>
        </p:txBody>
      </p:sp>
    </p:spTree>
    <p:extLst>
      <p:ext uri="{BB962C8B-B14F-4D97-AF65-F5344CB8AC3E}">
        <p14:creationId xmlns:p14="http://schemas.microsoft.com/office/powerpoint/2010/main" val="2445014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E26DE9-34C9-3248-B9CF-DCD2806E00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Gemiddeldes verschillen </a:t>
            </a:r>
            <a:r>
              <a:rPr lang="nl-BE" i="1" dirty="0"/>
              <a:t>in de populatie</a:t>
            </a:r>
            <a:r>
              <a:rPr lang="nl-BE" dirty="0"/>
              <a:t>?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9E4FF83E-221F-4942-A3C5-02D9982D0FB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17</a:t>
            </a:fld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jdelijke aanduiding voor inhoud 3">
                <a:extLst>
                  <a:ext uri="{FF2B5EF4-FFF2-40B4-BE49-F238E27FC236}">
                    <a16:creationId xmlns:a16="http://schemas.microsoft.com/office/drawing/2014/main" id="{0A6A7883-C16D-4042-B23B-67D5204C5A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wrap="square"/>
              <a:lstStyle/>
              <a:p>
                <a:r>
                  <a:rPr lang="nl-BE" dirty="0">
                    <a:latin typeface="+mn-lt"/>
                    <a:ea typeface="MS PGothic" charset="0"/>
                    <a:sym typeface="Wingdings" charset="0"/>
                  </a:rPr>
                  <a:t>Wat is de kans dat interesse voor techniek </a:t>
                </a:r>
                <a:r>
                  <a:rPr lang="nl-BE" i="1" dirty="0">
                    <a:latin typeface="+mn-lt"/>
                    <a:ea typeface="MS PGothic" charset="0"/>
                    <a:sym typeface="Wingdings" charset="0"/>
                  </a:rPr>
                  <a:t>in de populatie </a:t>
                </a:r>
                <a:r>
                  <a:rPr lang="nl-BE" dirty="0">
                    <a:latin typeface="+mn-lt"/>
                    <a:ea typeface="MS PGothic" charset="0"/>
                    <a:sym typeface="Wingdings" charset="0"/>
                  </a:rPr>
                  <a:t>verschilt naargelang de studierichting waarin de leerling zit?</a:t>
                </a:r>
              </a:p>
              <a:p>
                <a:pPr marL="2420938" indent="-2420938">
                  <a:buFontTx/>
                  <a:buNone/>
                </a:pPr>
                <a:endParaRPr lang="nl-BE" sz="1600" dirty="0">
                  <a:latin typeface="+mn-lt"/>
                  <a:ea typeface="MS PGothic" charset="0"/>
                  <a:sym typeface="Wingdings" charset="0"/>
                </a:endParaRPr>
              </a:p>
              <a:p>
                <a:pPr lvl="1"/>
                <a:r>
                  <a:rPr lang="nl-BE" b="1" i="1" dirty="0">
                    <a:latin typeface="+mn-lt"/>
                    <a:ea typeface="MS PGothic" charset="0"/>
                  </a:rPr>
                  <a:t>p</a:t>
                </a:r>
                <a:r>
                  <a:rPr lang="nl-BE" b="1" dirty="0">
                    <a:latin typeface="+mn-lt"/>
                    <a:ea typeface="MS PGothic" charset="0"/>
                  </a:rPr>
                  <a:t>-waarde</a:t>
                </a:r>
                <a:r>
                  <a:rPr lang="nl-BE" dirty="0">
                    <a:latin typeface="+mn-lt"/>
                    <a:ea typeface="MS PGothic" charset="0"/>
                  </a:rPr>
                  <a:t>:	K</a:t>
                </a:r>
                <a:r>
                  <a:rPr lang="nl-BE" b="0" dirty="0">
                    <a:latin typeface="+mn-lt"/>
                    <a:ea typeface="MS PGothic" charset="0"/>
                  </a:rPr>
                  <a:t>ans dat we verschil tussen de richtingen vaststellen in de 			steekproef indien er in de populatie geen verschil is tussen de 		richtingen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nl-BE" sz="2000" i="1">
                            <a:latin typeface="Cambria Math" panose="02040503050406030204" pitchFamily="18" charset="0"/>
                            <a:ea typeface="MS PGothic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nl-BE" sz="2000" b="0">
                            <a:latin typeface="+mn-lt"/>
                            <a:ea typeface="MS PGothic" charset="0"/>
                          </a:rPr>
                          <m:t>H</m:t>
                        </m:r>
                      </m:e>
                      <m:sub>
                        <m:r>
                          <m:rPr>
                            <m:nor/>
                          </m:rPr>
                          <a:rPr lang="nl-BE" sz="2000" b="0">
                            <a:latin typeface="+mn-lt"/>
                            <a:ea typeface="MS PGothic" charset="0"/>
                          </a:rPr>
                          <m:t>0</m:t>
                        </m:r>
                      </m:sub>
                    </m:sSub>
                    <m:r>
                      <m:rPr>
                        <m:nor/>
                      </m:rPr>
                      <a:rPr lang="nl-BE" sz="2000" b="0">
                        <a:latin typeface="+mn-lt"/>
                        <a:ea typeface="MS PGothic" charset="0"/>
                      </a:rPr>
                      <m:t>=</m:t>
                    </m:r>
                    <m:r>
                      <m:rPr>
                        <m:nor/>
                      </m:rPr>
                      <a:rPr lang="nl-BE" sz="2000" b="0">
                        <a:latin typeface="+mn-lt"/>
                        <a:ea typeface="MS PGothic" charset="0"/>
                      </a:rPr>
                      <m:t>juist</m:t>
                    </m:r>
                    <m:r>
                      <a:rPr lang="nl-BE" sz="2000" b="0" i="1">
                        <a:latin typeface="Cambria Math" panose="02040503050406030204" pitchFamily="18" charset="0"/>
                        <a:ea typeface="MS PGothic" charset="0"/>
                      </a:rPr>
                      <m:t>)</m:t>
                    </m:r>
                  </m:oMath>
                </a14:m>
                <a:endParaRPr lang="nl-BE" dirty="0">
                  <a:latin typeface="+mn-lt"/>
                  <a:ea typeface="MS PGothic" charset="0"/>
                  <a:sym typeface="Wingdings" charset="0"/>
                </a:endParaRPr>
              </a:p>
              <a:p>
                <a:pPr marL="2420938" indent="-2420938">
                  <a:buFontTx/>
                  <a:buNone/>
                </a:pPr>
                <a:endParaRPr lang="nl-BE" sz="1600" dirty="0">
                  <a:latin typeface="Verdana" charset="0"/>
                  <a:ea typeface="MS PGothic" charset="0"/>
                  <a:sym typeface="Wingdings" charset="0"/>
                </a:endParaRPr>
              </a:p>
              <a:p>
                <a:pPr lvl="1"/>
                <a:r>
                  <a:rPr lang="nl-BE" dirty="0">
                    <a:latin typeface="+mn-lt"/>
                    <a:ea typeface="MS PGothic" charset="0"/>
                  </a:rPr>
                  <a:t>ANalysis Of VAriance (ANOVA) </a:t>
                </a:r>
                <a:endParaRPr lang="nl-BE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ijdelijke aanduiding voor inhoud 3">
                <a:extLst>
                  <a:ext uri="{FF2B5EF4-FFF2-40B4-BE49-F238E27FC236}">
                    <a16:creationId xmlns:a16="http://schemas.microsoft.com/office/drawing/2014/main" id="{0A6A7883-C16D-4042-B23B-67D5204C5A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3" t="-2446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4900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02F8E5-9F2F-E147-9CC8-659A19A1E2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Assumpties?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8EFB108C-F9CB-7149-95C2-A3B88D3572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18</a:t>
            </a:fld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36BF05F-63CD-914C-B6D8-8F3FC3C4C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none" lIns="0" tIns="0" rIns="0" bIns="0" rtlCol="0" anchor="t">
            <a:noAutofit/>
          </a:bodyPr>
          <a:lstStyle/>
          <a:p>
            <a:pPr marL="274320" indent="-274320">
              <a:lnSpc>
                <a:spcPct val="90000"/>
              </a:lnSpc>
              <a:defRPr/>
            </a:pPr>
            <a:r>
              <a:rPr lang="nl-BE" dirty="0">
                <a:ea typeface="ＭＳ Ｐゴシック" pitchFamily="-111" charset="-128"/>
                <a:cs typeface="ＭＳ Ｐゴシック" pitchFamily="-111" charset="-128"/>
              </a:rPr>
              <a:t>Voorwaarden om ANOVA te mogen gebruiken?</a:t>
            </a:r>
            <a:endParaRPr lang="nl-NL"/>
          </a:p>
          <a:p>
            <a:pPr marL="740410" lvl="1" indent="-378460">
              <a:lnSpc>
                <a:spcPct val="90000"/>
              </a:lnSpc>
              <a:defRPr/>
            </a:pPr>
            <a:r>
              <a:rPr lang="nl-BE" dirty="0">
                <a:ea typeface="ＭＳ Ｐゴシック" pitchFamily="-111" charset="-128"/>
                <a:cs typeface="ＭＳ Ｐゴシック" pitchFamily="-111" charset="-128"/>
              </a:rPr>
              <a:t>Afhankelijke variabele is normaal verdeeld</a:t>
            </a:r>
          </a:p>
          <a:p>
            <a:pPr marL="740410" lvl="1" indent="-378460">
              <a:lnSpc>
                <a:spcPct val="90000"/>
              </a:lnSpc>
              <a:defRPr/>
            </a:pPr>
            <a:r>
              <a:rPr lang="nl-BE" dirty="0">
                <a:latin typeface="Calibri Light"/>
                <a:ea typeface="ＭＳ Ｐゴシック"/>
                <a:cs typeface="ＭＳ Ｐゴシック" pitchFamily="-111" charset="-128"/>
              </a:rPr>
              <a:t>Binnen-groep-varianties zijn gelijk</a:t>
            </a:r>
          </a:p>
          <a:p>
            <a:pPr marL="274320" indent="-274320">
              <a:lnSpc>
                <a:spcPct val="90000"/>
              </a:lnSpc>
              <a:defRPr/>
            </a:pPr>
            <a:endParaRPr lang="nl-BE" dirty="0">
              <a:ea typeface="ＭＳ Ｐゴシック" pitchFamily="-111" charset="-128"/>
              <a:cs typeface="ＭＳ Ｐゴシック" pitchFamily="-111" charset="-128"/>
            </a:endParaRPr>
          </a:p>
          <a:p>
            <a:pPr marL="274320" indent="-274320">
              <a:lnSpc>
                <a:spcPct val="90000"/>
              </a:lnSpc>
              <a:defRPr/>
            </a:pPr>
            <a:r>
              <a:rPr lang="nl-BE" dirty="0">
                <a:ea typeface="ＭＳ Ｐゴシック" pitchFamily="-111" charset="-128"/>
                <a:cs typeface="ＭＳ Ｐゴシック" pitchFamily="-111" charset="-128"/>
              </a:rPr>
              <a:t>In R</a:t>
            </a:r>
          </a:p>
          <a:p>
            <a:pPr marL="274320" indent="-274320">
              <a:lnSpc>
                <a:spcPct val="90000"/>
              </a:lnSpc>
              <a:defRPr/>
            </a:pPr>
            <a:endParaRPr lang="nl-BE" dirty="0">
              <a:ea typeface="ＭＳ Ｐゴシック" pitchFamily="-111" charset="-128"/>
              <a:cs typeface="ＭＳ Ｐゴシック" pitchFamily="-111" charset="-128"/>
            </a:endParaRPr>
          </a:p>
          <a:p>
            <a:pPr marL="0" indent="0">
              <a:lnSpc>
                <a:spcPct val="90000"/>
              </a:lnSpc>
              <a:buFontTx/>
              <a:buNone/>
              <a:defRPr/>
            </a:pPr>
            <a:endParaRPr lang="nl-BE" dirty="0">
              <a:ea typeface="ＭＳ Ｐゴシック" pitchFamily="-111" charset="-128"/>
              <a:cs typeface="ＭＳ Ｐゴシック" pitchFamily="-111" charset="-128"/>
            </a:endParaRPr>
          </a:p>
          <a:p>
            <a:pPr marL="274320" indent="-274320"/>
            <a:endParaRPr lang="nl-BE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4525EFDD-E646-914E-8F0F-D17A755DE73E}"/>
              </a:ext>
            </a:extLst>
          </p:cNvPr>
          <p:cNvSpPr/>
          <p:nvPr/>
        </p:nvSpPr>
        <p:spPr>
          <a:xfrm>
            <a:off x="858597" y="3697647"/>
            <a:ext cx="8064896" cy="1815882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r>
              <a:rPr lang="nl-BE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 </a:t>
            </a:r>
            <a:r>
              <a:rPr lang="nl-BE" sz="16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leveneTest</a:t>
            </a:r>
            <a:r>
              <a:rPr lang="nl-BE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(</a:t>
            </a:r>
            <a:r>
              <a:rPr lang="nl-BE" sz="1600" b="1" dirty="0" err="1">
                <a:solidFill>
                  <a:srgbClr val="0000FF"/>
                </a:solidFill>
                <a:latin typeface="Courier New" charset="0"/>
                <a:cs typeface="Courier New" charset="0"/>
              </a:rPr>
              <a:t>Techniek$Interest.voor</a:t>
            </a:r>
            <a:r>
              <a:rPr lang="nl-BE" sz="1600" b="1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, Techniek$Richting5cat)</a:t>
            </a:r>
          </a:p>
          <a:p>
            <a:r>
              <a:rPr lang="nl-BE" sz="16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Levene's</a:t>
            </a:r>
            <a:r>
              <a:rPr lang="nl-BE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Test </a:t>
            </a:r>
            <a:r>
              <a:rPr lang="nl-BE" sz="16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for</a:t>
            </a:r>
            <a:r>
              <a:rPr lang="nl-BE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Homogeneity</a:t>
            </a:r>
            <a:r>
              <a:rPr lang="nl-BE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of </a:t>
            </a:r>
            <a:r>
              <a:rPr lang="nl-BE" sz="16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Variance</a:t>
            </a:r>
            <a:r>
              <a:rPr lang="nl-BE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(center = </a:t>
            </a:r>
            <a:r>
              <a:rPr lang="nl-BE" sz="16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median</a:t>
            </a:r>
            <a:r>
              <a:rPr lang="nl-BE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)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/>
                <a:cs typeface="Courier New"/>
              </a:rPr>
              <a:t>        </a:t>
            </a:r>
            <a:r>
              <a:rPr lang="nl-BE" sz="1600" dirty="0" err="1">
                <a:solidFill>
                  <a:srgbClr val="000000"/>
                </a:solidFill>
                <a:latin typeface="Courier New"/>
                <a:cs typeface="Courier New"/>
              </a:rPr>
              <a:t>Df</a:t>
            </a:r>
            <a:r>
              <a:rPr lang="nl-BE" sz="1600" dirty="0">
                <a:solidFill>
                  <a:srgbClr val="000000"/>
                </a:solidFill>
                <a:latin typeface="Courier New"/>
                <a:cs typeface="Courier New"/>
              </a:rPr>
              <a:t> F</a:t>
            </a:r>
            <a:r>
              <a:rPr lang="nl-BE" sz="1600" b="1" dirty="0">
                <a:solidFill>
                  <a:srgbClr val="000000"/>
                </a:solidFill>
                <a:latin typeface="Courier New"/>
                <a:cs typeface="Courier New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urier New"/>
                <a:cs typeface="Courier New"/>
              </a:rPr>
              <a:t>value</a:t>
            </a:r>
            <a:r>
              <a:rPr lang="nl-BE" sz="1600" b="1" dirty="0">
                <a:solidFill>
                  <a:srgbClr val="000000"/>
                </a:solidFill>
                <a:latin typeface="Courier New"/>
                <a:cs typeface="Courier New"/>
              </a:rPr>
              <a:t>    </a:t>
            </a:r>
            <a:r>
              <a:rPr lang="nl-BE" sz="1600" dirty="0">
                <a:solidFill>
                  <a:srgbClr val="000000"/>
                </a:solidFill>
                <a:latin typeface="Courier New"/>
                <a:cs typeface="Courier New"/>
              </a:rPr>
              <a:t>Pr(&gt;F)    </a:t>
            </a:r>
            <a:endParaRPr lang="nl-BE" sz="160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r>
              <a:rPr lang="nl-BE" sz="16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group</a:t>
            </a:r>
            <a:r>
              <a:rPr lang="nl-BE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4  6.2782 </a:t>
            </a:r>
            <a:r>
              <a:rPr lang="nl-BE" sz="1600" b="1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5.068e-05 ***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    2238                      </a:t>
            </a:r>
          </a:p>
          <a:p>
            <a:r>
              <a:rPr lang="nl-BE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---</a:t>
            </a:r>
          </a:p>
          <a:p>
            <a:r>
              <a:rPr lang="nl-BE" sz="1600" dirty="0" err="1">
                <a:solidFill>
                  <a:srgbClr val="000000"/>
                </a:solidFill>
                <a:latin typeface="Courier New" charset="0"/>
                <a:cs typeface="Courier New" charset="0"/>
              </a:rPr>
              <a:t>Signif</a:t>
            </a:r>
            <a:r>
              <a:rPr lang="nl-BE" sz="160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. codes:  0 ‘***’ 0.001 ‘**’ 0.01 ‘*’ 0.05 ‘.’ 0.1 ‘ ’ 1 </a:t>
            </a:r>
          </a:p>
        </p:txBody>
      </p:sp>
    </p:spTree>
    <p:extLst>
      <p:ext uri="{BB962C8B-B14F-4D97-AF65-F5344CB8AC3E}">
        <p14:creationId xmlns:p14="http://schemas.microsoft.com/office/powerpoint/2010/main" val="11264347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5602653-2D3D-D140-B97A-34407AF7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Statististische significant   (</a:t>
            </a:r>
            <a:r>
              <a:rPr lang="nl-BE" i="1" dirty="0"/>
              <a:t>F</a:t>
            </a:r>
            <a:r>
              <a:rPr lang="nl-BE" dirty="0"/>
              <a:t>-test)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FF10213-5600-B243-B874-05FF5BBB91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19</a:t>
            </a:fld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ijdelijke aanduiding voor inhoud 3">
                <a:extLst>
                  <a:ext uri="{FF2B5EF4-FFF2-40B4-BE49-F238E27FC236}">
                    <a16:creationId xmlns:a16="http://schemas.microsoft.com/office/drawing/2014/main" id="{FC0C73D5-D828-9E4E-98CD-DDEC955623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wrap="square"/>
              <a:lstStyle/>
              <a:p>
                <a:r>
                  <a:rPr lang="nl-BE" i="1" dirty="0">
                    <a:latin typeface="+mn-lt"/>
                    <a:ea typeface="MS PGothic" charset="0"/>
                  </a:rPr>
                  <a:t>F</a:t>
                </a:r>
                <a:r>
                  <a:rPr lang="nl-BE" dirty="0">
                    <a:latin typeface="+mn-lt"/>
                    <a:ea typeface="MS PGothic" charset="0"/>
                  </a:rPr>
                  <a:t> = Verhouding ‘</a:t>
                </a:r>
                <a:r>
                  <a:rPr lang="nl-BE" dirty="0">
                    <a:solidFill>
                      <a:srgbClr val="983466"/>
                    </a:solidFill>
                    <a:latin typeface="+mn-lt"/>
                    <a:ea typeface="MS PGothic" charset="0"/>
                  </a:rPr>
                  <a:t>tussen-groepen-variantie</a:t>
                </a:r>
                <a:r>
                  <a:rPr lang="nl-BE" dirty="0">
                    <a:latin typeface="+mn-lt"/>
                    <a:ea typeface="MS PGothic" charset="0"/>
                  </a:rPr>
                  <a:t>’ t.o.v. ‘</a:t>
                </a:r>
                <a:r>
                  <a:rPr lang="nl-BE" dirty="0">
                    <a:solidFill>
                      <a:srgbClr val="9A99FF"/>
                    </a:solidFill>
                    <a:latin typeface="+mn-lt"/>
                    <a:ea typeface="MS PGothic" charset="0"/>
                  </a:rPr>
                  <a:t>binnen-groepen-variantie</a:t>
                </a:r>
                <a:r>
                  <a:rPr lang="nl-BE" dirty="0">
                    <a:latin typeface="+mn-lt"/>
                    <a:ea typeface="MS PGothic" charset="0"/>
                  </a:rPr>
                  <a:t>’</a:t>
                </a:r>
              </a:p>
              <a:p>
                <a:pPr>
                  <a:buFontTx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nl-BE" b="0" i="1">
                          <a:latin typeface="+mn-lt"/>
                          <a:ea typeface="MS PGothic" charset="0"/>
                        </a:rPr>
                        <m:t>F</m:t>
                      </m:r>
                      <m:r>
                        <m:rPr>
                          <m:nor/>
                        </m:rPr>
                        <a:rPr lang="nl-BE" b="0">
                          <a:latin typeface="+mn-lt"/>
                          <a:ea typeface="MS PGothic" charset="0"/>
                        </a:rPr>
                        <m:t> = </m:t>
                      </m:r>
                      <m:f>
                        <m:fPr>
                          <m:ctrlPr>
                            <a:rPr lang="nl-BE" b="0" i="1">
                              <a:latin typeface="Cambria Math" panose="02040503050406030204" pitchFamily="18" charset="0"/>
                              <a:ea typeface="MS PGothic" charset="0"/>
                            </a:rPr>
                          </m:ctrlPr>
                        </m:fPr>
                        <m:num>
                          <m:r>
                            <m:rPr>
                              <m:nor/>
                            </m:rPr>
                            <a:rPr lang="nl-BE" b="0" smtClean="0">
                              <a:solidFill>
                                <a:srgbClr val="983466"/>
                              </a:solidFill>
                              <a:latin typeface="+mn-lt"/>
                              <a:ea typeface="MS PGothic" charset="0"/>
                            </a:rPr>
                            <m:t>tussen</m:t>
                          </m:r>
                          <m:r>
                            <m:rPr>
                              <m:nor/>
                            </m:rPr>
                            <a:rPr lang="nl-BE" b="0" i="0" smtClean="0">
                              <a:solidFill>
                                <a:srgbClr val="983466"/>
                              </a:solidFill>
                              <a:latin typeface="+mn-lt"/>
                              <a:ea typeface="MS PGothic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nl-BE" b="0" smtClean="0">
                              <a:solidFill>
                                <a:srgbClr val="983466"/>
                              </a:solidFill>
                              <a:latin typeface="+mn-lt"/>
                              <a:ea typeface="MS PGothic" charset="0"/>
                            </a:rPr>
                            <m:t>groep</m:t>
                          </m:r>
                          <m:r>
                            <m:rPr>
                              <m:nor/>
                            </m:rPr>
                            <a:rPr lang="nl-BE" b="0" i="0" smtClean="0">
                              <a:solidFill>
                                <a:srgbClr val="983466"/>
                              </a:solidFill>
                              <a:latin typeface="+mn-lt"/>
                              <a:ea typeface="MS PGothic" charset="0"/>
                            </a:rPr>
                            <m:t>en</m:t>
                          </m:r>
                          <m:r>
                            <m:rPr>
                              <m:nor/>
                            </m:rPr>
                            <a:rPr lang="nl-BE" b="0" i="0" smtClean="0">
                              <a:solidFill>
                                <a:srgbClr val="983466"/>
                              </a:solidFill>
                              <a:latin typeface="+mn-lt"/>
                              <a:ea typeface="MS PGothic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nl-BE" b="0" smtClean="0">
                              <a:solidFill>
                                <a:srgbClr val="983466"/>
                              </a:solidFill>
                              <a:latin typeface="+mn-lt"/>
                              <a:ea typeface="MS PGothic" charset="0"/>
                            </a:rPr>
                            <m:t>variantie</m:t>
                          </m:r>
                          <m:r>
                            <m:rPr>
                              <m:nor/>
                            </m:rPr>
                            <a:rPr lang="nl-BE" b="0">
                              <a:latin typeface="+mn-lt"/>
                              <a:ea typeface="MS PGothic" charset="0"/>
                            </a:rPr>
                            <m:t> / (</m:t>
                          </m:r>
                          <m:r>
                            <m:rPr>
                              <m:nor/>
                            </m:rPr>
                            <a:rPr lang="nl-BE" b="0">
                              <a:latin typeface="+mn-lt"/>
                              <a:ea typeface="MS PGothic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nl-BE" b="0">
                              <a:latin typeface="+mn-lt"/>
                              <a:ea typeface="MS PGothic" charset="0"/>
                            </a:rPr>
                            <m:t> − 1)</m:t>
                          </m:r>
                        </m:num>
                        <m:den>
                          <m:r>
                            <m:rPr>
                              <m:nor/>
                            </m:rPr>
                            <a:rPr lang="nl-BE" b="0" smtClean="0">
                              <a:solidFill>
                                <a:srgbClr val="9A99FF"/>
                              </a:solidFill>
                              <a:latin typeface="+mn-lt"/>
                              <a:ea typeface="MS PGothic" charset="0"/>
                            </a:rPr>
                            <m:t>binnen</m:t>
                          </m:r>
                          <m:r>
                            <m:rPr>
                              <m:nor/>
                            </m:rPr>
                            <a:rPr lang="nl-BE" b="0" i="0" smtClean="0">
                              <a:solidFill>
                                <a:srgbClr val="9A99FF"/>
                              </a:solidFill>
                              <a:latin typeface="+mn-lt"/>
                              <a:ea typeface="MS PGothic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nl-BE" b="0" smtClean="0">
                              <a:solidFill>
                                <a:srgbClr val="9A99FF"/>
                              </a:solidFill>
                              <a:latin typeface="+mn-lt"/>
                              <a:ea typeface="MS PGothic" charset="0"/>
                            </a:rPr>
                            <m:t>groep</m:t>
                          </m:r>
                          <m:r>
                            <m:rPr>
                              <m:nor/>
                            </m:rPr>
                            <a:rPr lang="nl-BE" b="0" i="0" smtClean="0">
                              <a:solidFill>
                                <a:srgbClr val="9A99FF"/>
                              </a:solidFill>
                              <a:latin typeface="+mn-lt"/>
                              <a:ea typeface="MS PGothic" charset="0"/>
                            </a:rPr>
                            <m:t>en</m:t>
                          </m:r>
                          <m:r>
                            <m:rPr>
                              <m:nor/>
                            </m:rPr>
                            <a:rPr lang="nl-BE" b="0" i="0" smtClean="0">
                              <a:solidFill>
                                <a:srgbClr val="9A99FF"/>
                              </a:solidFill>
                              <a:latin typeface="+mn-lt"/>
                              <a:ea typeface="MS PGothic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nl-BE" b="0" smtClean="0">
                              <a:solidFill>
                                <a:srgbClr val="9A99FF"/>
                              </a:solidFill>
                              <a:latin typeface="+mn-lt"/>
                              <a:ea typeface="MS PGothic" charset="0"/>
                            </a:rPr>
                            <m:t>variantie</m:t>
                          </m:r>
                          <m:r>
                            <m:rPr>
                              <m:nor/>
                            </m:rPr>
                            <a:rPr lang="nl-BE" b="0">
                              <a:latin typeface="+mn-lt"/>
                              <a:ea typeface="MS PGothic" charset="0"/>
                            </a:rPr>
                            <m:t> / (</m:t>
                          </m:r>
                          <m:r>
                            <m:rPr>
                              <m:nor/>
                            </m:rPr>
                            <a:rPr lang="nl-BE" b="0">
                              <a:latin typeface="+mn-lt"/>
                              <a:ea typeface="MS PGothic" charset="0"/>
                            </a:rPr>
                            <m:t>n</m:t>
                          </m:r>
                          <m:r>
                            <m:rPr>
                              <m:nor/>
                            </m:rPr>
                            <a:rPr lang="nl-BE" b="0">
                              <a:latin typeface="+mn-lt"/>
                              <a:ea typeface="MS PGothic" charset="0"/>
                            </a:rPr>
                            <m:t> − </m:t>
                          </m:r>
                          <m:r>
                            <m:rPr>
                              <m:nor/>
                            </m:rPr>
                            <a:rPr lang="nl-BE" b="0">
                              <a:latin typeface="+mn-lt"/>
                              <a:ea typeface="MS PGothic" charset="0"/>
                            </a:rPr>
                            <m:t>k</m:t>
                          </m:r>
                          <m:r>
                            <m:rPr>
                              <m:nor/>
                            </m:rPr>
                            <a:rPr lang="nl-BE" b="0">
                              <a:latin typeface="+mn-lt"/>
                              <a:ea typeface="MS PGothic" charset="0"/>
                            </a:rPr>
                            <m:t>) </m:t>
                          </m:r>
                        </m:den>
                      </m:f>
                    </m:oMath>
                  </m:oMathPara>
                </a14:m>
                <a:endParaRPr lang="nl-BE" b="0" dirty="0">
                  <a:latin typeface="+mn-lt"/>
                  <a:ea typeface="MS PGothic" charset="0"/>
                </a:endParaRPr>
              </a:p>
              <a:p>
                <a:pPr>
                  <a:buFontTx/>
                  <a:buNone/>
                </a:pPr>
                <a:endParaRPr lang="nl-BE" b="0" dirty="0">
                  <a:latin typeface="+mn-lt"/>
                  <a:ea typeface="MS PGothic" charset="0"/>
                  <a:sym typeface="Wingdings" charset="0"/>
                </a:endParaRPr>
              </a:p>
              <a:p>
                <a:pPr>
                  <a:buFontTx/>
                  <a:buNone/>
                </a:pPr>
                <a:endParaRPr lang="nl-BE" b="0" dirty="0">
                  <a:latin typeface="+mn-lt"/>
                  <a:ea typeface="MS PGothic" charset="0"/>
                  <a:sym typeface="Wingdings" charset="0"/>
                </a:endParaRPr>
              </a:p>
              <a:p>
                <a:pPr>
                  <a:buFontTx/>
                  <a:buNone/>
                </a:pPr>
                <a:endParaRPr lang="nl-BE" sz="1600" dirty="0">
                  <a:latin typeface="+mn-lt"/>
                  <a:ea typeface="MS PGothic" charset="0"/>
                  <a:sym typeface="Wingdings" charset="0"/>
                </a:endParaRPr>
              </a:p>
              <a:p>
                <a:endParaRPr lang="nl-BE" dirty="0">
                  <a:latin typeface="+mn-lt"/>
                  <a:ea typeface="MS PGothic" charset="0"/>
                </a:endParaRPr>
              </a:p>
              <a:p>
                <a:r>
                  <a:rPr lang="nl-BE" dirty="0">
                    <a:latin typeface="+mn-lt"/>
                    <a:ea typeface="MS PGothic" charset="0"/>
                  </a:rPr>
                  <a:t>Hoe groter de verschillen </a:t>
                </a:r>
                <a:r>
                  <a:rPr lang="nl-BE" dirty="0">
                    <a:solidFill>
                      <a:srgbClr val="983466"/>
                    </a:solidFill>
                    <a:latin typeface="+mn-lt"/>
                    <a:ea typeface="MS PGothic" charset="0"/>
                  </a:rPr>
                  <a:t>tussen de categorieën</a:t>
                </a:r>
                <a:r>
                  <a:rPr lang="nl-BE" dirty="0">
                    <a:latin typeface="+mn-lt"/>
                    <a:ea typeface="MS PGothic" charset="0"/>
                  </a:rPr>
                  <a:t>, hoe hoger de F-waarde</a:t>
                </a:r>
              </a:p>
              <a:p>
                <a:pPr marL="0" indent="0">
                  <a:buNone/>
                </a:pPr>
                <a:endParaRPr lang="nl-BE" dirty="0">
                  <a:latin typeface="+mn-lt"/>
                </a:endParaRPr>
              </a:p>
            </p:txBody>
          </p:sp>
        </mc:Choice>
        <mc:Fallback xmlns="">
          <p:sp>
            <p:nvSpPr>
              <p:cNvPr id="4" name="Tijdelijke aanduiding voor inhoud 3">
                <a:extLst>
                  <a:ext uri="{FF2B5EF4-FFF2-40B4-BE49-F238E27FC236}">
                    <a16:creationId xmlns:a16="http://schemas.microsoft.com/office/drawing/2014/main" id="{FC0C73D5-D828-9E4E-98CD-DDEC955623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73" t="-2446" r="-115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95A21E95-7BFF-7A41-9465-92F21FCB08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5096" y="2422525"/>
            <a:ext cx="2241597" cy="10172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Pijl links 5">
            <a:extLst>
              <a:ext uri="{FF2B5EF4-FFF2-40B4-BE49-F238E27FC236}">
                <a16:creationId xmlns:a16="http://schemas.microsoft.com/office/drawing/2014/main" id="{7D0A177F-1B9E-C94F-81EC-9EAAF426EE86}"/>
              </a:ext>
            </a:extLst>
          </p:cNvPr>
          <p:cNvSpPr/>
          <p:nvPr/>
        </p:nvSpPr>
        <p:spPr bwMode="auto">
          <a:xfrm rot="5400000">
            <a:off x="5429599" y="3619972"/>
            <a:ext cx="428263" cy="347240"/>
          </a:xfrm>
          <a:prstGeom prst="rightArrow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 rtlCol="0" anchor="ctr"/>
          <a:lstStyle/>
          <a:p>
            <a:pPr marL="179388" indent="-179388" algn="ctr">
              <a:spcAft>
                <a:spcPts val="450"/>
              </a:spcAft>
              <a:buFont typeface="Arial" charset="0"/>
              <a:buChar char="•"/>
            </a:pPr>
            <a:endParaRPr lang="nl-BE" sz="1600" dirty="0">
              <a:latin typeface="Verdana" charset="0"/>
              <a:ea typeface="Verdana Regular" charset="0"/>
              <a:cs typeface="Verdana Regular" charset="0"/>
              <a:sym typeface="Securitas Sans Light" charset="0"/>
            </a:endParaRPr>
          </a:p>
        </p:txBody>
      </p:sp>
      <p:sp>
        <p:nvSpPr>
          <p:cNvPr id="7" name="Tekstvak 6">
            <a:extLst>
              <a:ext uri="{FF2B5EF4-FFF2-40B4-BE49-F238E27FC236}">
                <a16:creationId xmlns:a16="http://schemas.microsoft.com/office/drawing/2014/main" id="{7FC84950-51B1-8F41-92ED-34289E49A074}"/>
              </a:ext>
            </a:extLst>
          </p:cNvPr>
          <p:cNvSpPr txBox="1"/>
          <p:nvPr/>
        </p:nvSpPr>
        <p:spPr>
          <a:xfrm>
            <a:off x="5108120" y="4311383"/>
            <a:ext cx="3910150" cy="365125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l-BE" sz="2400" b="1" i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F</a:t>
            </a:r>
            <a:r>
              <a:rPr lang="nl-BE" sz="24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-waarde   -&gt;    </a:t>
            </a:r>
            <a:r>
              <a:rPr lang="nl-BE" sz="2400" b="1" i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p</a:t>
            </a:r>
            <a:r>
              <a:rPr lang="nl-BE" sz="2400" b="1" dirty="0">
                <a:latin typeface="+mn-lt"/>
                <a:ea typeface="Verdana" panose="020B0604030504040204" pitchFamily="34" charset="0"/>
                <a:cs typeface="Verdana" panose="020B0604030504040204" pitchFamily="34" charset="0"/>
              </a:rPr>
              <a:t>-waarde</a:t>
            </a:r>
          </a:p>
        </p:txBody>
      </p:sp>
    </p:spTree>
    <p:extLst>
      <p:ext uri="{BB962C8B-B14F-4D97-AF65-F5344CB8AC3E}">
        <p14:creationId xmlns:p14="http://schemas.microsoft.com/office/powerpoint/2010/main" val="1178804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469D7D5-11ED-B94F-B3FF-72321C7F890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</a:t>
            </a:fld>
            <a:endParaRPr lang="nl-BE" dirty="0"/>
          </a:p>
        </p:txBody>
      </p:sp>
      <p:pic>
        <p:nvPicPr>
          <p:cNvPr id="17" name="Tijdelijke aanduiding voor afbeelding 16">
            <a:extLst>
              <a:ext uri="{FF2B5EF4-FFF2-40B4-BE49-F238E27FC236}">
                <a16:creationId xmlns:a16="http://schemas.microsoft.com/office/drawing/2014/main" id="{8B125C63-E17C-4743-8DB7-1795A93F7971}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 rotWithShape="1">
          <a:blip r:embed="rId3"/>
          <a:srcRect t="-155533" b="-155533"/>
          <a:stretch/>
        </p:blipFill>
        <p:spPr>
          <a:xfrm>
            <a:off x="9005909" y="1378339"/>
            <a:ext cx="1674000" cy="1672263"/>
          </a:xfrm>
          <a:prstGeom prst="roundRect">
            <a:avLst>
              <a:gd name="adj" fmla="val 50000"/>
            </a:avLst>
          </a:prstGeo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33FF37A-7607-954E-B668-B3051AFFDF6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nl-BE" dirty="0"/>
              <a:t>Te      ugblik</a:t>
            </a:r>
            <a:endParaRPr lang="en-BE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058EBD4-6BC5-D844-98F0-F06FCADD0653}"/>
              </a:ext>
            </a:extLst>
          </p:cNvPr>
          <p:cNvSpPr>
            <a:spLocks noGrp="1"/>
          </p:cNvSpPr>
          <p:nvPr>
            <p:ph sz="quarter" idx="23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9090C32-1664-AD4C-90CB-B21340D4B19F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nl-BE" dirty="0"/>
              <a:t>kruistabel</a:t>
            </a:r>
            <a:endParaRPr lang="en-BE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A72CD1A8-D6A8-3C42-A93B-672CCFBA05C0}"/>
              </a:ext>
            </a:extLst>
          </p:cNvPr>
          <p:cNvSpPr>
            <a:spLocks noGrp="1"/>
          </p:cNvSpPr>
          <p:nvPr>
            <p:ph sz="quarter" idx="25"/>
          </p:nvPr>
        </p:nvSpPr>
        <p:spPr/>
        <p:txBody>
          <a:bodyPr/>
          <a:lstStyle/>
          <a:p>
            <a:endParaRPr lang="en-BE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52DBBB3-1531-CD4F-90B1-1F37ABD2F586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r>
              <a:rPr lang="nl-BE" dirty="0"/>
              <a:t>ANOVA</a:t>
            </a:r>
            <a:endParaRPr lang="en-BE"/>
          </a:p>
        </p:txBody>
      </p:sp>
      <p:pic>
        <p:nvPicPr>
          <p:cNvPr id="1026" name="Picture 2" descr="Afbeeldingsresultaat voor lineaire regressie">
            <a:extLst>
              <a:ext uri="{FF2B5EF4-FFF2-40B4-BE49-F238E27FC236}">
                <a16:creationId xmlns:a16="http://schemas.microsoft.com/office/drawing/2014/main" id="{4E07EFA0-DD24-404B-8C76-9FDA855BCE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1303777">
            <a:off x="7249399" y="-549269"/>
            <a:ext cx="260229" cy="1301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DAC1844-DEFE-ED4A-A4CE-2A0E3BE20D9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nl-BE"/>
          </a:p>
        </p:txBody>
      </p:sp>
      <p:pic>
        <p:nvPicPr>
          <p:cNvPr id="22" name="Tijdelijke aanduiding voor afbeelding 21">
            <a:extLst>
              <a:ext uri="{FF2B5EF4-FFF2-40B4-BE49-F238E27FC236}">
                <a16:creationId xmlns:a16="http://schemas.microsoft.com/office/drawing/2014/main" id="{2394DF99-89BB-5B44-A0D2-F4E4EB0CAED9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 rotWithShape="1">
          <a:blip r:embed="rId5"/>
          <a:srcRect t="-49267" b="-49267"/>
          <a:stretch/>
        </p:blipFill>
        <p:spPr/>
      </p:pic>
      <p:pic>
        <p:nvPicPr>
          <p:cNvPr id="26" name="Tijdelijke aanduiding voor afbeelding 25">
            <a:extLst>
              <a:ext uri="{FF2B5EF4-FFF2-40B4-BE49-F238E27FC236}">
                <a16:creationId xmlns:a16="http://schemas.microsoft.com/office/drawing/2014/main" id="{3E8147A5-BADD-F247-BB47-2F1BA714EB39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6"/>
          <a:srcRect l="-52" r="-52"/>
          <a:stretch/>
        </p:blipFill>
        <p:spPr>
          <a:prstGeom prst="roundRect">
            <a:avLst>
              <a:gd name="adj" fmla="val 42457"/>
            </a:avLst>
          </a:prstGeom>
        </p:spPr>
      </p:pic>
      <p:pic>
        <p:nvPicPr>
          <p:cNvPr id="20482" name="Picture 2" descr="Afbeeldingsresultaat voor R">
            <a:extLst>
              <a:ext uri="{FF2B5EF4-FFF2-40B4-BE49-F238E27FC236}">
                <a16:creationId xmlns:a16="http://schemas.microsoft.com/office/drawing/2014/main" id="{83C2D785-B42D-A54C-8BF1-7CD9CB242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2667" b="98667" l="4000" r="94667">
                        <a14:foregroundMark x1="15556" y1="24889" x2="4000" y2="64000"/>
                        <a14:foregroundMark x1="4000" y1="64000" x2="4000" y2="65778"/>
                        <a14:foregroundMark x1="19556" y1="12000" x2="55111" y2="7556"/>
                        <a14:foregroundMark x1="55111" y1="7556" x2="61333" y2="7556"/>
                        <a14:foregroundMark x1="20000" y1="51556" x2="35111" y2="84000"/>
                        <a14:foregroundMark x1="35111" y1="84000" x2="57333" y2="84000"/>
                        <a14:foregroundMark x1="57333" y1="84000" x2="76444" y2="71556"/>
                        <a14:foregroundMark x1="76444" y1="71556" x2="80000" y2="51556"/>
                        <a14:foregroundMark x1="80000" y1="51556" x2="76000" y2="44444"/>
                        <a14:foregroundMark x1="47111" y1="58222" x2="55556" y2="67111"/>
                        <a14:foregroundMark x1="39556" y1="53333" x2="39556" y2="26222"/>
                        <a14:foregroundMark x1="47111" y1="35111" x2="55556" y2="38222"/>
                        <a14:foregroundMark x1="48889" y1="28000" x2="65778" y2="30222"/>
                        <a14:foregroundMark x1="65778" y1="30222" x2="56000" y2="44444"/>
                        <a14:foregroundMark x1="56000" y1="44444" x2="65333" y2="68000"/>
                        <a14:foregroundMark x1="31556" y1="67111" x2="45333" y2="67111"/>
                        <a14:foregroundMark x1="81333" y1="35556" x2="89778" y2="64000"/>
                        <a14:foregroundMark x1="62667" y1="90222" x2="82667" y2="83556"/>
                        <a14:foregroundMark x1="82667" y1="83556" x2="91111" y2="64444"/>
                        <a14:foregroundMark x1="91111" y1="64444" x2="88000" y2="24000"/>
                        <a14:foregroundMark x1="88000" y1="24000" x2="78667" y2="16444"/>
                        <a14:foregroundMark x1="39556" y1="92889" x2="39556" y2="92889"/>
                        <a14:foregroundMark x1="43111" y1="98667" x2="51556" y2="99111"/>
                        <a14:foregroundMark x1="39556" y1="67111" x2="39556" y2="56444"/>
                        <a14:foregroundMark x1="24444" y1="8444" x2="31111" y2="5778"/>
                        <a14:foregroundMark x1="48444" y1="48889" x2="54222" y2="52889"/>
                        <a14:foregroundMark x1="93333" y1="44000" x2="94667" y2="50667"/>
                        <a14:foregroundMark x1="33778" y1="4889" x2="50667" y2="2667"/>
                        <a14:foregroundMark x1="50667" y1="2667" x2="51556" y2="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810" y="3761031"/>
            <a:ext cx="299404" cy="2994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111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E85DF-3161-0641-BE06-204E0850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ANOVA in 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3EF60B7-8E2E-8B4B-BC97-539AF75B00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20</a:t>
            </a:fld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B107574-8A09-F048-BEE4-A597AE1DD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99347" y="2138482"/>
            <a:ext cx="7842383" cy="2634964"/>
          </a:xfrm>
          <a:ln>
            <a:noFill/>
          </a:ln>
        </p:spPr>
        <p:txBody>
          <a:bodyPr wrap="square"/>
          <a:lstStyle/>
          <a:p>
            <a:pPr marL="0" indent="0">
              <a:buNone/>
            </a:pPr>
            <a:r>
              <a:rPr lang="nl-BE" sz="14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 is.factor(Techniek$Richting5cat)</a:t>
            </a:r>
          </a:p>
          <a:p>
            <a:pPr marL="0" indent="0">
              <a:buNone/>
            </a:pPr>
            <a:r>
              <a:rPr lang="nl-BE" sz="1400" b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[1] TRUE</a:t>
            </a:r>
          </a:p>
          <a:p>
            <a:pPr marL="0" indent="0">
              <a:buNone/>
            </a:pPr>
            <a:r>
              <a:rPr lang="nl-BE" sz="14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 Model.Interest &lt;- oneway.test(Techniek$Interest.voor ~ Techniek$Richting5cat)</a:t>
            </a:r>
          </a:p>
          <a:p>
            <a:pPr marL="0" indent="0">
              <a:buNone/>
            </a:pPr>
            <a:r>
              <a:rPr lang="nl-BE" sz="14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 Model.Interest</a:t>
            </a:r>
          </a:p>
          <a:p>
            <a:endParaRPr lang="nl-BE" sz="140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nl-BE" sz="1400" b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One-way analysis of means (not assuming equal variances)</a:t>
            </a:r>
          </a:p>
          <a:p>
            <a:endParaRPr lang="nl-BE" sz="1400" b="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nl-BE" sz="1400" b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data:  Techniek$Interest.voor and Techniek$Richting5cat </a:t>
            </a:r>
          </a:p>
          <a:p>
            <a:pPr marL="0" indent="0">
              <a:buNone/>
            </a:pPr>
            <a:r>
              <a:rPr lang="nl-BE" sz="1400" b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F = 64.4272, num df = 4.000, denom df = 246.478, p-value &lt; 2.2e-16</a:t>
            </a:r>
          </a:p>
          <a:p>
            <a:pPr marL="0" indent="0">
              <a:buNone/>
            </a:pPr>
            <a:endParaRPr lang="nl-BE" sz="1400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FDF40DC2-0C96-3E4A-AD00-52EE61340CF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99"/>
          <a:stretch/>
        </p:blipFill>
        <p:spPr>
          <a:xfrm>
            <a:off x="35053" y="1577008"/>
            <a:ext cx="3510570" cy="4327493"/>
          </a:xfrm>
          <a:prstGeom prst="rect">
            <a:avLst/>
          </a:prstGeom>
        </p:spPr>
      </p:pic>
      <p:sp>
        <p:nvSpPr>
          <p:cNvPr id="6" name="Rechthoek 5">
            <a:extLst>
              <a:ext uri="{FF2B5EF4-FFF2-40B4-BE49-F238E27FC236}">
                <a16:creationId xmlns:a16="http://schemas.microsoft.com/office/drawing/2014/main" id="{78A0DC67-0D00-5B44-AFAD-39FCF7017599}"/>
              </a:ext>
            </a:extLst>
          </p:cNvPr>
          <p:cNvSpPr/>
          <p:nvPr/>
        </p:nvSpPr>
        <p:spPr bwMode="auto">
          <a:xfrm>
            <a:off x="2427732" y="3604252"/>
            <a:ext cx="1127760" cy="44196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marL="179388" indent="-179388" algn="ctr">
              <a:spcAft>
                <a:spcPts val="450"/>
              </a:spcAft>
              <a:buFont typeface="Arial" charset="0"/>
              <a:buChar char="•"/>
            </a:pPr>
            <a:endParaRPr lang="nl-BE" sz="1600" dirty="0">
              <a:latin typeface="Verdana" charset="0"/>
              <a:ea typeface="Verdana Regular" charset="0"/>
              <a:cs typeface="Verdana Regular" charset="0"/>
              <a:sym typeface="Securitas Sans Light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98DB8436-E266-F04E-A094-871C4A07F48B}"/>
              </a:ext>
            </a:extLst>
          </p:cNvPr>
          <p:cNvSpPr txBox="1"/>
          <p:nvPr/>
        </p:nvSpPr>
        <p:spPr>
          <a:xfrm>
            <a:off x="2378643" y="5232133"/>
            <a:ext cx="182880" cy="27465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algn="r"/>
            <a:r>
              <a:rPr lang="nl-BE" sz="1600" b="1" dirty="0">
                <a:solidFill>
                  <a:srgbClr val="000000"/>
                </a:solidFill>
                <a:latin typeface="Courier New"/>
                <a:ea typeface="Verdana"/>
                <a:cs typeface="Courier New"/>
              </a:rPr>
              <a:t>B</a:t>
            </a:r>
            <a:endParaRPr lang="nl-BE" sz="2800" b="1" dirty="0">
              <a:solidFill>
                <a:srgbClr val="000000"/>
              </a:solidFill>
              <a:latin typeface="Courier New"/>
              <a:ea typeface="Verdan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176422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280C2B-DE03-3047-988C-7900D58B7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Effectgrootte?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FB2BE51B-3BC0-194E-8779-38599BA659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21</a:t>
            </a:fld>
            <a:endParaRPr lang="nl-BE" dirty="0"/>
          </a:p>
        </p:txBody>
      </p:sp>
      <p:sp>
        <p:nvSpPr>
          <p:cNvPr id="8" name="Tijdelijke aanduiding voor inhoud 7">
            <a:extLst>
              <a:ext uri="{FF2B5EF4-FFF2-40B4-BE49-F238E27FC236}">
                <a16:creationId xmlns:a16="http://schemas.microsoft.com/office/drawing/2014/main" id="{3FB9CDAE-0E28-B04A-8A58-95FD7E213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none" lIns="0" tIns="0" rIns="0" bIns="0" rtlCol="0" anchor="t">
            <a:noAutofit/>
          </a:bodyPr>
          <a:lstStyle/>
          <a:p>
            <a:pPr marL="274320" indent="-274320"/>
            <a:endParaRPr lang="nl-BE" dirty="0"/>
          </a:p>
          <a:p>
            <a:pPr marL="274320" indent="-274320"/>
            <a:endParaRPr lang="nl-BE" dirty="0"/>
          </a:p>
          <a:p>
            <a:pPr marL="274320" indent="-274320"/>
            <a:endParaRPr lang="nl-BE" dirty="0"/>
          </a:p>
          <a:p>
            <a:pPr marL="274320" indent="-274320"/>
            <a:endParaRPr lang="nl-BE" dirty="0"/>
          </a:p>
          <a:p>
            <a:pPr marL="274320" indent="-274320"/>
            <a:endParaRPr lang="nl-BE" dirty="0"/>
          </a:p>
          <a:p>
            <a:pPr marL="274320" indent="-274320"/>
            <a:endParaRPr lang="nl-BE" dirty="0"/>
          </a:p>
          <a:p>
            <a:pPr marL="274320" indent="-274320"/>
            <a:endParaRPr lang="nl-BE" dirty="0"/>
          </a:p>
          <a:p>
            <a:pPr marL="274320" indent="-274320"/>
            <a:endParaRPr lang="nl-BE" dirty="0"/>
          </a:p>
          <a:p>
            <a:pPr marL="274320" indent="-274320"/>
            <a:r>
              <a:rPr lang="nl-BE" dirty="0">
                <a:latin typeface="Calibri"/>
                <a:ea typeface="Verdana"/>
                <a:cs typeface="Calibri"/>
              </a:rPr>
              <a:t>Eta</a:t>
            </a:r>
            <a:r>
              <a:rPr lang="nl-BE" baseline="30000" dirty="0">
                <a:latin typeface="Calibri"/>
                <a:ea typeface="Verdana"/>
                <a:cs typeface="Calibri"/>
              </a:rPr>
              <a:t>2</a:t>
            </a:r>
            <a:r>
              <a:rPr lang="nl-BE" dirty="0">
                <a:latin typeface="Calibri"/>
                <a:ea typeface="Verdana"/>
                <a:cs typeface="Calibri"/>
              </a:rPr>
              <a:t> = aandeel van totale variantie toe te schrijven aan invloed x</a:t>
            </a:r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9D069FA9-CF36-E743-839A-B84DAB4169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7128" y="1663065"/>
            <a:ext cx="7146925" cy="2952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515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F0E85DF-3161-0641-BE06-204E0850C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Eta</a:t>
            </a:r>
            <a:r>
              <a:rPr lang="nl-BE" baseline="30000" dirty="0"/>
              <a:t>2</a:t>
            </a:r>
            <a:r>
              <a:rPr lang="nl-BE" dirty="0"/>
              <a:t> in R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43EF60B7-8E2E-8B4B-BC97-539AF75B00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22</a:t>
            </a:fld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B107574-8A09-F048-BEE4-A597AE1DD4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97680" y="1577009"/>
            <a:ext cx="8995409" cy="4660279"/>
          </a:xfrm>
          <a:ln>
            <a:noFill/>
          </a:ln>
        </p:spPr>
        <p:txBody>
          <a:bodyPr wrap="square"/>
          <a:lstStyle/>
          <a:p>
            <a:pPr marL="0" indent="0">
              <a:buNone/>
            </a:pPr>
            <a:r>
              <a:rPr lang="nl-BE" sz="14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 etasq(aov(Techniek$Interest.voor ~ Techniek$Richting5cat))</a:t>
            </a:r>
          </a:p>
          <a:p>
            <a:pPr marL="0" indent="0">
              <a:buNone/>
            </a:pPr>
            <a:endParaRPr lang="nl-BE" sz="1400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nl-BE" sz="14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		</a:t>
            </a:r>
            <a:r>
              <a:rPr lang="nl-BE" sz="2400" dirty="0">
                <a:solidFill>
                  <a:schemeClr val="accent5"/>
                </a:solidFill>
                <a:latin typeface="+mn-lt"/>
                <a:cs typeface="Courier New" charset="0"/>
              </a:rPr>
              <a:t>OF</a:t>
            </a:r>
          </a:p>
          <a:p>
            <a:pPr marL="0" indent="0">
              <a:buNone/>
            </a:pPr>
            <a:endParaRPr lang="nl-BE" sz="1400" dirty="0">
              <a:solidFill>
                <a:schemeClr val="accent5"/>
              </a:solidFill>
              <a:latin typeface="+mn-lt"/>
              <a:cs typeface="Courier New" charset="0"/>
            </a:endParaRPr>
          </a:p>
          <a:p>
            <a:pPr marL="0" indent="0">
              <a:buNone/>
            </a:pPr>
            <a:r>
              <a:rPr lang="nl-BE" sz="14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 Model.Interest.1 &lt;- aov (Techniek$Interest.voor ~ Techniek$Richting5cat)</a:t>
            </a:r>
          </a:p>
          <a:p>
            <a:pPr marL="0" indent="0">
              <a:buNone/>
            </a:pPr>
            <a:r>
              <a:rPr lang="nl-BE" sz="140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 etasq(Model.Interest.1)</a:t>
            </a:r>
          </a:p>
          <a:p>
            <a:pPr marL="0" indent="0">
              <a:buNone/>
            </a:pPr>
            <a:r>
              <a:rPr lang="nl-BE" sz="1400" b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Partial eta^2</a:t>
            </a:r>
          </a:p>
          <a:p>
            <a:pPr marL="0" indent="0">
              <a:buNone/>
            </a:pPr>
            <a:r>
              <a:rPr lang="nl-BE" sz="1400" b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Techniek$Richting5cat    0.07688024</a:t>
            </a:r>
          </a:p>
          <a:p>
            <a:pPr marL="0" indent="0">
              <a:buNone/>
            </a:pPr>
            <a:r>
              <a:rPr lang="nl-BE" sz="1400" b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Residuals                        NA</a:t>
            </a:r>
          </a:p>
          <a:p>
            <a:pPr marL="0" indent="0">
              <a:buNone/>
            </a:pPr>
            <a:endParaRPr lang="nl-BE" sz="1400" b="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nl-BE" sz="1400" b="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endParaRPr lang="nl-BE" sz="1400" dirty="0"/>
          </a:p>
        </p:txBody>
      </p:sp>
      <p:graphicFrame>
        <p:nvGraphicFramePr>
          <p:cNvPr id="7" name="Table 1">
            <a:extLst>
              <a:ext uri="{FF2B5EF4-FFF2-40B4-BE49-F238E27FC236}">
                <a16:creationId xmlns:a16="http://schemas.microsoft.com/office/drawing/2014/main" id="{CB292313-6B65-8749-AEAA-FA3D9BC60A13}"/>
              </a:ext>
            </a:extLst>
          </p:cNvPr>
          <p:cNvGraphicFramePr>
            <a:graphicFrameLocks noGrp="1"/>
          </p:cNvGraphicFramePr>
          <p:nvPr/>
        </p:nvGraphicFramePr>
        <p:xfrm>
          <a:off x="4297680" y="4497690"/>
          <a:ext cx="6048375" cy="1344096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5843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04925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600" i="1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Verdana" panose="020B0604030504040204" pitchFamily="34" charset="0"/>
                          <a:ea typeface="MS PGothic" panose="020B0600070205080204" pitchFamily="34" charset="-128"/>
                          <a:cs typeface="+mn-cs"/>
                        </a:rPr>
                        <a:t>Eta²</a:t>
                      </a:r>
                    </a:p>
                  </a:txBody>
                  <a:tcPr marL="68574" marR="68574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600" u="none" strike="noStrike" kern="1200" cap="none" normalizeH="0" baseline="0" dirty="0" err="1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Verdana" panose="020B0604030504040204" pitchFamily="34" charset="0"/>
                          <a:ea typeface="MS PGothic" panose="020B0600070205080204" pitchFamily="34" charset="-128"/>
                          <a:cs typeface="+mn-cs"/>
                        </a:rPr>
                        <a:t>Cohen’s</a:t>
                      </a:r>
                      <a:r>
                        <a:rPr kumimoji="0" lang="nl-BE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Verdana" panose="020B0604030504040204" pitchFamily="34" charset="0"/>
                          <a:ea typeface="MS PGothic" panose="020B0600070205080204" pitchFamily="34" charset="-128"/>
                          <a:cs typeface="+mn-cs"/>
                        </a:rPr>
                        <a:t> vuistregel</a:t>
                      </a:r>
                    </a:p>
                  </a:txBody>
                  <a:tcPr marL="68574" marR="68574" marT="0" marB="0" horzOverflow="overflow"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600" u="none" strike="noStrike" kern="1200" cap="none" normalizeH="0" baseline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Verdana" panose="020B0604030504040204" pitchFamily="34" charset="0"/>
                          <a:ea typeface="MS PGothic" panose="020B0600070205080204" pitchFamily="34" charset="-128"/>
                          <a:cs typeface="+mn-cs"/>
                        </a:rPr>
                        <a:t>≥0.14</a:t>
                      </a:r>
                    </a:p>
                  </a:txBody>
                  <a:tcPr marL="68574" marR="6857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Verdana" panose="020B0604030504040204" pitchFamily="34" charset="0"/>
                          <a:ea typeface="MS PGothic" panose="020B0600070205080204" pitchFamily="34" charset="-128"/>
                          <a:cs typeface="+mn-cs"/>
                        </a:rPr>
                        <a:t>Groot</a:t>
                      </a:r>
                    </a:p>
                  </a:txBody>
                  <a:tcPr marL="68574" marR="68574" marT="0" marB="0" horzOverflow="overflow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600" u="none" strike="noStrike" kern="1200" cap="none" normalizeH="0" baseline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Verdana" panose="020B0604030504040204" pitchFamily="34" charset="0"/>
                          <a:ea typeface="MS PGothic" panose="020B0600070205080204" pitchFamily="34" charset="-128"/>
                          <a:cs typeface="+mn-cs"/>
                        </a:rPr>
                        <a:t>0.06-0.14</a:t>
                      </a:r>
                    </a:p>
                  </a:txBody>
                  <a:tcPr marL="68574" marR="6857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600" u="none" strike="noStrike" kern="1200" cap="none" normalizeH="0" baseline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Verdana" panose="020B0604030504040204" pitchFamily="34" charset="0"/>
                          <a:ea typeface="MS PGothic" panose="020B0600070205080204" pitchFamily="34" charset="-128"/>
                          <a:cs typeface="+mn-cs"/>
                        </a:rPr>
                        <a:t>Medium </a:t>
                      </a:r>
                    </a:p>
                  </a:txBody>
                  <a:tcPr marL="68574" marR="68574" marT="0" marB="0" horzOverflow="overflow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5472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600" u="none" strike="noStrike" kern="1200" cap="none" normalizeH="0" baseline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Verdana" panose="020B0604030504040204" pitchFamily="34" charset="0"/>
                          <a:ea typeface="MS PGothic" panose="020B0600070205080204" pitchFamily="34" charset="-128"/>
                          <a:cs typeface="+mn-cs"/>
                        </a:rPr>
                        <a:t>0.01-0.05</a:t>
                      </a:r>
                    </a:p>
                  </a:txBody>
                  <a:tcPr marL="68574" marR="6857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600" u="none" strike="noStrike" kern="1200" cap="none" normalizeH="0" baseline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Verdana" panose="020B0604030504040204" pitchFamily="34" charset="0"/>
                          <a:ea typeface="MS PGothic" panose="020B0600070205080204" pitchFamily="34" charset="-128"/>
                          <a:cs typeface="+mn-cs"/>
                        </a:rPr>
                        <a:t>Klein</a:t>
                      </a:r>
                    </a:p>
                  </a:txBody>
                  <a:tcPr marL="68574" marR="68574" marT="0" marB="0" horzOverflow="overflow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0391"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600" u="none" strike="noStrike" kern="1200" cap="none" normalizeH="0" baseline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Verdana" panose="020B0604030504040204" pitchFamily="34" charset="0"/>
                          <a:ea typeface="MS PGothic" panose="020B0600070205080204" pitchFamily="34" charset="-128"/>
                          <a:cs typeface="+mn-cs"/>
                        </a:rPr>
                        <a:t>≤0.01</a:t>
                      </a:r>
                    </a:p>
                  </a:txBody>
                  <a:tcPr marL="68574" marR="68574" marT="0" marB="0" horzOverflow="overflow"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nl-BE" sz="160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3D62"/>
                          </a:solidFill>
                          <a:effectLst/>
                          <a:latin typeface="Verdana" panose="020B0604030504040204" pitchFamily="34" charset="0"/>
                          <a:ea typeface="MS PGothic" panose="020B0600070205080204" pitchFamily="34" charset="-128"/>
                          <a:cs typeface="+mn-cs"/>
                        </a:rPr>
                        <a:t>Verwaarloosbaar klein/Geen effect</a:t>
                      </a:r>
                    </a:p>
                  </a:txBody>
                  <a:tcPr marL="68574" marR="68574" marT="0" marB="0" horzOverflow="overflow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8" name="Afbeelding 7">
            <a:extLst>
              <a:ext uri="{FF2B5EF4-FFF2-40B4-BE49-F238E27FC236}">
                <a16:creationId xmlns:a16="http://schemas.microsoft.com/office/drawing/2014/main" id="{FA918710-E0DD-824A-8717-0BDF204CE5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99"/>
          <a:stretch/>
        </p:blipFill>
        <p:spPr>
          <a:xfrm>
            <a:off x="47245" y="1577008"/>
            <a:ext cx="3510570" cy="4327493"/>
          </a:xfrm>
          <a:prstGeom prst="rect">
            <a:avLst/>
          </a:prstGeom>
        </p:spPr>
      </p:pic>
      <p:sp>
        <p:nvSpPr>
          <p:cNvPr id="9" name="Rechthoek 8">
            <a:extLst>
              <a:ext uri="{FF2B5EF4-FFF2-40B4-BE49-F238E27FC236}">
                <a16:creationId xmlns:a16="http://schemas.microsoft.com/office/drawing/2014/main" id="{F6DC909A-5DCE-824B-8156-7675DD1808F6}"/>
              </a:ext>
            </a:extLst>
          </p:cNvPr>
          <p:cNvSpPr/>
          <p:nvPr/>
        </p:nvSpPr>
        <p:spPr bwMode="auto">
          <a:xfrm>
            <a:off x="2439924" y="4335772"/>
            <a:ext cx="1127760" cy="24765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marL="179388" indent="-179388" algn="ctr">
              <a:spcAft>
                <a:spcPts val="450"/>
              </a:spcAft>
              <a:buFont typeface="Arial" charset="0"/>
              <a:buChar char="•"/>
            </a:pPr>
            <a:endParaRPr lang="nl-BE" sz="1600" dirty="0">
              <a:latin typeface="Verdana" charset="0"/>
              <a:ea typeface="Verdana Regular" charset="0"/>
              <a:cs typeface="Verdana Regular" charset="0"/>
              <a:sym typeface="Securitas Sans Light" charset="0"/>
            </a:endParaRPr>
          </a:p>
        </p:txBody>
      </p:sp>
      <p:sp>
        <p:nvSpPr>
          <p:cNvPr id="10" name="Tekstvak 9">
            <a:extLst>
              <a:ext uri="{FF2B5EF4-FFF2-40B4-BE49-F238E27FC236}">
                <a16:creationId xmlns:a16="http://schemas.microsoft.com/office/drawing/2014/main" id="{2EE725F4-592A-784C-BC82-E4BA9755B106}"/>
              </a:ext>
            </a:extLst>
          </p:cNvPr>
          <p:cNvSpPr txBox="1"/>
          <p:nvPr/>
        </p:nvSpPr>
        <p:spPr>
          <a:xfrm>
            <a:off x="2382774" y="5222106"/>
            <a:ext cx="182880" cy="27465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algn="r"/>
            <a:r>
              <a:rPr lang="nl-BE" sz="1600" b="1" dirty="0">
                <a:solidFill>
                  <a:srgbClr val="000000"/>
                </a:solidFill>
                <a:latin typeface="Courier New"/>
                <a:ea typeface="Verdana"/>
                <a:cs typeface="Courier New"/>
              </a:rPr>
              <a:t>B</a:t>
            </a:r>
            <a:endParaRPr lang="nl-BE" sz="2800" b="1" dirty="0">
              <a:solidFill>
                <a:srgbClr val="000000"/>
              </a:solidFill>
              <a:latin typeface="Courier New"/>
              <a:ea typeface="Verdan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6089624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63956-FA2A-614C-B5D8-F99E177E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categorieën verschillen van elkaar?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2C9305D-D086-8D4A-ACA5-52512FA06C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23</a:t>
            </a:fld>
            <a:endParaRPr lang="nl-BE" dirty="0"/>
          </a:p>
        </p:txBody>
      </p:sp>
      <p:sp>
        <p:nvSpPr>
          <p:cNvPr id="5" name="Tijdelijke aanduiding voor inhoud 3">
            <a:extLst>
              <a:ext uri="{FF2B5EF4-FFF2-40B4-BE49-F238E27FC236}">
                <a16:creationId xmlns:a16="http://schemas.microsoft.com/office/drawing/2014/main" id="{5F8D9782-FECA-3645-8FA2-B886B3174BD9}"/>
              </a:ext>
            </a:extLst>
          </p:cNvPr>
          <p:cNvSpPr txBox="1">
            <a:spLocks/>
          </p:cNvSpPr>
          <p:nvPr/>
        </p:nvSpPr>
        <p:spPr>
          <a:xfrm>
            <a:off x="4297680" y="1577009"/>
            <a:ext cx="8995409" cy="466027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 marL="274638" indent="-274638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§"/>
              <a:tabLst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  <a:lvl2pPr marL="740815" indent="-378875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0" i="0" kern="1200">
                <a:solidFill>
                  <a:schemeClr val="tx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2pPr>
            <a:lvl3pPr marL="1090057" indent="-378875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733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454114" indent="-378875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663658" indent="-226478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3352632" indent="-304784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135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 Model.Int.bonf &lt;- bonferroni(Techniek$Interest.voor,Techniek$Richting5cat)</a:t>
            </a:r>
          </a:p>
          <a:p>
            <a:endParaRPr lang="nl-BE" sz="1350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nl-BE" sz="135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 Model.Int.bonf</a:t>
            </a:r>
          </a:p>
          <a:p>
            <a:endParaRPr lang="nl-BE" sz="135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nl-BE" sz="1350" b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Pairwise comparisons using t tests with non-pooled SD </a:t>
            </a:r>
          </a:p>
          <a:p>
            <a:endParaRPr lang="nl-BE" sz="1350" b="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nl-BE" sz="1350" b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data:  Techniek$Interest.voor and Techniek$Richting5cat </a:t>
            </a:r>
          </a:p>
          <a:p>
            <a:endParaRPr lang="nl-BE" sz="1350" b="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nl-BE" sz="1350" b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1       2     3     4    </a:t>
            </a:r>
          </a:p>
          <a:p>
            <a:pPr marL="0" indent="0">
              <a:buNone/>
            </a:pPr>
            <a:r>
              <a:rPr lang="nl-BE" sz="1350" b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2 1.5e-07 -     -     -    </a:t>
            </a:r>
          </a:p>
          <a:p>
            <a:pPr marL="0" indent="0">
              <a:buNone/>
            </a:pPr>
            <a:r>
              <a:rPr lang="nl-BE" sz="1350" b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3 &lt; 2e-16 1.000 -     -    </a:t>
            </a:r>
          </a:p>
          <a:p>
            <a:pPr marL="0" indent="0">
              <a:buNone/>
            </a:pPr>
            <a:r>
              <a:rPr lang="nl-BE" sz="1350" b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4 &lt; 2e-16 1.000 0.025 -    </a:t>
            </a:r>
          </a:p>
          <a:p>
            <a:pPr marL="0" indent="0">
              <a:buNone/>
            </a:pPr>
            <a:r>
              <a:rPr lang="nl-BE" sz="1350" b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5 &lt; 2e-16 1.000 1.000 0.091</a:t>
            </a:r>
          </a:p>
          <a:p>
            <a:pPr marL="0" indent="0">
              <a:buNone/>
            </a:pPr>
            <a:endParaRPr lang="nl-BE" sz="1350" b="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nl-BE" sz="1350" b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 value adjustment method: bonferroni</a:t>
            </a:r>
          </a:p>
          <a:p>
            <a:pPr marL="0" indent="0">
              <a:buFont typeface="Wingdings" pitchFamily="2" charset="2"/>
              <a:buNone/>
            </a:pPr>
            <a:endParaRPr lang="nl-BE" sz="1350" b="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Font typeface="Wingdings" pitchFamily="2" charset="2"/>
              <a:buNone/>
            </a:pPr>
            <a:endParaRPr lang="nl-BE" sz="1350" b="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Font typeface="Wingdings" pitchFamily="2" charset="2"/>
              <a:buNone/>
            </a:pPr>
            <a:endParaRPr lang="nl-BE" sz="135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9E9BB22-4D64-294C-9FC0-2DF670273C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99"/>
          <a:stretch/>
        </p:blipFill>
        <p:spPr>
          <a:xfrm>
            <a:off x="59437" y="1577008"/>
            <a:ext cx="3510570" cy="4327493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73D44ED3-AD2C-1140-94A7-6B255446CFC3}"/>
              </a:ext>
            </a:extLst>
          </p:cNvPr>
          <p:cNvSpPr/>
          <p:nvPr/>
        </p:nvSpPr>
        <p:spPr bwMode="auto">
          <a:xfrm>
            <a:off x="2452116" y="5238742"/>
            <a:ext cx="1127760" cy="24765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marL="179388" indent="-179388" algn="ctr">
              <a:spcAft>
                <a:spcPts val="450"/>
              </a:spcAft>
              <a:buFont typeface="Arial" charset="0"/>
              <a:buChar char="•"/>
            </a:pPr>
            <a:endParaRPr lang="nl-BE" sz="1600" dirty="0">
              <a:latin typeface="Verdana" charset="0"/>
              <a:ea typeface="Verdana Regular" charset="0"/>
              <a:cs typeface="Verdana Regular" charset="0"/>
              <a:sym typeface="Securitas Sans Light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8E4D3B8-51A7-C341-86DC-4C87A5F56EC8}"/>
              </a:ext>
            </a:extLst>
          </p:cNvPr>
          <p:cNvSpPr txBox="1"/>
          <p:nvPr/>
        </p:nvSpPr>
        <p:spPr>
          <a:xfrm>
            <a:off x="2451394" y="5224272"/>
            <a:ext cx="78486" cy="26212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algn="r"/>
            <a:r>
              <a:rPr lang="nl-BE" sz="1600" b="1" dirty="0">
                <a:solidFill>
                  <a:srgbClr val="000000"/>
                </a:solidFill>
                <a:latin typeface="Courier New"/>
                <a:ea typeface="Verdana"/>
                <a:cs typeface="Courier New"/>
              </a:rPr>
              <a:t>B</a:t>
            </a:r>
            <a:endParaRPr lang="nl-BE" sz="2800" b="1" dirty="0">
              <a:solidFill>
                <a:srgbClr val="000000"/>
              </a:solidFill>
              <a:latin typeface="Courier New"/>
              <a:ea typeface="Verdana"/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518892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1B63956-FA2A-614C-B5D8-F99E177EF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categorieën verschillen van elkaar?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2C9305D-D086-8D4A-ACA5-52512FA06C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24</a:t>
            </a:fld>
            <a:endParaRPr lang="nl-BE" dirty="0"/>
          </a:p>
        </p:txBody>
      </p:sp>
      <p:sp>
        <p:nvSpPr>
          <p:cNvPr id="5" name="Tijdelijke aanduiding voor inhoud 3">
            <a:extLst>
              <a:ext uri="{FF2B5EF4-FFF2-40B4-BE49-F238E27FC236}">
                <a16:creationId xmlns:a16="http://schemas.microsoft.com/office/drawing/2014/main" id="{5F8D9782-FECA-3645-8FA2-B886B3174BD9}"/>
              </a:ext>
            </a:extLst>
          </p:cNvPr>
          <p:cNvSpPr txBox="1">
            <a:spLocks/>
          </p:cNvSpPr>
          <p:nvPr/>
        </p:nvSpPr>
        <p:spPr>
          <a:xfrm>
            <a:off x="4297680" y="1577009"/>
            <a:ext cx="8995409" cy="4660279"/>
          </a:xfrm>
          <a:prstGeom prst="rect">
            <a:avLst/>
          </a:prstGeom>
          <a:ln>
            <a:noFill/>
          </a:ln>
        </p:spPr>
        <p:txBody>
          <a:bodyPr vert="horz" wrap="square" lIns="0" tIns="0" rIns="0" bIns="0" rtlCol="0">
            <a:noAutofit/>
          </a:bodyPr>
          <a:lstStyle>
            <a:lvl1pPr marL="274638" indent="-274638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5000"/>
              <a:buFont typeface="Wingdings" pitchFamily="2" charset="2"/>
              <a:buChar char="§"/>
              <a:tabLst/>
              <a:defRPr sz="2800" b="1" i="0" kern="1200">
                <a:solidFill>
                  <a:schemeClr val="tx1"/>
                </a:solidFill>
                <a:latin typeface="Calibri" panose="020F0502020204030204" pitchFamily="34" charset="0"/>
                <a:ea typeface="Verdana" charset="0"/>
                <a:cs typeface="Calibri" panose="020F0502020204030204" pitchFamily="34" charset="0"/>
              </a:defRPr>
            </a:lvl1pPr>
            <a:lvl2pPr marL="740815" indent="-378875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400" b="0" i="0" kern="1200">
                <a:solidFill>
                  <a:schemeClr val="tx1"/>
                </a:solidFill>
                <a:latin typeface="Calibri Light" panose="020F0302020204030204" pitchFamily="34" charset="0"/>
                <a:ea typeface="Verdana" charset="0"/>
                <a:cs typeface="Calibri Light" panose="020F0302020204030204" pitchFamily="34" charset="0"/>
              </a:defRPr>
            </a:lvl2pPr>
            <a:lvl3pPr marL="1090057" indent="-378875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733" kern="1200">
                <a:solidFill>
                  <a:schemeClr val="tx1"/>
                </a:solidFill>
                <a:latin typeface="Verdana" charset="0"/>
                <a:ea typeface="Verdana" charset="0"/>
                <a:cs typeface="Verdana" charset="0"/>
              </a:defRPr>
            </a:lvl3pPr>
            <a:lvl4pPr marL="1454114" indent="-378875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4pPr>
            <a:lvl5pPr marL="1663658" indent="-226478" algn="l" defTabSz="1217054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Verdana" charset="0"/>
                <a:ea typeface="Verdana" charset="0"/>
                <a:cs typeface="Verdana" charset="0"/>
              </a:defRPr>
            </a:lvl5pPr>
            <a:lvl6pPr marL="3352632" indent="-304784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121914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nl-BE" sz="135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 Model.Int.bonf &lt;- bonferroni(Techniek$Interest.voor,Techniek$Richting5cat)</a:t>
            </a:r>
          </a:p>
          <a:p>
            <a:endParaRPr lang="nl-BE" sz="1350" dirty="0">
              <a:solidFill>
                <a:srgbClr val="0000FF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nl-BE" sz="1350" dirty="0">
                <a:solidFill>
                  <a:srgbClr val="0000FF"/>
                </a:solidFill>
                <a:latin typeface="Courier New" charset="0"/>
                <a:cs typeface="Courier New" charset="0"/>
              </a:rPr>
              <a:t>&gt; Model.Int.bonf</a:t>
            </a:r>
          </a:p>
          <a:p>
            <a:endParaRPr lang="nl-BE" sz="135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nl-BE" sz="1350" b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	Pairwise comparisons using t tests with non-pooled SD </a:t>
            </a:r>
          </a:p>
          <a:p>
            <a:endParaRPr lang="nl-BE" sz="1350" b="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nl-BE" sz="1350" b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data:  Techniek$Interest.voor and Techniek$Richting5cat </a:t>
            </a:r>
          </a:p>
          <a:p>
            <a:endParaRPr lang="nl-BE" sz="1350" b="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nl-BE" sz="1350" b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  1       2     3     4    </a:t>
            </a:r>
          </a:p>
          <a:p>
            <a:pPr marL="0" indent="0">
              <a:buNone/>
            </a:pPr>
            <a:r>
              <a:rPr lang="nl-BE" sz="1350" b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2 1.5e-07 -     -     -    </a:t>
            </a:r>
          </a:p>
          <a:p>
            <a:pPr marL="0" indent="0">
              <a:buNone/>
            </a:pPr>
            <a:r>
              <a:rPr lang="nl-BE" sz="1350" b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3 &lt; 2e-16 1.000 -     -    </a:t>
            </a:r>
          </a:p>
          <a:p>
            <a:pPr marL="0" indent="0">
              <a:buNone/>
            </a:pPr>
            <a:r>
              <a:rPr lang="nl-BE" sz="1350" b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4 &lt; 2e-16 1.000 0.025 -    </a:t>
            </a:r>
          </a:p>
          <a:p>
            <a:pPr marL="0" indent="0">
              <a:buNone/>
            </a:pPr>
            <a:r>
              <a:rPr lang="nl-BE" sz="1350" b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5 &lt; 2e-16 1.000 1.000 0.091</a:t>
            </a:r>
          </a:p>
          <a:p>
            <a:pPr marL="0" indent="0">
              <a:buNone/>
            </a:pPr>
            <a:endParaRPr lang="nl-BE" sz="1350" b="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None/>
            </a:pPr>
            <a:r>
              <a:rPr lang="nl-BE" sz="1350" b="0" dirty="0">
                <a:solidFill>
                  <a:srgbClr val="000000"/>
                </a:solidFill>
                <a:latin typeface="Courier New" charset="0"/>
                <a:cs typeface="Courier New" charset="0"/>
              </a:rPr>
              <a:t>P value adjustment method: bonferroni</a:t>
            </a:r>
          </a:p>
          <a:p>
            <a:pPr marL="0" indent="0">
              <a:buFont typeface="Wingdings" pitchFamily="2" charset="2"/>
              <a:buNone/>
            </a:pPr>
            <a:endParaRPr lang="nl-BE" sz="1350" b="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Font typeface="Wingdings" pitchFamily="2" charset="2"/>
              <a:buNone/>
            </a:pPr>
            <a:endParaRPr lang="nl-BE" sz="1350" b="0" dirty="0">
              <a:solidFill>
                <a:srgbClr val="000000"/>
              </a:solidFill>
              <a:latin typeface="Courier New" charset="0"/>
              <a:cs typeface="Courier New" charset="0"/>
            </a:endParaRPr>
          </a:p>
          <a:p>
            <a:pPr marL="0" indent="0">
              <a:buFont typeface="Wingdings" pitchFamily="2" charset="2"/>
              <a:buNone/>
            </a:pPr>
            <a:endParaRPr lang="nl-BE" sz="135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09E9BB22-4D64-294C-9FC0-2DF670273CFC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0299"/>
          <a:stretch/>
        </p:blipFill>
        <p:spPr>
          <a:xfrm>
            <a:off x="59437" y="1577008"/>
            <a:ext cx="3510570" cy="4327493"/>
          </a:xfrm>
          <a:prstGeom prst="rect">
            <a:avLst/>
          </a:prstGeom>
        </p:spPr>
      </p:pic>
      <p:sp>
        <p:nvSpPr>
          <p:cNvPr id="7" name="Rechthoek 6">
            <a:extLst>
              <a:ext uri="{FF2B5EF4-FFF2-40B4-BE49-F238E27FC236}">
                <a16:creationId xmlns:a16="http://schemas.microsoft.com/office/drawing/2014/main" id="{73D44ED3-AD2C-1140-94A7-6B255446CFC3}"/>
              </a:ext>
            </a:extLst>
          </p:cNvPr>
          <p:cNvSpPr/>
          <p:nvPr/>
        </p:nvSpPr>
        <p:spPr bwMode="auto">
          <a:xfrm>
            <a:off x="2452116" y="5238742"/>
            <a:ext cx="1127760" cy="247658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180000" tIns="180000" rIns="180000" bIns="180000" rtlCol="0" anchor="ctr"/>
          <a:lstStyle/>
          <a:p>
            <a:pPr marL="179388" indent="-179388" algn="ctr">
              <a:spcAft>
                <a:spcPts val="450"/>
              </a:spcAft>
              <a:buFont typeface="Arial" charset="0"/>
              <a:buChar char="•"/>
            </a:pPr>
            <a:endParaRPr lang="nl-BE" sz="1600" dirty="0">
              <a:latin typeface="Verdana" charset="0"/>
              <a:ea typeface="Verdana Regular" charset="0"/>
              <a:cs typeface="Verdana Regular" charset="0"/>
              <a:sym typeface="Securitas Sans Light" charset="0"/>
            </a:endParaRPr>
          </a:p>
        </p:txBody>
      </p:sp>
      <p:sp>
        <p:nvSpPr>
          <p:cNvPr id="8" name="Tekstvak 7">
            <a:extLst>
              <a:ext uri="{FF2B5EF4-FFF2-40B4-BE49-F238E27FC236}">
                <a16:creationId xmlns:a16="http://schemas.microsoft.com/office/drawing/2014/main" id="{48E4D3B8-51A7-C341-86DC-4C87A5F56EC8}"/>
              </a:ext>
            </a:extLst>
          </p:cNvPr>
          <p:cNvSpPr txBox="1"/>
          <p:nvPr/>
        </p:nvSpPr>
        <p:spPr>
          <a:xfrm>
            <a:off x="2451394" y="5224272"/>
            <a:ext cx="78486" cy="26212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t">
            <a:noAutofit/>
          </a:bodyPr>
          <a:lstStyle/>
          <a:p>
            <a:pPr algn="r"/>
            <a:r>
              <a:rPr lang="nl-BE" sz="1600" b="1" dirty="0">
                <a:solidFill>
                  <a:srgbClr val="000000"/>
                </a:solidFill>
                <a:latin typeface="Courier New"/>
                <a:ea typeface="Verdana"/>
                <a:cs typeface="Courier New"/>
              </a:rPr>
              <a:t>B</a:t>
            </a:r>
            <a:endParaRPr lang="nl-BE" sz="2800" b="1" dirty="0">
              <a:solidFill>
                <a:srgbClr val="000000"/>
              </a:solidFill>
              <a:latin typeface="Courier New"/>
              <a:ea typeface="Verdana"/>
              <a:cs typeface="Courier New"/>
            </a:endParaRPr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1DCC9A11-1AE2-1936-8F9C-F8673422436C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2937"/>
          <a:stretch/>
        </p:blipFill>
        <p:spPr>
          <a:xfrm>
            <a:off x="7131745" y="2876665"/>
            <a:ext cx="4842774" cy="3645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348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95E3E2C-A823-1240-87B6-6EAD5DE6A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25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8E5430D-CD53-7642-86E1-BD495317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Kruistabel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D2E06DD-5EEF-C245-925D-855E9B42201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Tijdelijke aanduiding voor afbeelding 6">
            <a:extLst>
              <a:ext uri="{FF2B5EF4-FFF2-40B4-BE49-F238E27FC236}">
                <a16:creationId xmlns:a16="http://schemas.microsoft.com/office/drawing/2014/main" id="{02CB0FD9-9CCA-654F-A7ED-877FDBB83B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174578" b="-174578"/>
          <a:stretch/>
        </p:blipFill>
        <p:spPr>
          <a:xfrm>
            <a:off x="623889" y="620713"/>
            <a:ext cx="5145732" cy="5616575"/>
          </a:xfrm>
        </p:spPr>
      </p:pic>
    </p:spTree>
    <p:extLst>
      <p:ext uri="{BB962C8B-B14F-4D97-AF65-F5344CB8AC3E}">
        <p14:creationId xmlns:p14="http://schemas.microsoft.com/office/powerpoint/2010/main" val="6892961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69B13793-9192-464F-BC6D-C6C025837EF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26</a:t>
            </a:fld>
            <a:endParaRPr lang="nl-BE" dirty="0"/>
          </a:p>
        </p:txBody>
      </p:sp>
      <p:sp>
        <p:nvSpPr>
          <p:cNvPr id="10" name="Tijdelijke aanduiding voor inhoud 9">
            <a:extLst>
              <a:ext uri="{FF2B5EF4-FFF2-40B4-BE49-F238E27FC236}">
                <a16:creationId xmlns:a16="http://schemas.microsoft.com/office/drawing/2014/main" id="{BBB4E847-CA46-4B43-8402-9585CBA53991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7495578" y="4161695"/>
            <a:ext cx="3444601" cy="2053040"/>
          </a:xfrm>
        </p:spPr>
        <p:txBody>
          <a:bodyPr/>
          <a:lstStyle/>
          <a:p>
            <a:r>
              <a:rPr lang="nl-BE" b="1" dirty="0" smtClean="0"/>
              <a:t>HANGT </a:t>
            </a:r>
            <a:r>
              <a:rPr lang="nl-BE" b="1" dirty="0"/>
              <a:t>BEDRIJFSGROOTTE </a:t>
            </a:r>
            <a:r>
              <a:rPr lang="nl-BE" b="1" dirty="0" smtClean="0"/>
              <a:t>SAMEN MET </a:t>
            </a:r>
            <a:r>
              <a:rPr lang="nl-BE" b="1" dirty="0"/>
              <a:t>DE WAARDERING VAN WERKNEMERS?</a:t>
            </a:r>
          </a:p>
          <a:p>
            <a:endParaRPr lang="nl-BE" b="1" dirty="0"/>
          </a:p>
          <a:p>
            <a:r>
              <a:rPr lang="nl-BE" dirty="0"/>
              <a:t>Voor 2000 bedrijven wordt enerzijds de grootte genoteerd (klein, midden, groot) en anderzijds de waardering van werknemers (weinig , gemiddeld, hoog)</a:t>
            </a:r>
          </a:p>
        </p:txBody>
      </p:sp>
      <p:sp>
        <p:nvSpPr>
          <p:cNvPr id="12" name="Tijdelijke aanduiding voor tekst 11">
            <a:extLst>
              <a:ext uri="{FF2B5EF4-FFF2-40B4-BE49-F238E27FC236}">
                <a16:creationId xmlns:a16="http://schemas.microsoft.com/office/drawing/2014/main" id="{9E2AE1A1-8EE5-3B4B-98B1-256E6D5F6E25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7483776" y="3525088"/>
            <a:ext cx="3457018" cy="522288"/>
          </a:xfrm>
        </p:spPr>
        <p:txBody>
          <a:bodyPr/>
          <a:lstStyle/>
          <a:p>
            <a:pPr algn="ctr"/>
            <a:r>
              <a:rPr lang="nl-BE" dirty="0"/>
              <a:t>Voorbeeld 2</a:t>
            </a:r>
          </a:p>
        </p:txBody>
      </p:sp>
      <p:sp>
        <p:nvSpPr>
          <p:cNvPr id="14" name="Tijdelijke aanduiding voor tekst 13">
            <a:extLst>
              <a:ext uri="{FF2B5EF4-FFF2-40B4-BE49-F238E27FC236}">
                <a16:creationId xmlns:a16="http://schemas.microsoft.com/office/drawing/2014/main" id="{646A9F58-7D11-7F4C-BE7B-0B5977E9C0AD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pPr algn="ctr"/>
            <a:r>
              <a:rPr lang="nl-BE" dirty="0"/>
              <a:t>Voorbeeld 1</a:t>
            </a:r>
          </a:p>
        </p:txBody>
      </p:sp>
      <p:pic>
        <p:nvPicPr>
          <p:cNvPr id="18" name="Tijdelijke aanduiding voor afbeelding 17">
            <a:extLst>
              <a:ext uri="{FF2B5EF4-FFF2-40B4-BE49-F238E27FC236}">
                <a16:creationId xmlns:a16="http://schemas.microsoft.com/office/drawing/2014/main" id="{81C034DB-A01C-8842-935E-B04FBAADFC51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/>
          <a:srcRect l="-3511" r="-3511"/>
          <a:stretch/>
        </p:blipFill>
        <p:spPr>
          <a:xfrm>
            <a:off x="632723" y="643266"/>
            <a:ext cx="3447151" cy="2447925"/>
          </a:xfrm>
        </p:spPr>
      </p:pic>
      <p:pic>
        <p:nvPicPr>
          <p:cNvPr id="22" name="Tijdelijke aanduiding voor afbeelding 21">
            <a:extLst>
              <a:ext uri="{FF2B5EF4-FFF2-40B4-BE49-F238E27FC236}">
                <a16:creationId xmlns:a16="http://schemas.microsoft.com/office/drawing/2014/main" id="{EB270A86-CDD1-F945-A9D7-C00BD978FEBE}"/>
              </a:ext>
            </a:extLst>
          </p:cNvPr>
          <p:cNvPicPr>
            <a:picLocks noGrp="1" noChangeAspect="1"/>
          </p:cNvPicPr>
          <p:nvPr>
            <p:ph type="pic" sz="quarter" idx="23"/>
          </p:nvPr>
        </p:nvPicPr>
        <p:blipFill rotWithShape="1">
          <a:blip r:embed="rId4"/>
          <a:srcRect t="-31825" b="-31825"/>
          <a:stretch/>
        </p:blipFill>
        <p:spPr>
          <a:xfrm>
            <a:off x="7497763" y="620713"/>
            <a:ext cx="3446462" cy="2447925"/>
          </a:xfrm>
        </p:spPr>
      </p:pic>
      <p:sp>
        <p:nvSpPr>
          <p:cNvPr id="19" name="Tijdelijke aanduiding voor inhoud 18">
            <a:extLst>
              <a:ext uri="{FF2B5EF4-FFF2-40B4-BE49-F238E27FC236}">
                <a16:creationId xmlns:a16="http://schemas.microsoft.com/office/drawing/2014/main" id="{CD8C8B69-1605-1B43-9B6A-F831E25AAF3B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BE" b="1" dirty="0"/>
              <a:t>SAMENHANG ERVARING &amp; OPLOSSEN VAN MISDADEN MET LICHT GEWELD</a:t>
            </a:r>
          </a:p>
          <a:p>
            <a:endParaRPr lang="nl-BE" b="1" dirty="0"/>
          </a:p>
          <a:p>
            <a:r>
              <a:rPr lang="nl-BE" dirty="0"/>
              <a:t>Steekproef van 298 politierapporten waarin ervaring van agent (zonder of met) vermeld wordt en of de case al dan niet wordt opgelost</a:t>
            </a:r>
          </a:p>
          <a:p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6614064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DA8F41-451C-FC40-9179-6377A8A78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‘Kruistabellenjargon’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1C7604C-2E8C-9745-A880-7F79AA1007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27</a:t>
            </a:fld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12BCB91F-3CCB-6E44-8FBF-4D95A3263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pPr marL="361940" lvl="1" indent="0">
              <a:buNone/>
            </a:pPr>
            <a:endParaRPr lang="nl-BE" dirty="0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CAA10FD-8C51-474C-A3DB-314287CE57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02" r="12006"/>
          <a:stretch/>
        </p:blipFill>
        <p:spPr>
          <a:xfrm>
            <a:off x="623887" y="1496568"/>
            <a:ext cx="9032177" cy="3401568"/>
          </a:xfrm>
          <a:prstGeom prst="rect">
            <a:avLst/>
          </a:prstGeom>
        </p:spPr>
      </p:pic>
      <p:sp>
        <p:nvSpPr>
          <p:cNvPr id="10" name="Ovaal 10">
            <a:extLst>
              <a:ext uri="{FF2B5EF4-FFF2-40B4-BE49-F238E27FC236}">
                <a16:creationId xmlns:a16="http://schemas.microsoft.com/office/drawing/2014/main" id="{D37174A3-C103-794A-90BC-4F754EB2CC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02738" y="3264791"/>
            <a:ext cx="704374" cy="368426"/>
          </a:xfrm>
          <a:prstGeom prst="ellips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BE">
              <a:cs typeface="Arial" charset="0"/>
            </a:endParaRPr>
          </a:p>
        </p:txBody>
      </p:sp>
      <p:cxnSp>
        <p:nvCxnSpPr>
          <p:cNvPr id="11" name="Rechte verbindingslijn 12">
            <a:extLst>
              <a:ext uri="{FF2B5EF4-FFF2-40B4-BE49-F238E27FC236}">
                <a16:creationId xmlns:a16="http://schemas.microsoft.com/office/drawing/2014/main" id="{08886A95-D9FF-8B4E-9321-31E0982F4327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696323" y="3487818"/>
            <a:ext cx="2972189" cy="1410318"/>
          </a:xfrm>
          <a:prstGeom prst="line">
            <a:avLst/>
          </a:prstGeom>
          <a:noFill/>
          <a:ln w="285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" name="Tekstvak 11">
            <a:extLst>
              <a:ext uri="{FF2B5EF4-FFF2-40B4-BE49-F238E27FC236}">
                <a16:creationId xmlns:a16="http://schemas.microsoft.com/office/drawing/2014/main" id="{7635C634-6DB3-6F4D-BDF7-9AFA0DDF2E63}"/>
              </a:ext>
            </a:extLst>
          </p:cNvPr>
          <p:cNvSpPr txBox="1"/>
          <p:nvPr/>
        </p:nvSpPr>
        <p:spPr>
          <a:xfrm>
            <a:off x="7650072" y="4754129"/>
            <a:ext cx="29718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1" dirty="0" err="1">
                <a:latin typeface="+mj-lt"/>
                <a:ea typeface="+mn-ea"/>
                <a:cs typeface="+mn-cs"/>
              </a:rPr>
              <a:t>Celinhoud</a:t>
            </a:r>
            <a:endParaRPr lang="en-GB" b="1" dirty="0">
              <a:latin typeface="+mj-lt"/>
              <a:ea typeface="+mn-ea"/>
              <a:cs typeface="+mn-cs"/>
            </a:endParaRPr>
          </a:p>
        </p:txBody>
      </p:sp>
      <p:sp>
        <p:nvSpPr>
          <p:cNvPr id="13" name="Ovaal 7">
            <a:extLst>
              <a:ext uri="{FF2B5EF4-FFF2-40B4-BE49-F238E27FC236}">
                <a16:creationId xmlns:a16="http://schemas.microsoft.com/office/drawing/2014/main" id="{1AD2B8D9-F564-3348-901C-24B932DF1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68526" y="4147935"/>
            <a:ext cx="2362200" cy="504057"/>
          </a:xfrm>
          <a:prstGeom prst="ellips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BE">
              <a:cs typeface="Arial" charset="0"/>
            </a:endParaRPr>
          </a:p>
        </p:txBody>
      </p:sp>
      <p:sp>
        <p:nvSpPr>
          <p:cNvPr id="14" name="Tekstvak 13">
            <a:extLst>
              <a:ext uri="{FF2B5EF4-FFF2-40B4-BE49-F238E27FC236}">
                <a16:creationId xmlns:a16="http://schemas.microsoft.com/office/drawing/2014/main" id="{55337DF3-C860-0F49-BBC3-0C4EC1D11201}"/>
              </a:ext>
            </a:extLst>
          </p:cNvPr>
          <p:cNvSpPr txBox="1"/>
          <p:nvPr/>
        </p:nvSpPr>
        <p:spPr>
          <a:xfrm>
            <a:off x="4610100" y="4713470"/>
            <a:ext cx="29718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1" dirty="0" err="1">
                <a:solidFill>
                  <a:schemeClr val="accent6"/>
                </a:solidFill>
                <a:latin typeface="+mj-lt"/>
                <a:ea typeface="+mn-ea"/>
                <a:cs typeface="+mn-cs"/>
              </a:rPr>
              <a:t>Kolommarginalen</a:t>
            </a:r>
            <a:endParaRPr lang="en-GB" b="1" dirty="0">
              <a:solidFill>
                <a:schemeClr val="accent6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5" name="Ovaal 6">
            <a:extLst>
              <a:ext uri="{FF2B5EF4-FFF2-40B4-BE49-F238E27FC236}">
                <a16:creationId xmlns:a16="http://schemas.microsoft.com/office/drawing/2014/main" id="{BF4CC944-38FF-F04E-BAEA-6634A28A3B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95962" y="3113152"/>
            <a:ext cx="704374" cy="990600"/>
          </a:xfrm>
          <a:prstGeom prst="ellipse">
            <a:avLst/>
          </a:prstGeom>
          <a:noFill/>
          <a:ln w="28575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BE">
              <a:solidFill>
                <a:schemeClr val="accent4"/>
              </a:solidFill>
              <a:cs typeface="Arial" charset="0"/>
            </a:endParaRPr>
          </a:p>
        </p:txBody>
      </p:sp>
      <p:sp>
        <p:nvSpPr>
          <p:cNvPr id="16" name="Tekstvak 15">
            <a:extLst>
              <a:ext uri="{FF2B5EF4-FFF2-40B4-BE49-F238E27FC236}">
                <a16:creationId xmlns:a16="http://schemas.microsoft.com/office/drawing/2014/main" id="{43E43F77-80BE-C449-9BCF-E0126E50A634}"/>
              </a:ext>
            </a:extLst>
          </p:cNvPr>
          <p:cNvSpPr txBox="1"/>
          <p:nvPr/>
        </p:nvSpPr>
        <p:spPr>
          <a:xfrm>
            <a:off x="8246342" y="3385933"/>
            <a:ext cx="2971800" cy="36933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GB" b="1" dirty="0" err="1">
                <a:solidFill>
                  <a:schemeClr val="accent4"/>
                </a:solidFill>
                <a:latin typeface="+mj-lt"/>
                <a:ea typeface="+mn-ea"/>
                <a:cs typeface="+mn-cs"/>
              </a:rPr>
              <a:t>Rijmarginalen</a:t>
            </a:r>
            <a:endParaRPr lang="en-GB" b="1" dirty="0">
              <a:solidFill>
                <a:schemeClr val="accent4"/>
              </a:solidFill>
              <a:latin typeface="+mj-lt"/>
              <a:ea typeface="+mn-ea"/>
              <a:cs typeface="+mn-cs"/>
            </a:endParaRPr>
          </a:p>
        </p:txBody>
      </p:sp>
      <p:sp>
        <p:nvSpPr>
          <p:cNvPr id="17" name="Rectangle 1">
            <a:extLst>
              <a:ext uri="{FF2B5EF4-FFF2-40B4-BE49-F238E27FC236}">
                <a16:creationId xmlns:a16="http://schemas.microsoft.com/office/drawing/2014/main" id="{9D264583-DD06-5E43-A8CB-47E340809F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837" y="5711145"/>
            <a:ext cx="8180656" cy="480131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marL="400050" indent="-400050">
              <a:lnSpc>
                <a:spcPct val="90000"/>
              </a:lnSpc>
              <a:defRPr/>
            </a:pPr>
            <a:r>
              <a:rPr lang="nl-BE" sz="2800" b="1" dirty="0">
                <a:solidFill>
                  <a:schemeClr val="accent2"/>
                </a:solidFill>
                <a:latin typeface="+mn-lt"/>
                <a:ea typeface="ＭＳ Ｐゴシック" charset="0"/>
                <a:cs typeface="ＭＳ Ｐゴシック" charset="0"/>
              </a:rPr>
              <a:t>Indien causaliteit: onafhankelijke (=oorzaak) in kolom</a:t>
            </a:r>
          </a:p>
        </p:txBody>
      </p:sp>
    </p:spTree>
    <p:extLst>
      <p:ext uri="{BB962C8B-B14F-4D97-AF65-F5344CB8AC3E}">
        <p14:creationId xmlns:p14="http://schemas.microsoft.com/office/powerpoint/2010/main" val="12306233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1E8C3-5799-2947-8A40-FD2B3378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Kruistabellen lezen: kolompercentages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1E6A4D5-A140-524B-BC28-E704EB522D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28</a:t>
            </a:fld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9D9906E-A200-D74A-A5AE-C243A1E3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C326BFD-8D32-F242-AB57-1F8B9E24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02" r="12006"/>
          <a:stretch/>
        </p:blipFill>
        <p:spPr>
          <a:xfrm>
            <a:off x="1981982" y="1566144"/>
            <a:ext cx="7642289" cy="292652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3261DA7-E0A9-DA45-B04F-59CD7785E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" y="4696791"/>
            <a:ext cx="12051792" cy="372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2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nl-BE" sz="2000" u="sng" kern="0" dirty="0">
                <a:ea typeface="MS PGothic" charset="0"/>
              </a:rPr>
              <a:t>Kolom%</a:t>
            </a:r>
            <a:r>
              <a:rPr lang="nl-BE" sz="2000" kern="0" dirty="0">
                <a:ea typeface="MS PGothic" charset="0"/>
              </a:rPr>
              <a:t>:  </a:t>
            </a:r>
            <a:r>
              <a:rPr lang="nl-BE" sz="2000" i="1" kern="0" dirty="0">
                <a:solidFill>
                  <a:srgbClr val="000000"/>
                </a:solidFill>
                <a:ea typeface="MS PGothic" charset="0"/>
              </a:rPr>
              <a:t>43</a:t>
            </a:r>
            <a:r>
              <a:rPr lang="nl-BE" sz="2000" kern="0" dirty="0">
                <a:ea typeface="MS PGothic" charset="0"/>
              </a:rPr>
              <a:t> van </a:t>
            </a:r>
            <a:r>
              <a:rPr lang="nl-BE" sz="2000" kern="0" dirty="0">
                <a:solidFill>
                  <a:schemeClr val="accent6"/>
                </a:solidFill>
                <a:ea typeface="MS PGothic" charset="0"/>
              </a:rPr>
              <a:t>136</a:t>
            </a:r>
            <a:r>
              <a:rPr lang="nl-BE" sz="2000" kern="0" dirty="0">
                <a:ea typeface="MS PGothic" charset="0"/>
              </a:rPr>
              <a:t> politieagenten met ervaring heeft zijn/haar misdaadcase niet opgelost </a:t>
            </a:r>
            <a:r>
              <a:rPr lang="nl-BE" sz="1400" kern="0" dirty="0">
                <a:ea typeface="MS PGothic" charset="0"/>
              </a:rPr>
              <a:t>(31,6%)</a:t>
            </a:r>
            <a:endParaRPr lang="nl-BE" sz="1800" kern="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000" kern="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000" kern="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000" kern="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000" kern="0" dirty="0">
              <a:ea typeface="MS PGothic" charset="0"/>
            </a:endParaRPr>
          </a:p>
        </p:txBody>
      </p:sp>
      <p:sp>
        <p:nvSpPr>
          <p:cNvPr id="10" name="Ovaal 7">
            <a:extLst>
              <a:ext uri="{FF2B5EF4-FFF2-40B4-BE49-F238E27FC236}">
                <a16:creationId xmlns:a16="http://schemas.microsoft.com/office/drawing/2014/main" id="{55F5B5D4-DBB9-484A-B9A5-46E81C033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451" y="3036605"/>
            <a:ext cx="500137" cy="37914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BE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" name="Ovaal 7">
            <a:extLst>
              <a:ext uri="{FF2B5EF4-FFF2-40B4-BE49-F238E27FC236}">
                <a16:creationId xmlns:a16="http://schemas.microsoft.com/office/drawing/2014/main" id="{CF6D9915-9147-4540-B344-58A59FDCC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111" y="3909393"/>
            <a:ext cx="500137" cy="379144"/>
          </a:xfrm>
          <a:prstGeom prst="ellips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B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9204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1E8C3-5799-2947-8A40-FD2B3378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Kruistabellen lezen: rijpercentages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1E6A4D5-A140-524B-BC28-E704EB522D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29</a:t>
            </a:fld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9D9906E-A200-D74A-A5AE-C243A1E3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C326BFD-8D32-F242-AB57-1F8B9E24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02" r="12006"/>
          <a:stretch/>
        </p:blipFill>
        <p:spPr>
          <a:xfrm>
            <a:off x="1981982" y="1566144"/>
            <a:ext cx="7642289" cy="292652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3261DA7-E0A9-DA45-B04F-59CD7785E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" y="4696791"/>
            <a:ext cx="12051792" cy="372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2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nl-BE" sz="2000" u="sng" kern="0" dirty="0">
                <a:ea typeface="MS PGothic" charset="0"/>
              </a:rPr>
              <a:t>Kolom%</a:t>
            </a:r>
            <a:r>
              <a:rPr lang="nl-BE" sz="2000" kern="0" dirty="0">
                <a:ea typeface="MS PGothic" charset="0"/>
              </a:rPr>
              <a:t>:  </a:t>
            </a:r>
            <a:r>
              <a:rPr lang="nl-BE" sz="2000" i="1" kern="0" dirty="0">
                <a:solidFill>
                  <a:srgbClr val="000000"/>
                </a:solidFill>
                <a:ea typeface="MS PGothic" charset="0"/>
              </a:rPr>
              <a:t>43</a:t>
            </a:r>
            <a:r>
              <a:rPr lang="nl-BE" sz="2000" kern="0" dirty="0">
                <a:ea typeface="MS PGothic" charset="0"/>
              </a:rPr>
              <a:t> van </a:t>
            </a:r>
            <a:r>
              <a:rPr lang="nl-BE" sz="2000" kern="0" dirty="0">
                <a:solidFill>
                  <a:schemeClr val="accent6"/>
                </a:solidFill>
                <a:ea typeface="MS PGothic" charset="0"/>
              </a:rPr>
              <a:t>136</a:t>
            </a:r>
            <a:r>
              <a:rPr lang="nl-BE" sz="2000" kern="0" dirty="0">
                <a:ea typeface="MS PGothic" charset="0"/>
              </a:rPr>
              <a:t> politieagenten met ervaring heeft zijn/haar misdaadcase niet opgelost </a:t>
            </a:r>
            <a:r>
              <a:rPr lang="nl-BE" sz="1400" kern="0" dirty="0">
                <a:ea typeface="MS PGothic" charset="0"/>
              </a:rPr>
              <a:t>(31,62%)</a:t>
            </a:r>
            <a:endParaRPr lang="nl-BE" sz="1800" kern="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000" kern="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000" kern="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000" kern="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000" kern="0" dirty="0">
              <a:ea typeface="MS PGothic" charset="0"/>
            </a:endParaRPr>
          </a:p>
        </p:txBody>
      </p:sp>
      <p:sp>
        <p:nvSpPr>
          <p:cNvPr id="10" name="Ovaal 7">
            <a:extLst>
              <a:ext uri="{FF2B5EF4-FFF2-40B4-BE49-F238E27FC236}">
                <a16:creationId xmlns:a16="http://schemas.microsoft.com/office/drawing/2014/main" id="{55F5B5D4-DBB9-484A-B9A5-46E81C033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451" y="3036605"/>
            <a:ext cx="500137" cy="37914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BE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" name="Ovaal 7">
            <a:extLst>
              <a:ext uri="{FF2B5EF4-FFF2-40B4-BE49-F238E27FC236}">
                <a16:creationId xmlns:a16="http://schemas.microsoft.com/office/drawing/2014/main" id="{CF6D9915-9147-4540-B344-58A59FDCC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111" y="3909393"/>
            <a:ext cx="500137" cy="379144"/>
          </a:xfrm>
          <a:prstGeom prst="ellips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BE">
              <a:cs typeface="Arial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5F80490-76A2-8A49-9450-B6BFAEEDA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" y="5231355"/>
            <a:ext cx="12051792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2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nl-BE" sz="2000" u="sng" kern="0" dirty="0">
                <a:ea typeface="MS PGothic" charset="0"/>
              </a:rPr>
              <a:t>Rij%</a:t>
            </a:r>
            <a:r>
              <a:rPr lang="nl-BE" sz="2000" kern="0" dirty="0">
                <a:ea typeface="MS PGothic" charset="0"/>
              </a:rPr>
              <a:t>:         </a:t>
            </a:r>
            <a:r>
              <a:rPr lang="nl-BE" sz="2000" i="1" kern="0" dirty="0">
                <a:solidFill>
                  <a:srgbClr val="000000"/>
                </a:solidFill>
                <a:ea typeface="MS PGothic" charset="0"/>
              </a:rPr>
              <a:t>43</a:t>
            </a:r>
            <a:r>
              <a:rPr lang="nl-BE" sz="2000" kern="0" dirty="0">
                <a:ea typeface="MS PGothic" charset="0"/>
              </a:rPr>
              <a:t> van </a:t>
            </a:r>
            <a:r>
              <a:rPr lang="nl-BE" sz="2000" kern="0" dirty="0">
                <a:solidFill>
                  <a:schemeClr val="accent4"/>
                </a:solidFill>
                <a:ea typeface="MS PGothic" charset="0"/>
              </a:rPr>
              <a:t>108</a:t>
            </a:r>
            <a:r>
              <a:rPr lang="nl-BE" sz="2000" kern="0" dirty="0">
                <a:ea typeface="MS PGothic" charset="0"/>
              </a:rPr>
              <a:t> niet opgeloste misdaadcases werden behandeld door een agent met ervaring </a:t>
            </a:r>
            <a:r>
              <a:rPr lang="nl-BE" sz="1400" kern="0" dirty="0">
                <a:ea typeface="MS PGothic" charset="0"/>
              </a:rPr>
              <a:t>(39,8%)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400" kern="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400" kern="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400" kern="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400" kern="0" dirty="0">
              <a:ea typeface="MS PGothic" charset="0"/>
            </a:endParaRPr>
          </a:p>
        </p:txBody>
      </p:sp>
      <p:sp>
        <p:nvSpPr>
          <p:cNvPr id="18" name="Ovaal 7">
            <a:extLst>
              <a:ext uri="{FF2B5EF4-FFF2-40B4-BE49-F238E27FC236}">
                <a16:creationId xmlns:a16="http://schemas.microsoft.com/office/drawing/2014/main" id="{997C93AA-20B4-5047-8044-2A0011A6C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798" y="3043233"/>
            <a:ext cx="500137" cy="379144"/>
          </a:xfrm>
          <a:prstGeom prst="ellipse">
            <a:avLst/>
          </a:prstGeom>
          <a:noFill/>
          <a:ln w="28575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BE"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7140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95E3E2C-A823-1240-87B6-6EAD5DE6A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3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8E5430D-CD53-7642-86E1-BD495317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Te.   ugblik   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D2E06DD-5EEF-C245-925D-855E9B42201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Tijdelijke aanduiding voor afbeelding 6">
            <a:extLst>
              <a:ext uri="{FF2B5EF4-FFF2-40B4-BE49-F238E27FC236}">
                <a16:creationId xmlns:a16="http://schemas.microsoft.com/office/drawing/2014/main" id="{02CB0FD9-9CCA-654F-A7ED-877FDBB83B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4575" b="-4575"/>
          <a:stretch/>
        </p:blipFill>
        <p:spPr>
          <a:xfrm>
            <a:off x="623889" y="620713"/>
            <a:ext cx="5145732" cy="5616575"/>
          </a:xfrm>
        </p:spPr>
      </p:pic>
      <p:pic>
        <p:nvPicPr>
          <p:cNvPr id="6" name="Picture 2" descr="Afbeeldingsresultaat voor R">
            <a:extLst>
              <a:ext uri="{FF2B5EF4-FFF2-40B4-BE49-F238E27FC236}">
                <a16:creationId xmlns:a16="http://schemas.microsoft.com/office/drawing/2014/main" id="{E9B265D6-B5C0-9345-BB62-156CF04BDB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2667" b="98667" l="4000" r="94667">
                        <a14:foregroundMark x1="15556" y1="24889" x2="4000" y2="64000"/>
                        <a14:foregroundMark x1="4000" y1="64000" x2="4000" y2="65778"/>
                        <a14:foregroundMark x1="19556" y1="12000" x2="55111" y2="7556"/>
                        <a14:foregroundMark x1="55111" y1="7556" x2="61333" y2="7556"/>
                        <a14:foregroundMark x1="20000" y1="51556" x2="35111" y2="84000"/>
                        <a14:foregroundMark x1="35111" y1="84000" x2="57333" y2="84000"/>
                        <a14:foregroundMark x1="57333" y1="84000" x2="76444" y2="71556"/>
                        <a14:foregroundMark x1="76444" y1="71556" x2="80000" y2="51556"/>
                        <a14:foregroundMark x1="80000" y1="51556" x2="76000" y2="44444"/>
                        <a14:foregroundMark x1="47111" y1="58222" x2="55556" y2="67111"/>
                        <a14:foregroundMark x1="39556" y1="53333" x2="39556" y2="26222"/>
                        <a14:foregroundMark x1="47111" y1="35111" x2="55556" y2="38222"/>
                        <a14:foregroundMark x1="48889" y1="28000" x2="65778" y2="30222"/>
                        <a14:foregroundMark x1="65778" y1="30222" x2="56000" y2="44444"/>
                        <a14:foregroundMark x1="56000" y1="44444" x2="65333" y2="68000"/>
                        <a14:foregroundMark x1="31556" y1="67111" x2="45333" y2="67111"/>
                        <a14:foregroundMark x1="81333" y1="35556" x2="89778" y2="64000"/>
                        <a14:foregroundMark x1="62667" y1="90222" x2="82667" y2="83556"/>
                        <a14:foregroundMark x1="82667" y1="83556" x2="91111" y2="64444"/>
                        <a14:foregroundMark x1="91111" y1="64444" x2="88000" y2="24000"/>
                        <a14:foregroundMark x1="88000" y1="24000" x2="78667" y2="16444"/>
                        <a14:foregroundMark x1="39556" y1="92889" x2="39556" y2="92889"/>
                        <a14:foregroundMark x1="43111" y1="98667" x2="51556" y2="99111"/>
                        <a14:foregroundMark x1="39556" y1="67111" x2="39556" y2="56444"/>
                        <a14:foregroundMark x1="24444" y1="8444" x2="31111" y2="5778"/>
                        <a14:foregroundMark x1="48444" y1="48889" x2="54222" y2="52889"/>
                        <a14:foregroundMark x1="93333" y1="44000" x2="94667" y2="50667"/>
                        <a14:foregroundMark x1="33778" y1="4889" x2="50667" y2="2667"/>
                        <a14:foregroundMark x1="50667" y1="2667" x2="51556" y2="26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5796" y="740040"/>
            <a:ext cx="426725" cy="42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59852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1E8C3-5799-2947-8A40-FD2B3378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Kruistabellen lezen: totaalpercentages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1E6A4D5-A140-524B-BC28-E704EB522D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30</a:t>
            </a:fld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9D9906E-A200-D74A-A5AE-C243A1E3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C326BFD-8D32-F242-AB57-1F8B9E24501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4702" r="12006"/>
          <a:stretch/>
        </p:blipFill>
        <p:spPr>
          <a:xfrm>
            <a:off x="1981982" y="1566144"/>
            <a:ext cx="7642289" cy="2926520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83261DA7-E0A9-DA45-B04F-59CD7785E5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" y="4696791"/>
            <a:ext cx="12051792" cy="372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2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nl-BE" sz="2000" u="sng" kern="0" dirty="0">
                <a:ea typeface="MS PGothic" charset="0"/>
              </a:rPr>
              <a:t>Kolom%</a:t>
            </a:r>
            <a:r>
              <a:rPr lang="nl-BE" sz="2000" kern="0" dirty="0">
                <a:ea typeface="MS PGothic" charset="0"/>
              </a:rPr>
              <a:t>:  </a:t>
            </a:r>
            <a:r>
              <a:rPr lang="nl-BE" sz="2000" i="1" kern="0" dirty="0">
                <a:solidFill>
                  <a:srgbClr val="000000"/>
                </a:solidFill>
                <a:ea typeface="MS PGothic" charset="0"/>
              </a:rPr>
              <a:t>43</a:t>
            </a:r>
            <a:r>
              <a:rPr lang="nl-BE" sz="2000" kern="0" dirty="0">
                <a:ea typeface="MS PGothic" charset="0"/>
              </a:rPr>
              <a:t> van </a:t>
            </a:r>
            <a:r>
              <a:rPr lang="nl-BE" sz="2000" kern="0" dirty="0">
                <a:solidFill>
                  <a:schemeClr val="accent6"/>
                </a:solidFill>
                <a:ea typeface="MS PGothic" charset="0"/>
              </a:rPr>
              <a:t>136</a:t>
            </a:r>
            <a:r>
              <a:rPr lang="nl-BE" sz="2000" kern="0" dirty="0">
                <a:ea typeface="MS PGothic" charset="0"/>
              </a:rPr>
              <a:t> politieagenten met ervaring heeft zijn/haar misdaadcase niet opgelost </a:t>
            </a:r>
            <a:r>
              <a:rPr lang="nl-BE" sz="1400" kern="0" dirty="0">
                <a:ea typeface="MS PGothic" charset="0"/>
              </a:rPr>
              <a:t>(31,6%)</a:t>
            </a:r>
            <a:endParaRPr lang="nl-BE" sz="1800" kern="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000" kern="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000" kern="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000" kern="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000" kern="0" dirty="0">
              <a:ea typeface="MS PGothic" charset="0"/>
            </a:endParaRPr>
          </a:p>
        </p:txBody>
      </p:sp>
      <p:sp>
        <p:nvSpPr>
          <p:cNvPr id="10" name="Ovaal 7">
            <a:extLst>
              <a:ext uri="{FF2B5EF4-FFF2-40B4-BE49-F238E27FC236}">
                <a16:creationId xmlns:a16="http://schemas.microsoft.com/office/drawing/2014/main" id="{55F5B5D4-DBB9-484A-B9A5-46E81C0338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5451" y="3036605"/>
            <a:ext cx="500137" cy="379144"/>
          </a:xfrm>
          <a:prstGeom prst="ellipse">
            <a:avLst/>
          </a:prstGeom>
          <a:noFill/>
          <a:ln w="2857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BE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5" name="Ovaal 7">
            <a:extLst>
              <a:ext uri="{FF2B5EF4-FFF2-40B4-BE49-F238E27FC236}">
                <a16:creationId xmlns:a16="http://schemas.microsoft.com/office/drawing/2014/main" id="{CF6D9915-9147-4540-B344-58A59FDCC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99111" y="3909393"/>
            <a:ext cx="500137" cy="379144"/>
          </a:xfrm>
          <a:prstGeom prst="ellipse">
            <a:avLst/>
          </a:prstGeom>
          <a:noFill/>
          <a:ln w="28575">
            <a:solidFill>
              <a:schemeClr val="accent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BE">
              <a:cs typeface="Arial" charset="0"/>
            </a:endParaRPr>
          </a:p>
        </p:txBody>
      </p:sp>
      <p:sp>
        <p:nvSpPr>
          <p:cNvPr id="16" name="Rectangle 3">
            <a:extLst>
              <a:ext uri="{FF2B5EF4-FFF2-40B4-BE49-F238E27FC236}">
                <a16:creationId xmlns:a16="http://schemas.microsoft.com/office/drawing/2014/main" id="{B5F80490-76A2-8A49-9450-B6BFAEEDA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" y="5231355"/>
            <a:ext cx="12051792" cy="116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2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nl-BE" sz="2000" u="sng" kern="0" dirty="0">
                <a:ea typeface="MS PGothic" charset="0"/>
              </a:rPr>
              <a:t>Rij%</a:t>
            </a:r>
            <a:r>
              <a:rPr lang="nl-BE" sz="2000" kern="0" dirty="0">
                <a:ea typeface="MS PGothic" charset="0"/>
              </a:rPr>
              <a:t>:         </a:t>
            </a:r>
            <a:r>
              <a:rPr lang="nl-BE" sz="2000" i="1" kern="0" dirty="0">
                <a:solidFill>
                  <a:srgbClr val="000000"/>
                </a:solidFill>
                <a:ea typeface="MS PGothic" charset="0"/>
              </a:rPr>
              <a:t>43</a:t>
            </a:r>
            <a:r>
              <a:rPr lang="nl-BE" sz="2000" kern="0" dirty="0">
                <a:ea typeface="MS PGothic" charset="0"/>
              </a:rPr>
              <a:t> van </a:t>
            </a:r>
            <a:r>
              <a:rPr lang="nl-BE" sz="2000" kern="0" dirty="0">
                <a:solidFill>
                  <a:schemeClr val="accent4"/>
                </a:solidFill>
                <a:ea typeface="MS PGothic" charset="0"/>
              </a:rPr>
              <a:t>108</a:t>
            </a:r>
            <a:r>
              <a:rPr lang="nl-BE" sz="2000" kern="0" dirty="0">
                <a:ea typeface="MS PGothic" charset="0"/>
              </a:rPr>
              <a:t> niet opgeloste misdaadcases werden behandeld door een agent met ervaring </a:t>
            </a:r>
            <a:r>
              <a:rPr lang="nl-BE" sz="1400" kern="0" dirty="0">
                <a:ea typeface="MS PGothic" charset="0"/>
              </a:rPr>
              <a:t>(39,8%)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400" kern="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400" kern="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400" kern="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400" kern="0" dirty="0">
              <a:ea typeface="MS PGothic" charset="0"/>
            </a:endParaRPr>
          </a:p>
        </p:txBody>
      </p:sp>
      <p:sp>
        <p:nvSpPr>
          <p:cNvPr id="17" name="Rectangle 3">
            <a:extLst>
              <a:ext uri="{FF2B5EF4-FFF2-40B4-BE49-F238E27FC236}">
                <a16:creationId xmlns:a16="http://schemas.microsoft.com/office/drawing/2014/main" id="{6210102C-3765-5049-AD91-F8C0B22C4A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8" y="5752669"/>
            <a:ext cx="11883869" cy="419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5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22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-"/>
              <a:defRPr sz="16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rgbClr val="003D62"/>
                </a:solidFill>
                <a:latin typeface="+mn-lt"/>
                <a:ea typeface="ＭＳ Ｐゴシック" pitchFamily="-109" charset="-128"/>
              </a:defRPr>
            </a:lvl9pPr>
          </a:lstStyle>
          <a:p>
            <a:pPr marL="0" indent="0">
              <a:lnSpc>
                <a:spcPct val="90000"/>
              </a:lnSpc>
              <a:buFontTx/>
              <a:buNone/>
            </a:pPr>
            <a:r>
              <a:rPr lang="nl-BE" sz="2000" u="sng" dirty="0">
                <a:ea typeface="MS PGothic" charset="0"/>
              </a:rPr>
              <a:t>Totaal%</a:t>
            </a:r>
            <a:r>
              <a:rPr lang="nl-BE" sz="2000" dirty="0">
                <a:ea typeface="MS PGothic" charset="0"/>
              </a:rPr>
              <a:t>:   </a:t>
            </a:r>
            <a:r>
              <a:rPr lang="nl-BE" sz="2000" i="1" dirty="0">
                <a:solidFill>
                  <a:srgbClr val="000000"/>
                </a:solidFill>
                <a:ea typeface="MS PGothic" charset="0"/>
              </a:rPr>
              <a:t>43</a:t>
            </a:r>
            <a:r>
              <a:rPr lang="nl-BE" sz="2000" dirty="0">
                <a:ea typeface="MS PGothic" charset="0"/>
              </a:rPr>
              <a:t> van </a:t>
            </a:r>
            <a:r>
              <a:rPr lang="nl-BE" sz="2000" dirty="0">
                <a:solidFill>
                  <a:schemeClr val="accent2"/>
                </a:solidFill>
                <a:ea typeface="MS PGothic" charset="0"/>
              </a:rPr>
              <a:t>298</a:t>
            </a:r>
            <a:r>
              <a:rPr lang="nl-BE" sz="2000" dirty="0">
                <a:ea typeface="MS PGothic" charset="0"/>
              </a:rPr>
              <a:t> misdaadcases werden niet opgelost en behandeld door een politieagent met ervaring </a:t>
            </a:r>
            <a:r>
              <a:rPr lang="nl-BE" sz="1400" dirty="0">
                <a:ea typeface="MS PGothic" charset="0"/>
              </a:rPr>
              <a:t>(14,4%)</a:t>
            </a: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000" kern="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000" kern="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000" kern="0" dirty="0">
              <a:ea typeface="MS PGothic" charset="0"/>
            </a:endParaRPr>
          </a:p>
          <a:p>
            <a:pPr marL="0" indent="0">
              <a:lnSpc>
                <a:spcPct val="90000"/>
              </a:lnSpc>
              <a:buFontTx/>
              <a:buNone/>
            </a:pPr>
            <a:endParaRPr lang="nl-BE" sz="2000" kern="0" dirty="0">
              <a:ea typeface="MS PGothic" charset="0"/>
            </a:endParaRPr>
          </a:p>
        </p:txBody>
      </p:sp>
      <p:sp>
        <p:nvSpPr>
          <p:cNvPr id="18" name="Ovaal 7">
            <a:extLst>
              <a:ext uri="{FF2B5EF4-FFF2-40B4-BE49-F238E27FC236}">
                <a16:creationId xmlns:a16="http://schemas.microsoft.com/office/drawing/2014/main" id="{997C93AA-20B4-5047-8044-2A0011A6CA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798" y="3043233"/>
            <a:ext cx="500137" cy="379144"/>
          </a:xfrm>
          <a:prstGeom prst="ellipse">
            <a:avLst/>
          </a:prstGeom>
          <a:noFill/>
          <a:ln w="28575">
            <a:solidFill>
              <a:schemeClr val="accent4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BE">
              <a:cs typeface="Arial" charset="0"/>
            </a:endParaRPr>
          </a:p>
        </p:txBody>
      </p:sp>
      <p:sp>
        <p:nvSpPr>
          <p:cNvPr id="19" name="Ovaal 7">
            <a:extLst>
              <a:ext uri="{FF2B5EF4-FFF2-40B4-BE49-F238E27FC236}">
                <a16:creationId xmlns:a16="http://schemas.microsoft.com/office/drawing/2014/main" id="{AB42A717-649E-E046-811C-4536A641D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3797" y="3907148"/>
            <a:ext cx="500137" cy="379144"/>
          </a:xfrm>
          <a:prstGeom prst="ellips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nl-BE">
              <a:solidFill>
                <a:schemeClr val="accent2"/>
              </a:solidFill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1123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ED1F6F4D-4CCB-974E-A80C-2CD8E5A32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Kruistabellen in R     </a:t>
            </a:r>
            <a:r>
              <a:rPr lang="nl-BE" sz="2800" dirty="0"/>
              <a:t>(OLP2 functies)</a:t>
            </a:r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D2AC9197-700E-044F-8554-D48494F10AF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31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FB09F725-F958-364D-A7E8-FD45604F3A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  <a:defRPr/>
            </a:pPr>
            <a:r>
              <a:rPr lang="en-GB" altLang="nl-BE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altLang="nl-BE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kruistabel.kolom</a:t>
            </a:r>
            <a:r>
              <a:rPr lang="en-GB" altLang="nl-BE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(Variabele1,Variabele2) 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GB" altLang="nl-BE" sz="2400" i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nl-BE" sz="2000" i="1" dirty="0" err="1">
                <a:latin typeface="+mn-lt"/>
                <a:cs typeface="Courier New" pitchFamily="49" charset="0"/>
              </a:rPr>
              <a:t>Dit</a:t>
            </a:r>
            <a:r>
              <a:rPr lang="en-GB" altLang="nl-BE" sz="2000" i="1" dirty="0">
                <a:latin typeface="+mn-lt"/>
                <a:cs typeface="Courier New" pitchFamily="49" charset="0"/>
              </a:rPr>
              <a:t> </a:t>
            </a:r>
            <a:r>
              <a:rPr lang="en-GB" altLang="nl-BE" sz="2000" i="1" dirty="0" err="1">
                <a:latin typeface="+mn-lt"/>
                <a:cs typeface="Courier New" pitchFamily="49" charset="0"/>
              </a:rPr>
              <a:t>geeft</a:t>
            </a:r>
            <a:r>
              <a:rPr lang="en-GB" altLang="nl-BE" sz="2000" i="1" dirty="0">
                <a:latin typeface="+mn-lt"/>
                <a:cs typeface="Courier New" pitchFamily="49" charset="0"/>
              </a:rPr>
              <a:t> de </a:t>
            </a:r>
            <a:r>
              <a:rPr lang="en-GB" altLang="nl-BE" sz="2000" i="1" dirty="0" err="1">
                <a:latin typeface="+mn-lt"/>
                <a:cs typeface="Courier New" pitchFamily="49" charset="0"/>
              </a:rPr>
              <a:t>kolompercentages</a:t>
            </a:r>
            <a:r>
              <a:rPr lang="en-GB" altLang="nl-BE" sz="2000" i="1" dirty="0">
                <a:latin typeface="+mn-lt"/>
                <a:cs typeface="Courier New" pitchFamily="49" charset="0"/>
              </a:rPr>
              <a:t> </a:t>
            </a:r>
            <a:r>
              <a:rPr lang="en-GB" altLang="nl-BE" sz="2000" i="1" dirty="0" err="1">
                <a:latin typeface="+mn-lt"/>
                <a:cs typeface="Courier New" pitchFamily="49" charset="0"/>
              </a:rPr>
              <a:t>gecombineerd</a:t>
            </a:r>
            <a:r>
              <a:rPr lang="en-GB" altLang="nl-BE" sz="2000" i="1" dirty="0">
                <a:latin typeface="+mn-lt"/>
                <a:cs typeface="Courier New" pitchFamily="49" charset="0"/>
              </a:rPr>
              <a:t> met alle </a:t>
            </a:r>
            <a:r>
              <a:rPr lang="en-GB" altLang="nl-BE" sz="2000" i="1" dirty="0" err="1">
                <a:latin typeface="+mn-lt"/>
                <a:cs typeface="Courier New" pitchFamily="49" charset="0"/>
              </a:rPr>
              <a:t>totalen</a:t>
            </a:r>
            <a:endParaRPr lang="en-GB" altLang="nl-BE" sz="2400" i="1" dirty="0">
              <a:latin typeface="+mn-lt"/>
              <a:cs typeface="Courier New" pitchFamily="49" charset="0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GB" altLang="nl-BE" sz="2400" dirty="0">
              <a:solidFill>
                <a:srgbClr val="800000"/>
              </a:solidFill>
              <a:cs typeface="ＭＳ Ｐゴシック" pitchFamily="-65" charset="-128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GB" altLang="nl-BE" sz="2400" dirty="0">
              <a:solidFill>
                <a:srgbClr val="800000"/>
              </a:solidFill>
              <a:cs typeface="ＭＳ Ｐゴシック" pitchFamily="-65" charset="-128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GB" altLang="nl-BE" sz="2400" dirty="0">
              <a:solidFill>
                <a:srgbClr val="800000"/>
              </a:solidFill>
              <a:cs typeface="ＭＳ Ｐゴシック" pitchFamily="-65" charset="-128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GB" altLang="nl-BE" sz="2400" dirty="0">
              <a:solidFill>
                <a:srgbClr val="800000"/>
              </a:solidFill>
              <a:cs typeface="ＭＳ Ｐゴシック" pitchFamily="-65" charset="-128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endParaRPr lang="en-GB" altLang="nl-BE" sz="2400" dirty="0">
              <a:solidFill>
                <a:srgbClr val="800000"/>
              </a:solidFill>
              <a:cs typeface="ＭＳ Ｐゴシック" pitchFamily="-65" charset="-128"/>
            </a:endParaRP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GB" altLang="nl-BE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&gt; </a:t>
            </a:r>
            <a:r>
              <a:rPr lang="en-GB" altLang="nl-BE" sz="2400" dirty="0" err="1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kruistabel.rij</a:t>
            </a:r>
            <a:r>
              <a:rPr lang="en-GB" altLang="nl-BE" sz="2400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(Variabele1,Variabele2)</a:t>
            </a:r>
          </a:p>
          <a:p>
            <a:pPr>
              <a:lnSpc>
                <a:spcPct val="90000"/>
              </a:lnSpc>
              <a:buFontTx/>
              <a:buNone/>
              <a:defRPr/>
            </a:pPr>
            <a:r>
              <a:rPr lang="en-GB" altLang="nl-BE" sz="2000" i="1" dirty="0">
                <a:solidFill>
                  <a:srgbClr val="0000FF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GB" altLang="nl-BE" sz="2000" i="1" dirty="0" err="1">
                <a:cs typeface="Courier New" pitchFamily="49" charset="0"/>
              </a:rPr>
              <a:t>Dit</a:t>
            </a:r>
            <a:r>
              <a:rPr lang="en-GB" altLang="nl-BE" sz="2000" i="1" dirty="0">
                <a:cs typeface="Courier New" pitchFamily="49" charset="0"/>
              </a:rPr>
              <a:t> </a:t>
            </a:r>
            <a:r>
              <a:rPr lang="en-GB" altLang="nl-BE" sz="2000" i="1" dirty="0" err="1">
                <a:cs typeface="Courier New" pitchFamily="49" charset="0"/>
              </a:rPr>
              <a:t>geeft</a:t>
            </a:r>
            <a:r>
              <a:rPr lang="en-GB" altLang="nl-BE" sz="2000" i="1" dirty="0">
                <a:cs typeface="Courier New" pitchFamily="49" charset="0"/>
              </a:rPr>
              <a:t> de </a:t>
            </a:r>
            <a:r>
              <a:rPr lang="en-GB" altLang="nl-BE" sz="2000" i="1" dirty="0" err="1">
                <a:cs typeface="Courier New" pitchFamily="49" charset="0"/>
              </a:rPr>
              <a:t>rijpercentages</a:t>
            </a:r>
            <a:r>
              <a:rPr lang="en-GB" altLang="nl-BE" sz="2000" i="1" dirty="0">
                <a:cs typeface="Courier New" pitchFamily="49" charset="0"/>
              </a:rPr>
              <a:t> </a:t>
            </a:r>
            <a:r>
              <a:rPr lang="en-GB" altLang="nl-BE" sz="2000" i="1" dirty="0" err="1">
                <a:cs typeface="Courier New" pitchFamily="49" charset="0"/>
              </a:rPr>
              <a:t>gecombineerd</a:t>
            </a:r>
            <a:r>
              <a:rPr lang="en-GB" altLang="nl-BE" sz="2000" i="1" dirty="0">
                <a:cs typeface="Courier New" pitchFamily="49" charset="0"/>
              </a:rPr>
              <a:t> met alle </a:t>
            </a:r>
            <a:r>
              <a:rPr lang="en-GB" altLang="nl-BE" sz="2000" i="1" dirty="0" err="1">
                <a:cs typeface="Courier New" pitchFamily="49" charset="0"/>
              </a:rPr>
              <a:t>totalen</a:t>
            </a:r>
            <a:endParaRPr lang="nl-BE" sz="2400" dirty="0"/>
          </a:p>
        </p:txBody>
      </p:sp>
      <p:pic>
        <p:nvPicPr>
          <p:cNvPr id="3" name="Afbeelding 2">
            <a:extLst>
              <a:ext uri="{FF2B5EF4-FFF2-40B4-BE49-F238E27FC236}">
                <a16:creationId xmlns:a16="http://schemas.microsoft.com/office/drawing/2014/main" id="{83093574-5C9F-44E3-8191-3DED6A7111D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2" t="83673" r="76124" b="7566"/>
          <a:stretch/>
        </p:blipFill>
        <p:spPr>
          <a:xfrm>
            <a:off x="2357609" y="2411382"/>
            <a:ext cx="5602385" cy="1186733"/>
          </a:xfrm>
          <a:prstGeom prst="rect">
            <a:avLst/>
          </a:prstGeom>
          <a:ln>
            <a:solidFill>
              <a:srgbClr val="000000"/>
            </a:solidFill>
          </a:ln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2B1DAF19-4AA1-457A-A705-0205CC6A467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44" t="83995" r="76199" b="7565"/>
          <a:stretch/>
        </p:blipFill>
        <p:spPr>
          <a:xfrm>
            <a:off x="2357609" y="5228761"/>
            <a:ext cx="5602385" cy="1143580"/>
          </a:xfrm>
          <a:prstGeom prst="rect">
            <a:avLst/>
          </a:prstGeom>
          <a:ln>
            <a:solidFill>
              <a:srgbClr val="000000"/>
            </a:solidFill>
          </a:ln>
        </p:spPr>
      </p:pic>
    </p:spTree>
    <p:extLst>
      <p:ext uri="{BB962C8B-B14F-4D97-AF65-F5344CB8AC3E}">
        <p14:creationId xmlns:p14="http://schemas.microsoft.com/office/powerpoint/2010/main" val="32725861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FDE3A-31E8-F540-A7A5-D003AAC6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Samenhang tussen ervaring en oplossen case?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C505AA5-4EE0-3740-BCC3-74681705C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32</a:t>
            </a:fld>
            <a:endParaRPr lang="nl-BE" dirty="0"/>
          </a:p>
        </p:txBody>
      </p:sp>
      <p:pic>
        <p:nvPicPr>
          <p:cNvPr id="6" name="Tijdelijke aanduiding voor inhoud 5">
            <a:extLst>
              <a:ext uri="{FF2B5EF4-FFF2-40B4-BE49-F238E27FC236}">
                <a16:creationId xmlns:a16="http://schemas.microsoft.com/office/drawing/2014/main" id="{A37433D3-6DA4-7341-8CA8-9204D2B7E6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t="24702" r="12006"/>
          <a:stretch/>
        </p:blipFill>
        <p:spPr>
          <a:xfrm>
            <a:off x="1781475" y="1804102"/>
            <a:ext cx="8629049" cy="324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95193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FDE3A-31E8-F540-A7A5-D003AAC6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Associaties tussen 2 kwalitatieve variabelen opsporen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C505AA5-4EE0-3740-BCC3-74681705C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33</a:t>
            </a:fld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EB9AD0C-413D-D646-BFF6-30AE10F05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2963" indent="-457200">
              <a:buFont typeface="+mj-lt"/>
              <a:buAutoNum type="arabicPeriod"/>
            </a:pPr>
            <a:r>
              <a:rPr lang="nl-BE" sz="2000" b="0" dirty="0">
                <a:latin typeface="Verdana" charset="0"/>
                <a:ea typeface="MS PGothic" charset="0"/>
              </a:rPr>
              <a:t>Bepaal onafhankelijke variabele</a:t>
            </a:r>
          </a:p>
          <a:p>
            <a:pPr marL="352963" indent="-457200">
              <a:buFont typeface="+mj-lt"/>
              <a:buAutoNum type="arabicPeriod"/>
            </a:pPr>
            <a:r>
              <a:rPr lang="nl-BE" sz="2000" b="0" dirty="0">
                <a:latin typeface="Verdana" charset="0"/>
                <a:ea typeface="MS PGothic" charset="0"/>
              </a:rPr>
              <a:t>Zet onafhankelijke variabele in kolommen</a:t>
            </a:r>
          </a:p>
          <a:p>
            <a:pPr marL="352963" indent="-457200">
              <a:buFont typeface="+mj-lt"/>
              <a:buAutoNum type="arabicPeriod"/>
            </a:pPr>
            <a:r>
              <a:rPr lang="nl-BE" sz="2000" b="0" dirty="0">
                <a:latin typeface="Verdana" charset="0"/>
                <a:ea typeface="MS PGothic" charset="0"/>
              </a:rPr>
              <a:t>Bereken kolom%</a:t>
            </a:r>
          </a:p>
          <a:p>
            <a:pPr marL="352963" indent="-457200">
              <a:buFont typeface="+mj-lt"/>
              <a:buAutoNum type="arabicPeriod"/>
            </a:pPr>
            <a:r>
              <a:rPr lang="nl-BE" sz="2000" b="0" dirty="0">
                <a:latin typeface="Verdana" charset="0"/>
                <a:ea typeface="MS PGothic" charset="0"/>
              </a:rPr>
              <a:t>Vergelijk kolom% per categorie van rij </a:t>
            </a:r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8C81A9B-BEB7-374E-AA4B-8FF7D1F84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18"/>
          <a:stretch/>
        </p:blipFill>
        <p:spPr>
          <a:xfrm>
            <a:off x="2212983" y="3421200"/>
            <a:ext cx="7567742" cy="2816087"/>
          </a:xfrm>
          <a:prstGeom prst="rect">
            <a:avLst/>
          </a:prstGeom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F71B9F4A-359C-B540-B63A-731975CE9175}"/>
              </a:ext>
            </a:extLst>
          </p:cNvPr>
          <p:cNvCxnSpPr/>
          <p:nvPr/>
        </p:nvCxnSpPr>
        <p:spPr bwMode="auto">
          <a:xfrm>
            <a:off x="6590792" y="4869136"/>
            <a:ext cx="136815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E002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4160796F-12A3-6543-B0A4-26C0241CB2D5}"/>
              </a:ext>
            </a:extLst>
          </p:cNvPr>
          <p:cNvCxnSpPr/>
          <p:nvPr/>
        </p:nvCxnSpPr>
        <p:spPr bwMode="auto">
          <a:xfrm>
            <a:off x="6632057" y="5229176"/>
            <a:ext cx="136815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E002F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" name="Tekstvak 7">
            <a:extLst>
              <a:ext uri="{FF2B5EF4-FFF2-40B4-BE49-F238E27FC236}">
                <a16:creationId xmlns:a16="http://schemas.microsoft.com/office/drawing/2014/main" id="{9B0B4F16-D993-46F2-A5B6-F9CF11B47485}"/>
              </a:ext>
            </a:extLst>
          </p:cNvPr>
          <p:cNvSpPr txBox="1"/>
          <p:nvPr/>
        </p:nvSpPr>
        <p:spPr>
          <a:xfrm>
            <a:off x="8402592" y="5832389"/>
            <a:ext cx="397331" cy="1977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l-BE" sz="1700" dirty="0">
                <a:solidFill>
                  <a:srgbClr val="292929"/>
                </a:solidFill>
                <a:latin typeface="Gotham" panose="02000603040000020004" pitchFamily="2" charset="0"/>
                <a:ea typeface="Verdana" panose="020B0604030504040204" pitchFamily="34" charset="0"/>
                <a:cs typeface="Verdana" panose="020B0604030504040204" pitchFamily="34" charset="0"/>
              </a:rPr>
              <a:t>136</a:t>
            </a:r>
          </a:p>
        </p:txBody>
      </p:sp>
    </p:spTree>
    <p:extLst>
      <p:ext uri="{BB962C8B-B14F-4D97-AF65-F5344CB8AC3E}">
        <p14:creationId xmlns:p14="http://schemas.microsoft.com/office/powerpoint/2010/main" val="204866579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8FDE3A-31E8-F540-A7A5-D003AAC62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/>
              <a:t>Associaties tussen 2 kwalitatieve variabelen opsporen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C505AA5-4EE0-3740-BCC3-74681705CB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34</a:t>
            </a:fld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EB9AD0C-413D-D646-BFF6-30AE10F05C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2963" indent="-457200">
              <a:buFont typeface="+mj-lt"/>
              <a:buAutoNum type="arabicPeriod"/>
            </a:pPr>
            <a:r>
              <a:rPr lang="nl-BE" sz="2000" b="0" dirty="0">
                <a:latin typeface="Verdana" charset="0"/>
                <a:ea typeface="MS PGothic" charset="0"/>
              </a:rPr>
              <a:t>Bepaal onafhankelijke variabele</a:t>
            </a:r>
          </a:p>
          <a:p>
            <a:pPr marL="352963" indent="-457200">
              <a:buFont typeface="+mj-lt"/>
              <a:buAutoNum type="arabicPeriod"/>
            </a:pPr>
            <a:r>
              <a:rPr lang="nl-BE" sz="2000" b="0" dirty="0">
                <a:latin typeface="Verdana" charset="0"/>
                <a:ea typeface="MS PGothic" charset="0"/>
              </a:rPr>
              <a:t>Zet onafhankelijke variabele in kolommen</a:t>
            </a:r>
          </a:p>
          <a:p>
            <a:pPr marL="352963" indent="-457200">
              <a:buFont typeface="+mj-lt"/>
              <a:buAutoNum type="arabicPeriod"/>
            </a:pPr>
            <a:r>
              <a:rPr lang="nl-BE" sz="2000" b="0" dirty="0">
                <a:latin typeface="Verdana" charset="0"/>
                <a:ea typeface="MS PGothic" charset="0"/>
              </a:rPr>
              <a:t>Bereken kolom%</a:t>
            </a:r>
          </a:p>
          <a:p>
            <a:pPr marL="352963" indent="-457200">
              <a:buFont typeface="+mj-lt"/>
              <a:buAutoNum type="arabicPeriod"/>
            </a:pPr>
            <a:r>
              <a:rPr lang="nl-BE" sz="2000" b="0" dirty="0">
                <a:latin typeface="Verdana" charset="0"/>
                <a:ea typeface="MS PGothic" charset="0"/>
              </a:rPr>
              <a:t>Vergelijk kolom% per categorie van rij </a:t>
            </a:r>
          </a:p>
          <a:p>
            <a:endParaRPr lang="nl-BE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A8C81A9B-BEB7-374E-AA4B-8FF7D1F8452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3318"/>
          <a:stretch/>
        </p:blipFill>
        <p:spPr>
          <a:xfrm>
            <a:off x="2212983" y="3421200"/>
            <a:ext cx="7567742" cy="2816087"/>
          </a:xfrm>
          <a:prstGeom prst="rect">
            <a:avLst/>
          </a:prstGeom>
        </p:spPr>
      </p:pic>
      <p:cxnSp>
        <p:nvCxnSpPr>
          <p:cNvPr id="6" name="Rechte verbindingslijn met pijl 5">
            <a:extLst>
              <a:ext uri="{FF2B5EF4-FFF2-40B4-BE49-F238E27FC236}">
                <a16:creationId xmlns:a16="http://schemas.microsoft.com/office/drawing/2014/main" id="{F71B9F4A-359C-B540-B63A-731975CE9175}"/>
              </a:ext>
            </a:extLst>
          </p:cNvPr>
          <p:cNvCxnSpPr/>
          <p:nvPr/>
        </p:nvCxnSpPr>
        <p:spPr bwMode="auto">
          <a:xfrm>
            <a:off x="6590792" y="4869136"/>
            <a:ext cx="136815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E002F"/>
            </a:solidFill>
            <a:prstDash val="solid"/>
            <a:round/>
            <a:headEnd type="triangle"/>
            <a:tailEnd type="triangle"/>
          </a:ln>
          <a:effectLst/>
        </p:spPr>
      </p:cxnSp>
      <p:cxnSp>
        <p:nvCxnSpPr>
          <p:cNvPr id="7" name="Rechte verbindingslijn met pijl 6">
            <a:extLst>
              <a:ext uri="{FF2B5EF4-FFF2-40B4-BE49-F238E27FC236}">
                <a16:creationId xmlns:a16="http://schemas.microsoft.com/office/drawing/2014/main" id="{4160796F-12A3-6543-B0A4-26C0241CB2D5}"/>
              </a:ext>
            </a:extLst>
          </p:cNvPr>
          <p:cNvCxnSpPr/>
          <p:nvPr/>
        </p:nvCxnSpPr>
        <p:spPr bwMode="auto">
          <a:xfrm>
            <a:off x="6632057" y="5229176"/>
            <a:ext cx="1368152" cy="0"/>
          </a:xfrm>
          <a:prstGeom prst="straightConnector1">
            <a:avLst/>
          </a:prstGeom>
          <a:solidFill>
            <a:schemeClr val="accent1"/>
          </a:solidFill>
          <a:ln w="57150" cap="flat" cmpd="sng" algn="ctr">
            <a:solidFill>
              <a:srgbClr val="7E002F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8" name="Rechthoek 7">
            <a:extLst>
              <a:ext uri="{FF2B5EF4-FFF2-40B4-BE49-F238E27FC236}">
                <a16:creationId xmlns:a16="http://schemas.microsoft.com/office/drawing/2014/main" id="{877FA4D3-B290-CE49-89B7-B8E068421715}"/>
              </a:ext>
            </a:extLst>
          </p:cNvPr>
          <p:cNvSpPr/>
          <p:nvPr/>
        </p:nvSpPr>
        <p:spPr>
          <a:xfrm>
            <a:off x="4701079" y="6304938"/>
            <a:ext cx="3861955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nl-NL" sz="3200" b="1" dirty="0">
                <a:ln/>
                <a:solidFill>
                  <a:schemeClr val="accent4"/>
                </a:solidFill>
              </a:rPr>
              <a:t>En in de populatie?</a:t>
            </a:r>
          </a:p>
        </p:txBody>
      </p:sp>
      <p:sp>
        <p:nvSpPr>
          <p:cNvPr id="9" name="Tekstvak 8">
            <a:extLst>
              <a:ext uri="{FF2B5EF4-FFF2-40B4-BE49-F238E27FC236}">
                <a16:creationId xmlns:a16="http://schemas.microsoft.com/office/drawing/2014/main" id="{B065AFA6-09FE-40F4-B596-EDCEB737C046}"/>
              </a:ext>
            </a:extLst>
          </p:cNvPr>
          <p:cNvSpPr txBox="1"/>
          <p:nvPr/>
        </p:nvSpPr>
        <p:spPr>
          <a:xfrm>
            <a:off x="8402592" y="5832389"/>
            <a:ext cx="397331" cy="197708"/>
          </a:xfrm>
          <a:prstGeom prst="rect">
            <a:avLst/>
          </a:prstGeom>
          <a:solidFill>
            <a:schemeClr val="bg1"/>
          </a:solidFill>
        </p:spPr>
        <p:txBody>
          <a:bodyPr wrap="none" lIns="0" tIns="0" rIns="0" bIns="0" rtlCol="0">
            <a:noAutofit/>
          </a:bodyPr>
          <a:lstStyle/>
          <a:p>
            <a:pPr algn="l"/>
            <a:r>
              <a:rPr lang="nl-BE" sz="1700" dirty="0">
                <a:solidFill>
                  <a:srgbClr val="292929"/>
                </a:solidFill>
                <a:latin typeface="Gotham" panose="02000603040000020004" pitchFamily="2" charset="0"/>
                <a:ea typeface="Verdana" panose="020B0604030504040204" pitchFamily="34" charset="0"/>
                <a:cs typeface="Verdana" panose="020B0604030504040204" pitchFamily="34" charset="0"/>
              </a:rPr>
              <a:t>136</a:t>
            </a:r>
          </a:p>
        </p:txBody>
      </p:sp>
    </p:spTree>
    <p:extLst>
      <p:ext uri="{BB962C8B-B14F-4D97-AF65-F5344CB8AC3E}">
        <p14:creationId xmlns:p14="http://schemas.microsoft.com/office/powerpoint/2010/main" val="155636254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011E8C3-5799-2947-8A40-FD2B3378F7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Statistische significantie? (</a:t>
            </a:r>
            <a:r>
              <a:rPr lang="nl-BE" i="1" dirty="0"/>
              <a:t>Chi</a:t>
            </a:r>
            <a:r>
              <a:rPr lang="nl-BE" i="1" baseline="30000" dirty="0"/>
              <a:t>2</a:t>
            </a:r>
            <a:r>
              <a:rPr lang="nl-BE" dirty="0"/>
              <a:t>-toets)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D1E6A4D5-A140-524B-BC28-E704EB522D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35</a:t>
            </a:fld>
            <a:endParaRPr lang="nl-BE" dirty="0"/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B9D9906E-A200-D74A-A5AE-C243A1E3A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nl-BE" dirty="0"/>
              <a:t>Gebaseerd op verhouding tussen feitelijke (O) en verwachte (E) waarden</a:t>
            </a:r>
          </a:p>
          <a:p>
            <a:pPr lvl="1"/>
            <a:r>
              <a:rPr lang="nl-BE" u="sng" dirty="0"/>
              <a:t>Feitelijke waarden</a:t>
            </a:r>
            <a:r>
              <a:rPr lang="nl-BE" dirty="0"/>
              <a:t>: observaties in de steekproef;</a:t>
            </a:r>
          </a:p>
          <a:p>
            <a:pPr lvl="1"/>
            <a:r>
              <a:rPr lang="nl-BE" u="sng" dirty="0"/>
              <a:t>Verwachte waarden</a:t>
            </a:r>
            <a:r>
              <a:rPr lang="nl-BE" dirty="0"/>
              <a:t>: waarden die we verwachten als er GEEN verband is tussen 		             beide variabelen</a:t>
            </a:r>
          </a:p>
        </p:txBody>
      </p:sp>
    </p:spTree>
    <p:extLst>
      <p:ext uri="{BB962C8B-B14F-4D97-AF65-F5344CB8AC3E}">
        <p14:creationId xmlns:p14="http://schemas.microsoft.com/office/powerpoint/2010/main" val="4100535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29289-C557-0D4E-94EF-95F94098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Statistische (on)afhankelijkheid?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AA310E2-50FD-7743-A8C1-01A26C0AF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36</a:t>
            </a:fld>
            <a:endParaRPr lang="nl-BE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54AB363F-5CB8-4045-9E43-3FDA51835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06025497"/>
              </p:ext>
            </p:extLst>
          </p:nvPr>
        </p:nvGraphicFramePr>
        <p:xfrm>
          <a:off x="623887" y="2286000"/>
          <a:ext cx="1084027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1109635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44576020"/>
                    </a:ext>
                  </a:extLst>
                </a:gridCol>
                <a:gridCol w="1204913">
                  <a:extLst>
                    <a:ext uri="{9D8B030D-6E8A-4147-A177-3AD203B41FA5}">
                      <a16:colId xmlns:a16="http://schemas.microsoft.com/office/drawing/2014/main" val="974557885"/>
                    </a:ext>
                  </a:extLst>
                </a:gridCol>
                <a:gridCol w="980661">
                  <a:extLst>
                    <a:ext uri="{9D8B030D-6E8A-4147-A177-3AD203B41FA5}">
                      <a16:colId xmlns:a16="http://schemas.microsoft.com/office/drawing/2014/main" val="1965792722"/>
                    </a:ext>
                  </a:extLst>
                </a:gridCol>
                <a:gridCol w="994046">
                  <a:extLst>
                    <a:ext uri="{9D8B030D-6E8A-4147-A177-3AD203B41FA5}">
                      <a16:colId xmlns:a16="http://schemas.microsoft.com/office/drawing/2014/main" val="202143121"/>
                    </a:ext>
                  </a:extLst>
                </a:gridCol>
                <a:gridCol w="1272076">
                  <a:extLst>
                    <a:ext uri="{9D8B030D-6E8A-4147-A177-3AD203B41FA5}">
                      <a16:colId xmlns:a16="http://schemas.microsoft.com/office/drawing/2014/main" val="1580241352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3751769211"/>
                    </a:ext>
                  </a:extLst>
                </a:gridCol>
                <a:gridCol w="953388">
                  <a:extLst>
                    <a:ext uri="{9D8B030D-6E8A-4147-A177-3AD203B41FA5}">
                      <a16:colId xmlns:a16="http://schemas.microsoft.com/office/drawing/2014/main" val="2696291302"/>
                    </a:ext>
                  </a:extLst>
                </a:gridCol>
                <a:gridCol w="995717">
                  <a:extLst>
                    <a:ext uri="{9D8B030D-6E8A-4147-A177-3AD203B41FA5}">
                      <a16:colId xmlns:a16="http://schemas.microsoft.com/office/drawing/2014/main" val="2482419465"/>
                    </a:ext>
                  </a:extLst>
                </a:gridCol>
                <a:gridCol w="1046921">
                  <a:extLst>
                    <a:ext uri="{9D8B030D-6E8A-4147-A177-3AD203B41FA5}">
                      <a16:colId xmlns:a16="http://schemas.microsoft.com/office/drawing/2014/main" val="1627868882"/>
                    </a:ext>
                  </a:extLst>
                </a:gridCol>
              </a:tblGrid>
              <a:tr h="231293">
                <a:tc gridSpan="2"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BE" b="1" u="sng" dirty="0"/>
                        <a:t>Politieagent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9771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nl-BE" b="1" u="sng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i="1" dirty="0"/>
                        <a:t>Zonder ervaring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i="1" dirty="0"/>
                        <a:t>Met ervaring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0554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nl-BE" b="1" i="1" dirty="0"/>
                        <a:t>Case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i="1" dirty="0"/>
                        <a:t>Niet opgelost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6"/>
                          </a:solidFill>
                        </a:rPr>
                        <a:t>65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6"/>
                          </a:solidFill>
                        </a:rPr>
                        <a:t>43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/>
                        <a:t>108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36,2%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075810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nl-B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i="1" dirty="0"/>
                        <a:t>Opgelost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6"/>
                          </a:solidFill>
                        </a:rPr>
                        <a:t>97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6"/>
                          </a:solidFill>
                        </a:rPr>
                        <a:t>93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sz="1400" b="1" dirty="0">
                        <a:solidFill>
                          <a:schemeClr val="accent3"/>
                        </a:solidFill>
                      </a:endParaRPr>
                    </a:p>
                  </a:txBody>
                  <a:tcPr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/>
                        <a:t>190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63,8%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7686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nl-BE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b="0" dirty="0"/>
                        <a:t>162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b="0" dirty="0"/>
                        <a:t>136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/>
                        <a:t>298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952337"/>
                  </a:ext>
                </a:extLst>
              </a:tr>
              <a:tr h="397965">
                <a:tc gridSpan="2"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54,4%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45,6%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101483"/>
                  </a:ext>
                </a:extLst>
              </a:tr>
            </a:tbl>
          </a:graphicData>
        </a:graphic>
      </p:graphicFrame>
      <p:sp>
        <p:nvSpPr>
          <p:cNvPr id="6" name="Tekstvak 5">
            <a:extLst>
              <a:ext uri="{FF2B5EF4-FFF2-40B4-BE49-F238E27FC236}">
                <a16:creationId xmlns:a16="http://schemas.microsoft.com/office/drawing/2014/main" id="{001C6910-0259-1446-A55D-E141ACF28B15}"/>
              </a:ext>
            </a:extLst>
          </p:cNvPr>
          <p:cNvSpPr txBox="1"/>
          <p:nvPr/>
        </p:nvSpPr>
        <p:spPr>
          <a:xfrm>
            <a:off x="623887" y="1782419"/>
            <a:ext cx="5617887" cy="4108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l-BE" sz="2800" b="1" dirty="0">
                <a:solidFill>
                  <a:schemeClr val="accent6"/>
                </a:solidFill>
                <a:latin typeface="Gotham" panose="02000603040000020004" pitchFamily="2" charset="0"/>
                <a:ea typeface="Verdana" panose="020B0604030504040204" pitchFamily="34" charset="0"/>
                <a:cs typeface="Verdana" panose="020B0604030504040204" pitchFamily="34" charset="0"/>
              </a:rPr>
              <a:t>Feitelijke waarden …</a:t>
            </a:r>
          </a:p>
        </p:txBody>
      </p:sp>
    </p:spTree>
    <p:extLst>
      <p:ext uri="{BB962C8B-B14F-4D97-AF65-F5344CB8AC3E}">
        <p14:creationId xmlns:p14="http://schemas.microsoft.com/office/powerpoint/2010/main" val="17988280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29289-C557-0D4E-94EF-95F94098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Statistische (on)afhankelijkheid?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AA310E2-50FD-7743-A8C1-01A26C0AF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37</a:t>
            </a:fld>
            <a:endParaRPr lang="nl-BE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54AB363F-5CB8-4045-9E43-3FDA51835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0809249"/>
              </p:ext>
            </p:extLst>
          </p:nvPr>
        </p:nvGraphicFramePr>
        <p:xfrm>
          <a:off x="623887" y="2286000"/>
          <a:ext cx="1084027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1109635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44576020"/>
                    </a:ext>
                  </a:extLst>
                </a:gridCol>
                <a:gridCol w="1204913">
                  <a:extLst>
                    <a:ext uri="{9D8B030D-6E8A-4147-A177-3AD203B41FA5}">
                      <a16:colId xmlns:a16="http://schemas.microsoft.com/office/drawing/2014/main" val="974557885"/>
                    </a:ext>
                  </a:extLst>
                </a:gridCol>
                <a:gridCol w="980661">
                  <a:extLst>
                    <a:ext uri="{9D8B030D-6E8A-4147-A177-3AD203B41FA5}">
                      <a16:colId xmlns:a16="http://schemas.microsoft.com/office/drawing/2014/main" val="1965792722"/>
                    </a:ext>
                  </a:extLst>
                </a:gridCol>
                <a:gridCol w="994046">
                  <a:extLst>
                    <a:ext uri="{9D8B030D-6E8A-4147-A177-3AD203B41FA5}">
                      <a16:colId xmlns:a16="http://schemas.microsoft.com/office/drawing/2014/main" val="202143121"/>
                    </a:ext>
                  </a:extLst>
                </a:gridCol>
                <a:gridCol w="1272076">
                  <a:extLst>
                    <a:ext uri="{9D8B030D-6E8A-4147-A177-3AD203B41FA5}">
                      <a16:colId xmlns:a16="http://schemas.microsoft.com/office/drawing/2014/main" val="1580241352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3751769211"/>
                    </a:ext>
                  </a:extLst>
                </a:gridCol>
                <a:gridCol w="953388">
                  <a:extLst>
                    <a:ext uri="{9D8B030D-6E8A-4147-A177-3AD203B41FA5}">
                      <a16:colId xmlns:a16="http://schemas.microsoft.com/office/drawing/2014/main" val="2696291302"/>
                    </a:ext>
                  </a:extLst>
                </a:gridCol>
                <a:gridCol w="995717">
                  <a:extLst>
                    <a:ext uri="{9D8B030D-6E8A-4147-A177-3AD203B41FA5}">
                      <a16:colId xmlns:a16="http://schemas.microsoft.com/office/drawing/2014/main" val="2482419465"/>
                    </a:ext>
                  </a:extLst>
                </a:gridCol>
                <a:gridCol w="1046921">
                  <a:extLst>
                    <a:ext uri="{9D8B030D-6E8A-4147-A177-3AD203B41FA5}">
                      <a16:colId xmlns:a16="http://schemas.microsoft.com/office/drawing/2014/main" val="1627868882"/>
                    </a:ext>
                  </a:extLst>
                </a:gridCol>
              </a:tblGrid>
              <a:tr h="231293">
                <a:tc gridSpan="2"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BE" b="1" u="sng" dirty="0"/>
                        <a:t>Politieagent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9771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nl-BE" b="1" u="sng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i="1" dirty="0"/>
                        <a:t>Zonder ervaring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i="1" dirty="0"/>
                        <a:t>Met ervaring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0554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nl-BE" b="1" i="1" dirty="0"/>
                        <a:t>Case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i="1" dirty="0"/>
                        <a:t>Niet opgelost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6"/>
                          </a:solidFill>
                        </a:rPr>
                        <a:t>65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1" dirty="0">
                          <a:solidFill>
                            <a:schemeClr val="accent3"/>
                          </a:solidFill>
                        </a:rPr>
                        <a:t>19,7%</a:t>
                      </a:r>
                    </a:p>
                  </a:txBody>
                  <a:tcPr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6"/>
                          </a:solidFill>
                        </a:rPr>
                        <a:t>43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1" dirty="0">
                          <a:solidFill>
                            <a:schemeClr val="accent3"/>
                          </a:solidFill>
                        </a:rPr>
                        <a:t>16,5%</a:t>
                      </a:r>
                    </a:p>
                  </a:txBody>
                  <a:tcPr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/>
                        <a:t>108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36,2%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075810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nl-B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i="1" dirty="0"/>
                        <a:t>Opgelost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6"/>
                          </a:solidFill>
                        </a:rPr>
                        <a:t>97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1" dirty="0">
                          <a:solidFill>
                            <a:schemeClr val="accent3"/>
                          </a:solidFill>
                        </a:rPr>
                        <a:t>34,7%</a:t>
                      </a:r>
                    </a:p>
                  </a:txBody>
                  <a:tcPr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6"/>
                          </a:solidFill>
                        </a:rPr>
                        <a:t>93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nl-BE" b="1" dirty="0">
                        <a:solidFill>
                          <a:schemeClr val="accent3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1" dirty="0">
                          <a:solidFill>
                            <a:schemeClr val="accent3"/>
                          </a:solidFill>
                        </a:rPr>
                        <a:t>29,1%</a:t>
                      </a:r>
                    </a:p>
                  </a:txBody>
                  <a:tcPr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/>
                        <a:t>190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63,8%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7686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nl-BE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b="0" dirty="0"/>
                        <a:t>162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b="0" dirty="0"/>
                        <a:t>136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/>
                        <a:t>298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952337"/>
                  </a:ext>
                </a:extLst>
              </a:tr>
              <a:tr h="397965">
                <a:tc gridSpan="2"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54,4%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45,6%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101483"/>
                  </a:ext>
                </a:extLst>
              </a:tr>
            </a:tbl>
          </a:graphicData>
        </a:graphic>
      </p:graphicFrame>
      <p:sp>
        <p:nvSpPr>
          <p:cNvPr id="10" name="Tekstvak 9">
            <a:extLst>
              <a:ext uri="{FF2B5EF4-FFF2-40B4-BE49-F238E27FC236}">
                <a16:creationId xmlns:a16="http://schemas.microsoft.com/office/drawing/2014/main" id="{CE48B75D-3F29-A144-B871-13568A662CFF}"/>
              </a:ext>
            </a:extLst>
          </p:cNvPr>
          <p:cNvSpPr txBox="1"/>
          <p:nvPr/>
        </p:nvSpPr>
        <p:spPr>
          <a:xfrm>
            <a:off x="623887" y="1782419"/>
            <a:ext cx="5617887" cy="4108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l-BE" sz="2800" b="1" dirty="0">
                <a:solidFill>
                  <a:schemeClr val="accent3"/>
                </a:solidFill>
                <a:latin typeface="Gotham" panose="02000603040000020004" pitchFamily="2" charset="0"/>
                <a:ea typeface="Verdana" panose="020B0604030504040204" pitchFamily="34" charset="0"/>
                <a:cs typeface="Verdana" panose="020B0604030504040204" pitchFamily="34" charset="0"/>
              </a:rPr>
              <a:t>Verwachte waarden …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520F6924-A8AE-8844-8DCF-975EDBAF15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5423712"/>
            <a:ext cx="17913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hlink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hlink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hlink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hlink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hlink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nl-NL" sz="1800" dirty="0">
                <a:solidFill>
                  <a:schemeClr val="accent2"/>
                </a:solidFill>
                <a:latin typeface="+mn-lt"/>
              </a:rPr>
              <a:t>0,544*0,362</a:t>
            </a:r>
          </a:p>
        </p:txBody>
      </p:sp>
      <p:cxnSp>
        <p:nvCxnSpPr>
          <p:cNvPr id="7" name="Straight Arrow Connector 5">
            <a:extLst>
              <a:ext uri="{FF2B5EF4-FFF2-40B4-BE49-F238E27FC236}">
                <a16:creationId xmlns:a16="http://schemas.microsoft.com/office/drawing/2014/main" id="{DE4C2F58-006B-AC4B-B815-1C61D8C5A79C}"/>
              </a:ext>
            </a:extLst>
          </p:cNvPr>
          <p:cNvCxnSpPr>
            <a:cxnSpLocks noChangeShapeType="1"/>
            <a:stCxn id="6" idx="0"/>
          </p:cNvCxnSpPr>
          <p:nvPr/>
        </p:nvCxnSpPr>
        <p:spPr bwMode="auto">
          <a:xfrm flipV="1">
            <a:off x="1290948" y="3525078"/>
            <a:ext cx="4168948" cy="1898634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895916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29289-C557-0D4E-94EF-95F94098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Statistische (on)afhankelijkheid?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AA310E2-50FD-7743-A8C1-01A26C0AF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38</a:t>
            </a:fld>
            <a:endParaRPr lang="nl-BE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54AB363F-5CB8-4045-9E43-3FDA518351B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23887" y="2286000"/>
          <a:ext cx="1084027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1109635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44576020"/>
                    </a:ext>
                  </a:extLst>
                </a:gridCol>
                <a:gridCol w="1204913">
                  <a:extLst>
                    <a:ext uri="{9D8B030D-6E8A-4147-A177-3AD203B41FA5}">
                      <a16:colId xmlns:a16="http://schemas.microsoft.com/office/drawing/2014/main" val="974557885"/>
                    </a:ext>
                  </a:extLst>
                </a:gridCol>
                <a:gridCol w="980661">
                  <a:extLst>
                    <a:ext uri="{9D8B030D-6E8A-4147-A177-3AD203B41FA5}">
                      <a16:colId xmlns:a16="http://schemas.microsoft.com/office/drawing/2014/main" val="1965792722"/>
                    </a:ext>
                  </a:extLst>
                </a:gridCol>
                <a:gridCol w="994046">
                  <a:extLst>
                    <a:ext uri="{9D8B030D-6E8A-4147-A177-3AD203B41FA5}">
                      <a16:colId xmlns:a16="http://schemas.microsoft.com/office/drawing/2014/main" val="202143121"/>
                    </a:ext>
                  </a:extLst>
                </a:gridCol>
                <a:gridCol w="1272076">
                  <a:extLst>
                    <a:ext uri="{9D8B030D-6E8A-4147-A177-3AD203B41FA5}">
                      <a16:colId xmlns:a16="http://schemas.microsoft.com/office/drawing/2014/main" val="1580241352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3751769211"/>
                    </a:ext>
                  </a:extLst>
                </a:gridCol>
                <a:gridCol w="953388">
                  <a:extLst>
                    <a:ext uri="{9D8B030D-6E8A-4147-A177-3AD203B41FA5}">
                      <a16:colId xmlns:a16="http://schemas.microsoft.com/office/drawing/2014/main" val="2696291302"/>
                    </a:ext>
                  </a:extLst>
                </a:gridCol>
                <a:gridCol w="995717">
                  <a:extLst>
                    <a:ext uri="{9D8B030D-6E8A-4147-A177-3AD203B41FA5}">
                      <a16:colId xmlns:a16="http://schemas.microsoft.com/office/drawing/2014/main" val="2482419465"/>
                    </a:ext>
                  </a:extLst>
                </a:gridCol>
                <a:gridCol w="1046921">
                  <a:extLst>
                    <a:ext uri="{9D8B030D-6E8A-4147-A177-3AD203B41FA5}">
                      <a16:colId xmlns:a16="http://schemas.microsoft.com/office/drawing/2014/main" val="1627868882"/>
                    </a:ext>
                  </a:extLst>
                </a:gridCol>
              </a:tblGrid>
              <a:tr h="231293">
                <a:tc gridSpan="2"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BE" b="1" u="sng" dirty="0"/>
                        <a:t>Politieagent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9771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nl-BE" b="1" u="sng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i="1" dirty="0"/>
                        <a:t>Zonder ervaring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i="1" dirty="0"/>
                        <a:t>Met ervaring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0554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nl-BE" b="1" i="1" dirty="0"/>
                        <a:t>Case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i="1" dirty="0"/>
                        <a:t>Niet opgelost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6"/>
                          </a:solidFill>
                        </a:rPr>
                        <a:t>65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3"/>
                          </a:solidFill>
                        </a:rPr>
                        <a:t>58,7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1" dirty="0">
                          <a:solidFill>
                            <a:schemeClr val="accent3"/>
                          </a:solidFill>
                        </a:rPr>
                        <a:t>19,7%</a:t>
                      </a:r>
                    </a:p>
                  </a:txBody>
                  <a:tcPr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6"/>
                          </a:solidFill>
                        </a:rPr>
                        <a:t>43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3"/>
                          </a:solidFill>
                        </a:rPr>
                        <a:t>49,2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1" dirty="0">
                          <a:solidFill>
                            <a:schemeClr val="accent3"/>
                          </a:solidFill>
                        </a:rPr>
                        <a:t>16,5%</a:t>
                      </a:r>
                    </a:p>
                  </a:txBody>
                  <a:tcPr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/>
                        <a:t>108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36,2%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075810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nl-B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i="1" dirty="0"/>
                        <a:t>Opgelost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6"/>
                          </a:solidFill>
                        </a:rPr>
                        <a:t>97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3"/>
                          </a:solidFill>
                        </a:rPr>
                        <a:t>103,4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1" dirty="0">
                          <a:solidFill>
                            <a:schemeClr val="accent3"/>
                          </a:solidFill>
                        </a:rPr>
                        <a:t>34,7%</a:t>
                      </a:r>
                    </a:p>
                  </a:txBody>
                  <a:tcPr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6"/>
                          </a:solidFill>
                        </a:rPr>
                        <a:t>93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3"/>
                          </a:solidFill>
                        </a:rPr>
                        <a:t>86,7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1" dirty="0">
                          <a:solidFill>
                            <a:schemeClr val="accent3"/>
                          </a:solidFill>
                        </a:rPr>
                        <a:t>29,1%</a:t>
                      </a:r>
                    </a:p>
                  </a:txBody>
                  <a:tcPr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/>
                        <a:t>190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63,8%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7686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nl-BE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b="0" dirty="0"/>
                        <a:t>162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b="0" dirty="0"/>
                        <a:t>136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/>
                        <a:t>298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952337"/>
                  </a:ext>
                </a:extLst>
              </a:tr>
              <a:tr h="397965">
                <a:tc gridSpan="2"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54,4%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45,6%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101483"/>
                  </a:ext>
                </a:extLst>
              </a:tr>
            </a:tbl>
          </a:graphicData>
        </a:graphic>
      </p:graphicFrame>
      <p:sp>
        <p:nvSpPr>
          <p:cNvPr id="10" name="Tekstvak 9">
            <a:extLst>
              <a:ext uri="{FF2B5EF4-FFF2-40B4-BE49-F238E27FC236}">
                <a16:creationId xmlns:a16="http://schemas.microsoft.com/office/drawing/2014/main" id="{CE48B75D-3F29-A144-B871-13568A662CFF}"/>
              </a:ext>
            </a:extLst>
          </p:cNvPr>
          <p:cNvSpPr txBox="1"/>
          <p:nvPr/>
        </p:nvSpPr>
        <p:spPr>
          <a:xfrm>
            <a:off x="623887" y="1782419"/>
            <a:ext cx="6664809" cy="4108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l-BE" sz="2800" b="1" dirty="0">
                <a:solidFill>
                  <a:schemeClr val="accent6"/>
                </a:solidFill>
                <a:latin typeface="Gotham" panose="02000603040000020004" pitchFamily="2" charset="0"/>
                <a:ea typeface="Verdana" panose="020B0604030504040204" pitchFamily="34" charset="0"/>
                <a:cs typeface="Verdana" panose="020B0604030504040204" pitchFamily="34" charset="0"/>
              </a:rPr>
              <a:t>Feitelijke waarden </a:t>
            </a:r>
            <a:r>
              <a:rPr lang="nl-BE" sz="2800" b="1" dirty="0">
                <a:latin typeface="Gotham" panose="02000603040000020004" pitchFamily="2" charset="0"/>
                <a:ea typeface="Verdana" panose="020B0604030504040204" pitchFamily="34" charset="0"/>
                <a:cs typeface="Verdana" panose="020B0604030504040204" pitchFamily="34" charset="0"/>
              </a:rPr>
              <a:t>t.o.v.</a:t>
            </a:r>
            <a:r>
              <a:rPr lang="nl-BE" sz="2800" b="1" dirty="0">
                <a:solidFill>
                  <a:schemeClr val="accent3"/>
                </a:solidFill>
                <a:latin typeface="Gotham" panose="02000603040000020004" pitchFamily="2" charset="0"/>
                <a:ea typeface="Verdana" panose="020B0604030504040204" pitchFamily="34" charset="0"/>
                <a:cs typeface="Verdana" panose="020B0604030504040204" pitchFamily="34" charset="0"/>
              </a:rPr>
              <a:t> verwachte waarden</a:t>
            </a:r>
          </a:p>
        </p:txBody>
      </p:sp>
      <p:sp>
        <p:nvSpPr>
          <p:cNvPr id="6" name="TextBox 3">
            <a:extLst>
              <a:ext uri="{FF2B5EF4-FFF2-40B4-BE49-F238E27FC236}">
                <a16:creationId xmlns:a16="http://schemas.microsoft.com/office/drawing/2014/main" id="{EAB8D796-0857-9941-B026-6E1AD0188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287" y="5423712"/>
            <a:ext cx="179132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2400">
                <a:solidFill>
                  <a:schemeClr val="hlink"/>
                </a:solidFill>
                <a:latin typeface="Verdana" charset="0"/>
                <a:ea typeface="MS PGothic" charset="0"/>
                <a:cs typeface="MS PGothic" charset="0"/>
              </a:defRPr>
            </a:lvl1pPr>
            <a:lvl2pPr marL="742950" indent="-285750">
              <a:defRPr sz="2400">
                <a:solidFill>
                  <a:schemeClr val="hlink"/>
                </a:solidFill>
                <a:latin typeface="Verdana" charset="0"/>
                <a:ea typeface="MS PGothic" charset="0"/>
                <a:cs typeface="MS PGothic" charset="0"/>
              </a:defRPr>
            </a:lvl2pPr>
            <a:lvl3pPr marL="1143000" indent="-228600">
              <a:defRPr sz="2400">
                <a:solidFill>
                  <a:schemeClr val="hlink"/>
                </a:solidFill>
                <a:latin typeface="Verdana" charset="0"/>
                <a:ea typeface="MS PGothic" charset="0"/>
                <a:cs typeface="MS PGothic" charset="0"/>
              </a:defRPr>
            </a:lvl3pPr>
            <a:lvl4pPr marL="1600200" indent="-228600">
              <a:defRPr sz="2400">
                <a:solidFill>
                  <a:schemeClr val="hlink"/>
                </a:solidFill>
                <a:latin typeface="Verdana" charset="0"/>
                <a:ea typeface="MS PGothic" charset="0"/>
                <a:cs typeface="MS PGothic" charset="0"/>
              </a:defRPr>
            </a:lvl4pPr>
            <a:lvl5pPr marL="2057400" indent="-228600">
              <a:defRPr sz="2400">
                <a:solidFill>
                  <a:schemeClr val="hlink"/>
                </a:solidFill>
                <a:latin typeface="Verdana" charset="0"/>
                <a:ea typeface="MS PGothic" charset="0"/>
                <a:cs typeface="MS PGothic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Verdana" charset="0"/>
                <a:ea typeface="MS PGothic" charset="0"/>
                <a:cs typeface="MS PGothic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Verdana" charset="0"/>
                <a:ea typeface="MS PGothic" charset="0"/>
                <a:cs typeface="MS PGothic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Verdana" charset="0"/>
                <a:ea typeface="MS PGothic" charset="0"/>
                <a:cs typeface="MS PGothic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hlink"/>
                </a:solidFill>
                <a:latin typeface="Verdana" charset="0"/>
                <a:ea typeface="MS PGothic" charset="0"/>
                <a:cs typeface="MS PGothic" charset="0"/>
              </a:defRPr>
            </a:lvl9pPr>
          </a:lstStyle>
          <a:p>
            <a:pPr eaLnBrk="1" hangingPunct="1"/>
            <a:r>
              <a:rPr lang="nl-NL" sz="1800" dirty="0">
                <a:solidFill>
                  <a:schemeClr val="accent3"/>
                </a:solidFill>
                <a:latin typeface="+mn-lt"/>
              </a:rPr>
              <a:t>298/100*19,7</a:t>
            </a:r>
          </a:p>
        </p:txBody>
      </p:sp>
      <p:cxnSp>
        <p:nvCxnSpPr>
          <p:cNvPr id="7" name="Straight Arrow Connector 5">
            <a:extLst>
              <a:ext uri="{FF2B5EF4-FFF2-40B4-BE49-F238E27FC236}">
                <a16:creationId xmlns:a16="http://schemas.microsoft.com/office/drawing/2014/main" id="{E9B91524-2843-7448-A666-09BD965E342D}"/>
              </a:ext>
            </a:extLst>
          </p:cNvPr>
          <p:cNvCxnSpPr>
            <a:cxnSpLocks noChangeShapeType="1"/>
            <a:stCxn id="6" idx="0"/>
          </p:cNvCxnSpPr>
          <p:nvPr/>
        </p:nvCxnSpPr>
        <p:spPr bwMode="auto">
          <a:xfrm flipV="1">
            <a:off x="1290948" y="3429000"/>
            <a:ext cx="3195708" cy="1994712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30918544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BD29289-C557-0D4E-94EF-95F94098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i="1" dirty="0"/>
              <a:t>Chi</a:t>
            </a:r>
            <a:r>
              <a:rPr lang="nl-BE" i="1" baseline="30000" dirty="0"/>
              <a:t>2</a:t>
            </a:r>
            <a:r>
              <a:rPr lang="nl-BE" dirty="0"/>
              <a:t>-toets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EAA310E2-50FD-7743-A8C1-01A26C0AF5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39</a:t>
            </a:fld>
            <a:endParaRPr lang="nl-BE" dirty="0"/>
          </a:p>
        </p:txBody>
      </p:sp>
      <p:graphicFrame>
        <p:nvGraphicFramePr>
          <p:cNvPr id="5" name="Tabel 5">
            <a:extLst>
              <a:ext uri="{FF2B5EF4-FFF2-40B4-BE49-F238E27FC236}">
                <a16:creationId xmlns:a16="http://schemas.microsoft.com/office/drawing/2014/main" id="{54AB363F-5CB8-4045-9E43-3FDA518351B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0878920"/>
              </p:ext>
            </p:extLst>
          </p:nvPr>
        </p:nvGraphicFramePr>
        <p:xfrm>
          <a:off x="623887" y="2286000"/>
          <a:ext cx="10840278" cy="2743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9600">
                  <a:extLst>
                    <a:ext uri="{9D8B030D-6E8A-4147-A177-3AD203B41FA5}">
                      <a16:colId xmlns:a16="http://schemas.microsoft.com/office/drawing/2014/main" val="61109635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1844576020"/>
                    </a:ext>
                  </a:extLst>
                </a:gridCol>
                <a:gridCol w="1204913">
                  <a:extLst>
                    <a:ext uri="{9D8B030D-6E8A-4147-A177-3AD203B41FA5}">
                      <a16:colId xmlns:a16="http://schemas.microsoft.com/office/drawing/2014/main" val="974557885"/>
                    </a:ext>
                  </a:extLst>
                </a:gridCol>
                <a:gridCol w="980661">
                  <a:extLst>
                    <a:ext uri="{9D8B030D-6E8A-4147-A177-3AD203B41FA5}">
                      <a16:colId xmlns:a16="http://schemas.microsoft.com/office/drawing/2014/main" val="1965792722"/>
                    </a:ext>
                  </a:extLst>
                </a:gridCol>
                <a:gridCol w="994046">
                  <a:extLst>
                    <a:ext uri="{9D8B030D-6E8A-4147-A177-3AD203B41FA5}">
                      <a16:colId xmlns:a16="http://schemas.microsoft.com/office/drawing/2014/main" val="202143121"/>
                    </a:ext>
                  </a:extLst>
                </a:gridCol>
                <a:gridCol w="1272076">
                  <a:extLst>
                    <a:ext uri="{9D8B030D-6E8A-4147-A177-3AD203B41FA5}">
                      <a16:colId xmlns:a16="http://schemas.microsoft.com/office/drawing/2014/main" val="1580241352"/>
                    </a:ext>
                  </a:extLst>
                </a:gridCol>
                <a:gridCol w="954156">
                  <a:extLst>
                    <a:ext uri="{9D8B030D-6E8A-4147-A177-3AD203B41FA5}">
                      <a16:colId xmlns:a16="http://schemas.microsoft.com/office/drawing/2014/main" val="3751769211"/>
                    </a:ext>
                  </a:extLst>
                </a:gridCol>
                <a:gridCol w="953388">
                  <a:extLst>
                    <a:ext uri="{9D8B030D-6E8A-4147-A177-3AD203B41FA5}">
                      <a16:colId xmlns:a16="http://schemas.microsoft.com/office/drawing/2014/main" val="2696291302"/>
                    </a:ext>
                  </a:extLst>
                </a:gridCol>
                <a:gridCol w="995717">
                  <a:extLst>
                    <a:ext uri="{9D8B030D-6E8A-4147-A177-3AD203B41FA5}">
                      <a16:colId xmlns:a16="http://schemas.microsoft.com/office/drawing/2014/main" val="2482419465"/>
                    </a:ext>
                  </a:extLst>
                </a:gridCol>
                <a:gridCol w="1046921">
                  <a:extLst>
                    <a:ext uri="{9D8B030D-6E8A-4147-A177-3AD203B41FA5}">
                      <a16:colId xmlns:a16="http://schemas.microsoft.com/office/drawing/2014/main" val="1627868882"/>
                    </a:ext>
                  </a:extLst>
                </a:gridCol>
              </a:tblGrid>
              <a:tr h="231293">
                <a:tc gridSpan="2"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nl-BE" b="1" u="sng" dirty="0"/>
                        <a:t>Politieagent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33977165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nl-BE" b="1" u="sng" dirty="0"/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i="1" dirty="0"/>
                        <a:t>Zonder ervaring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>
                    <a:lnL w="12700" cmpd="sng">
                      <a:noFill/>
                    </a:ln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i="1" dirty="0"/>
                        <a:t>Met ervaring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b="1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5055458"/>
                  </a:ext>
                </a:extLst>
              </a:tr>
              <a:tr h="370840">
                <a:tc rowSpan="2">
                  <a:txBody>
                    <a:bodyPr/>
                    <a:lstStyle/>
                    <a:p>
                      <a:pPr algn="l"/>
                      <a:r>
                        <a:rPr lang="nl-BE" b="1" i="1" dirty="0"/>
                        <a:t>Case</a:t>
                      </a:r>
                    </a:p>
                  </a:txBody>
                  <a:tcPr vert="vert270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i="1" dirty="0"/>
                        <a:t>Niet opgelost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6"/>
                          </a:solidFill>
                        </a:rPr>
                        <a:t>65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3"/>
                          </a:solidFill>
                        </a:rPr>
                        <a:t>58,7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1" dirty="0">
                          <a:solidFill>
                            <a:schemeClr val="accent3"/>
                          </a:solidFill>
                        </a:rPr>
                        <a:t>19,7%</a:t>
                      </a:r>
                    </a:p>
                  </a:txBody>
                  <a:tcPr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6"/>
                          </a:solidFill>
                        </a:rPr>
                        <a:t>43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3"/>
                          </a:solidFill>
                        </a:rPr>
                        <a:t>49,2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1" dirty="0">
                          <a:solidFill>
                            <a:schemeClr val="accent3"/>
                          </a:solidFill>
                        </a:rPr>
                        <a:t>16,5%</a:t>
                      </a:r>
                    </a:p>
                  </a:txBody>
                  <a:tcPr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/>
                        <a:t>108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36,2%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60758106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l"/>
                      <a:endParaRPr lang="nl-B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nl-BE" i="1" dirty="0"/>
                        <a:t>Opgelost</a:t>
                      </a:r>
                    </a:p>
                  </a:txBody>
                  <a:tcPr>
                    <a:lnL w="12700" cmpd="sng">
                      <a:noFill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6"/>
                          </a:solidFill>
                        </a:rPr>
                        <a:t>97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3"/>
                          </a:solidFill>
                        </a:rPr>
                        <a:t>103,4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1" dirty="0">
                          <a:solidFill>
                            <a:schemeClr val="accent3"/>
                          </a:solidFill>
                        </a:rPr>
                        <a:t>34,7%</a:t>
                      </a:r>
                    </a:p>
                  </a:txBody>
                  <a:tcPr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6"/>
                          </a:solidFill>
                        </a:rPr>
                        <a:t>93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1" dirty="0">
                          <a:solidFill>
                            <a:schemeClr val="accent3"/>
                          </a:solidFill>
                        </a:rPr>
                        <a:t>86,7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sz="1400" b="1" dirty="0">
                          <a:solidFill>
                            <a:schemeClr val="accent3"/>
                          </a:solidFill>
                        </a:rPr>
                        <a:t>29,1%</a:t>
                      </a:r>
                    </a:p>
                  </a:txBody>
                  <a:tcPr anchor="b"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/>
                        <a:t>190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63,8%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6876863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endParaRPr lang="nl-BE" b="1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b="0" dirty="0"/>
                        <a:t>162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b="0" dirty="0"/>
                        <a:t>136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b="0" dirty="0"/>
                        <a:t>298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4952337"/>
                  </a:ext>
                </a:extLst>
              </a:tr>
              <a:tr h="397965">
                <a:tc gridSpan="2"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54,4%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nl-BE" dirty="0">
                          <a:solidFill>
                            <a:srgbClr val="FF0000"/>
                          </a:solidFill>
                        </a:rPr>
                        <a:t>45,6%</a:t>
                      </a: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nl-BE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nl-BE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nl-BE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09101483"/>
                  </a:ext>
                </a:extLst>
              </a:tr>
            </a:tbl>
          </a:graphicData>
        </a:graphic>
      </p:graphicFrame>
      <p:sp>
        <p:nvSpPr>
          <p:cNvPr id="10" name="Tekstvak 9">
            <a:extLst>
              <a:ext uri="{FF2B5EF4-FFF2-40B4-BE49-F238E27FC236}">
                <a16:creationId xmlns:a16="http://schemas.microsoft.com/office/drawing/2014/main" id="{CE48B75D-3F29-A144-B871-13568A662CFF}"/>
              </a:ext>
            </a:extLst>
          </p:cNvPr>
          <p:cNvSpPr txBox="1"/>
          <p:nvPr/>
        </p:nvSpPr>
        <p:spPr>
          <a:xfrm>
            <a:off x="623887" y="1782419"/>
            <a:ext cx="6664809" cy="410817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/>
          <a:p>
            <a:pPr algn="l"/>
            <a:r>
              <a:rPr lang="nl-BE" sz="2800" b="1" dirty="0">
                <a:solidFill>
                  <a:schemeClr val="accent6"/>
                </a:solidFill>
                <a:latin typeface="Gotham" panose="02000603040000020004" pitchFamily="2" charset="0"/>
                <a:ea typeface="Verdana" panose="020B0604030504040204" pitchFamily="34" charset="0"/>
                <a:cs typeface="Verdana" panose="020B0604030504040204" pitchFamily="34" charset="0"/>
              </a:rPr>
              <a:t>Feitelijke waarden </a:t>
            </a:r>
            <a:r>
              <a:rPr lang="nl-BE" sz="2800" b="1" dirty="0">
                <a:latin typeface="Gotham" panose="02000603040000020004" pitchFamily="2" charset="0"/>
                <a:ea typeface="Verdana" panose="020B0604030504040204" pitchFamily="34" charset="0"/>
                <a:cs typeface="Verdana" panose="020B0604030504040204" pitchFamily="34" charset="0"/>
              </a:rPr>
              <a:t>t.o.v.</a:t>
            </a:r>
            <a:r>
              <a:rPr lang="nl-BE" sz="2800" b="1" dirty="0">
                <a:solidFill>
                  <a:schemeClr val="accent3"/>
                </a:solidFill>
                <a:latin typeface="Gotham" panose="02000603040000020004" pitchFamily="2" charset="0"/>
                <a:ea typeface="Verdana" panose="020B0604030504040204" pitchFamily="34" charset="0"/>
                <a:cs typeface="Verdana" panose="020B0604030504040204" pitchFamily="34" charset="0"/>
              </a:rPr>
              <a:t> verwachte waarden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kstvak 17">
                <a:extLst>
                  <a:ext uri="{FF2B5EF4-FFF2-40B4-BE49-F238E27FC236}">
                    <a16:creationId xmlns:a16="http://schemas.microsoft.com/office/drawing/2014/main" id="{43635E88-7855-7A43-8B82-90C1F2DA7319}"/>
                  </a:ext>
                </a:extLst>
              </p:cNvPr>
              <p:cNvSpPr txBox="1"/>
              <p:nvPr/>
            </p:nvSpPr>
            <p:spPr>
              <a:xfrm>
                <a:off x="9074405" y="675624"/>
                <a:ext cx="2592288" cy="95539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nl-BE" sz="22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nl-BE" sz="22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nl-BE" sz="2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nl-BE" sz="2200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nl-BE" sz="2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nl-BE" sz="2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nl-BE" sz="2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nor/>
                            </m:rPr>
                            <a:rPr lang="nl-BE" sz="2200" b="0" i="0" smtClean="0">
                              <a:latin typeface="Cambria Math" panose="02040503050406030204" pitchFamily="18" charset="0"/>
                            </a:rPr>
                            <m:t>n</m:t>
                          </m:r>
                        </m:sup>
                        <m:e>
                          <m:f>
                            <m:fPr>
                              <m:ctrlPr>
                                <a:rPr lang="nl-BE" sz="2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nl-BE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nl-BE" sz="22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nl-BE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nl-BE" sz="2200" b="0" i="0" smtClean="0">
                                          <a:latin typeface="Cambria Math" panose="02040503050406030204" pitchFamily="18" charset="0"/>
                                        </a:rPr>
                                        <m:t>O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nl-BE" sz="2200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nl-BE" sz="2200" b="0" i="1" smtClean="0">
                                      <a:latin typeface="Cambria Math" panose="02040503050406030204" pitchFamily="18" charset="0"/>
                                    </a:rPr>
                                    <m:t> − </m:t>
                                  </m:r>
                                  <m:sSub>
                                    <m:sSubPr>
                                      <m:ctrlPr>
                                        <a:rPr lang="nl-BE" sz="2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nl-BE" sz="2200" b="0" i="0" smtClean="0">
                                          <a:latin typeface="Cambria Math" panose="02040503050406030204" pitchFamily="18" charset="0"/>
                                        </a:rPr>
                                        <m:t>E</m:t>
                                      </m:r>
                                    </m:e>
                                    <m:sub>
                                      <m:r>
                                        <m:rPr>
                                          <m:sty m:val="p"/>
                                        </m:rPr>
                                        <a:rPr lang="nl-BE" sz="2200" b="0" i="0" smtClean="0">
                                          <a:latin typeface="Cambria Math" panose="02040503050406030204" pitchFamily="18" charset="0"/>
                                        </a:rPr>
                                        <m:t>i</m:t>
                                      </m:r>
                                    </m:sub>
                                  </m:sSub>
                                  <m:r>
                                    <a:rPr lang="nl-BE" sz="22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nl-BE" sz="2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num>
                            <m:den>
                              <m:sSub>
                                <m:sSubPr>
                                  <m:ctrlPr>
                                    <a:rPr lang="nl-BE" sz="2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 sz="2200" b="0" i="0" smtClean="0">
                                      <a:latin typeface="Cambria Math" panose="02040503050406030204" pitchFamily="18" charset="0"/>
                                    </a:rPr>
                                    <m:t>E</m:t>
                                  </m:r>
                                </m:e>
                                <m:sub>
                                  <m:r>
                                    <m:rPr>
                                      <m:sty m:val="p"/>
                                    </m:rPr>
                                    <a:rPr lang="nl-BE" sz="2200" b="0" i="0" smtClean="0">
                                      <a:latin typeface="Cambria Math" panose="02040503050406030204" pitchFamily="18" charset="0"/>
                                    </a:rPr>
                                    <m:t>i</m:t>
                                  </m:r>
                                </m:sub>
                              </m:sSub>
                            </m:den>
                          </m:f>
                        </m:e>
                      </m:nary>
                    </m:oMath>
                  </m:oMathPara>
                </a14:m>
                <a:endParaRPr lang="nl-BE" sz="2200" dirty="0"/>
              </a:p>
            </p:txBody>
          </p:sp>
        </mc:Choice>
        <mc:Fallback xmlns="">
          <p:sp>
            <p:nvSpPr>
              <p:cNvPr id="18" name="Tekstvak 17">
                <a:extLst>
                  <a:ext uri="{FF2B5EF4-FFF2-40B4-BE49-F238E27FC236}">
                    <a16:creationId xmlns:a16="http://schemas.microsoft.com/office/drawing/2014/main" id="{43635E88-7855-7A43-8B82-90C1F2DA73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4405" y="675624"/>
                <a:ext cx="2592288" cy="955390"/>
              </a:xfrm>
              <a:prstGeom prst="rect">
                <a:avLst/>
              </a:prstGeom>
              <a:blipFill>
                <a:blip r:embed="rId3"/>
                <a:stretch>
                  <a:fillRect l="-10244" t="-114474" b="-175000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Ovaal 18">
            <a:extLst>
              <a:ext uri="{FF2B5EF4-FFF2-40B4-BE49-F238E27FC236}">
                <a16:creationId xmlns:a16="http://schemas.microsoft.com/office/drawing/2014/main" id="{5E2D510C-0225-B049-ACD5-8E077EC8D80F}"/>
              </a:ext>
            </a:extLst>
          </p:cNvPr>
          <p:cNvSpPr/>
          <p:nvPr/>
        </p:nvSpPr>
        <p:spPr bwMode="auto">
          <a:xfrm>
            <a:off x="3101009" y="3193774"/>
            <a:ext cx="2186608" cy="927652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 rtlCol="0" anchor="ctr"/>
          <a:lstStyle/>
          <a:p>
            <a:pPr marL="179388" indent="-179388" algn="ctr">
              <a:spcAft>
                <a:spcPts val="450"/>
              </a:spcAft>
              <a:buFont typeface="Arial" charset="0"/>
              <a:buChar char="•"/>
            </a:pPr>
            <a:endParaRPr lang="nl-BE" sz="1600" dirty="0">
              <a:latin typeface="Verdana" charset="0"/>
              <a:ea typeface="Verdana Regular" charset="0"/>
              <a:cs typeface="Verdana Regular" charset="0"/>
              <a:sym typeface="Securitas Sans Light" charset="0"/>
            </a:endParaRPr>
          </a:p>
        </p:txBody>
      </p:sp>
      <p:sp>
        <p:nvSpPr>
          <p:cNvPr id="20" name="Ovaal 19">
            <a:extLst>
              <a:ext uri="{FF2B5EF4-FFF2-40B4-BE49-F238E27FC236}">
                <a16:creationId xmlns:a16="http://schemas.microsoft.com/office/drawing/2014/main" id="{D09284DA-897F-2B44-8161-AB52F3B20B1F}"/>
              </a:ext>
            </a:extLst>
          </p:cNvPr>
          <p:cNvSpPr/>
          <p:nvPr/>
        </p:nvSpPr>
        <p:spPr bwMode="auto">
          <a:xfrm>
            <a:off x="6341150" y="3200402"/>
            <a:ext cx="2186608" cy="927652"/>
          </a:xfrm>
          <a:prstGeom prst="ellipse">
            <a:avLst/>
          </a:prstGeom>
          <a:noFill/>
          <a:ln w="19050">
            <a:solidFill>
              <a:schemeClr val="accent2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 rtlCol="0" anchor="ctr"/>
          <a:lstStyle/>
          <a:p>
            <a:pPr marL="179388" indent="-179388" algn="ctr">
              <a:spcAft>
                <a:spcPts val="450"/>
              </a:spcAft>
              <a:buFont typeface="Arial" charset="0"/>
              <a:buChar char="•"/>
            </a:pPr>
            <a:endParaRPr lang="nl-BE" sz="1600" dirty="0">
              <a:latin typeface="Verdana" charset="0"/>
              <a:ea typeface="Verdana Regular" charset="0"/>
              <a:cs typeface="Verdana Regular" charset="0"/>
              <a:sym typeface="Securitas Sans Light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id="{4DA666F2-3716-4B42-A5B1-CA00CD32E6BF}"/>
                  </a:ext>
                </a:extLst>
              </p:cNvPr>
              <p:cNvSpPr txBox="1"/>
              <p:nvPr/>
            </p:nvSpPr>
            <p:spPr>
              <a:xfrm>
                <a:off x="3101009" y="5579165"/>
                <a:ext cx="4664766" cy="76000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noAutofit/>
              </a:bodyPr>
              <a:lstStyle/>
              <a:p>
                <a:pPr algn="l"/>
                <a14:m>
                  <m:oMath xmlns:m="http://schemas.openxmlformats.org/officeDocument/2006/math">
                    <m:sSup>
                      <m:sSupPr>
                        <m:ctrlPr>
                          <a:rPr lang="nl-BE" sz="2800" b="1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</m:ctrlPr>
                      </m:sSupPr>
                      <m:e>
                        <m:r>
                          <a:rPr lang="nl-BE" sz="28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𝛘</m:t>
                        </m:r>
                      </m:e>
                      <m:sup>
                        <m:r>
                          <a:rPr lang="nl-BE" sz="2800" b="1" i="0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Verdana" panose="020B0604030504040204" pitchFamily="34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nl-BE" sz="2800" b="1" dirty="0">
                    <a:latin typeface="Gotham" panose="02000603040000020004" pitchFamily="2" charset="0"/>
                    <a:ea typeface="Verdana" panose="020B0604030504040204" pitchFamily="34" charset="0"/>
                    <a:cs typeface="Verdana" panose="020B0604030504040204" pitchFamily="34" charset="0"/>
                  </a:rPr>
                  <a:t> = 2.31</a:t>
                </a:r>
              </a:p>
            </p:txBody>
          </p:sp>
        </mc:Choice>
        <mc:Fallback xmlns="">
          <p:sp>
            <p:nvSpPr>
              <p:cNvPr id="23" name="Tekstvak 22">
                <a:extLst>
                  <a:ext uri="{FF2B5EF4-FFF2-40B4-BE49-F238E27FC236}">
                    <a16:creationId xmlns:a16="http://schemas.microsoft.com/office/drawing/2014/main" id="{4DA666F2-3716-4B42-A5B1-CA00CD32E6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1009" y="5579165"/>
                <a:ext cx="4664766" cy="760008"/>
              </a:xfrm>
              <a:prstGeom prst="rect">
                <a:avLst/>
              </a:prstGeom>
              <a:blipFill>
                <a:blip r:embed="rId4"/>
                <a:stretch>
                  <a:fillRect l="-2717" t="-13115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14377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1519749-09C9-AC47-B9B4-F832C8E9A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Welke </a:t>
            </a:r>
            <a:r>
              <a:rPr lang="nl-BE"/>
              <a:t>onderzoeksvraag vraagt om een t-test?</a:t>
            </a:r>
            <a:endParaRPr lang="nl-BE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A5ACCF42-CE05-AF42-BFD7-BCCFC42145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4</a:t>
            </a:fld>
            <a:endParaRPr lang="nl-BE" dirty="0"/>
          </a:p>
        </p:txBody>
      </p:sp>
      <p:sp>
        <p:nvSpPr>
          <p:cNvPr id="9" name="Tijdelijke aanduiding voor inhoud 8">
            <a:extLst>
              <a:ext uri="{FF2B5EF4-FFF2-40B4-BE49-F238E27FC236}">
                <a16:creationId xmlns:a16="http://schemas.microsoft.com/office/drawing/2014/main" id="{87E507E4-07A1-0446-96DC-C60DDEBF24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nl-BE" b="0" dirty="0"/>
              <a:t>OV1)	Is er een verschil in interesse voor techniek (schaalscore) tussen 	leerlingen uit een technische en een niet-technische richting? </a:t>
            </a:r>
          </a:p>
          <a:p>
            <a:endParaRPr lang="nl-BE" sz="1600" b="0" dirty="0"/>
          </a:p>
          <a:p>
            <a:r>
              <a:rPr lang="nl-BE" b="0" dirty="0"/>
              <a:t>OV2)	Wat is de impact van studierichting (technisch, niet-technisch) op 	interesse in techniek (beetje/matig/veel)?</a:t>
            </a:r>
          </a:p>
          <a:p>
            <a:endParaRPr lang="nl-BE" sz="1600" b="0" dirty="0"/>
          </a:p>
          <a:p>
            <a:r>
              <a:rPr lang="nl-BE" b="0" dirty="0"/>
              <a:t>OV3)	Is er een verschil in interesse voor techniek (schaalscore) tussen 	leerlingen uit een technische, beroeps- en algemeen vormende 	richting?</a:t>
            </a:r>
          </a:p>
        </p:txBody>
      </p:sp>
    </p:spTree>
    <p:extLst>
      <p:ext uri="{BB962C8B-B14F-4D97-AF65-F5344CB8AC3E}">
        <p14:creationId xmlns:p14="http://schemas.microsoft.com/office/powerpoint/2010/main" val="2867794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C63CADE-6BA8-264B-AAA1-BB7559BF34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i="1" dirty="0"/>
              <a:t>Chi</a:t>
            </a:r>
            <a:r>
              <a:rPr lang="nl-BE" i="1" baseline="30000" dirty="0"/>
              <a:t>2</a:t>
            </a:r>
            <a:r>
              <a:rPr lang="nl-BE" dirty="0"/>
              <a:t>-toets in R (OLP2 functies)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5DE8177-5983-C347-A704-D3DD857702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40</a:t>
            </a:fld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80E90445-A64D-664D-8AD5-9E48DAE6D7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nl-BE" dirty="0"/>
          </a:p>
        </p:txBody>
      </p:sp>
      <p:pic>
        <p:nvPicPr>
          <p:cNvPr id="5" name="Afbeelding 4" descr="Afbeelding met tekst&#10;&#10;Automatisch gegenereerde beschrijving">
            <a:extLst>
              <a:ext uri="{FF2B5EF4-FFF2-40B4-BE49-F238E27FC236}">
                <a16:creationId xmlns:a16="http://schemas.microsoft.com/office/drawing/2014/main" id="{E9D8253E-1384-1647-8469-561AEF841B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887" y="1589342"/>
            <a:ext cx="7026614" cy="3075177"/>
          </a:xfrm>
          <a:prstGeom prst="rect">
            <a:avLst/>
          </a:prstGeom>
        </p:spPr>
      </p:pic>
      <p:sp>
        <p:nvSpPr>
          <p:cNvPr id="6" name="Wolkvormige toelichting 5">
            <a:extLst>
              <a:ext uri="{FF2B5EF4-FFF2-40B4-BE49-F238E27FC236}">
                <a16:creationId xmlns:a16="http://schemas.microsoft.com/office/drawing/2014/main" id="{C053B969-DBE1-024C-A5E9-D2AE662DEA5E}"/>
              </a:ext>
            </a:extLst>
          </p:cNvPr>
          <p:cNvSpPr/>
          <p:nvPr/>
        </p:nvSpPr>
        <p:spPr bwMode="auto">
          <a:xfrm>
            <a:off x="4023360" y="5099123"/>
            <a:ext cx="8021285" cy="1189108"/>
          </a:xfrm>
          <a:prstGeom prst="cloudCallout">
            <a:avLst>
              <a:gd name="adj1" fmla="val -4674"/>
              <a:gd name="adj2" fmla="val -323849"/>
            </a:avLst>
          </a:prstGeom>
          <a:noFill/>
          <a:ln>
            <a:solidFill>
              <a:schemeClr val="tx1"/>
            </a:solidFill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80000" tIns="180000" rIns="180000" bIns="180000" rtlCol="0" anchor="ctr"/>
          <a:lstStyle/>
          <a:p>
            <a:pPr>
              <a:buFontTx/>
              <a:buNone/>
            </a:pPr>
            <a:r>
              <a:rPr lang="nl-BE" sz="1400" dirty="0">
                <a:solidFill>
                  <a:srgbClr val="0000FF"/>
                </a:solidFill>
                <a:latin typeface="Courier New" charset="0"/>
                <a:ea typeface="MS PGothic" charset="0"/>
                <a:cs typeface="Courier New" charset="0"/>
              </a:rPr>
              <a:t>&gt; Mijntabel &lt;- table(Variabele1,Variabele2)</a:t>
            </a:r>
          </a:p>
          <a:p>
            <a:pPr>
              <a:buFontTx/>
              <a:buNone/>
            </a:pPr>
            <a:r>
              <a:rPr lang="nl-BE" sz="1400" dirty="0">
                <a:solidFill>
                  <a:srgbClr val="0000FF"/>
                </a:solidFill>
                <a:latin typeface="Courier New" charset="0"/>
                <a:ea typeface="MS PGothic" charset="0"/>
                <a:cs typeface="Courier New" charset="0"/>
              </a:rPr>
              <a:t>&gt; chi.kwadraat.test(Mijntabel)</a:t>
            </a:r>
            <a:endParaRPr lang="nl-BE" sz="1400" dirty="0">
              <a:latin typeface="Verdana" charset="0"/>
              <a:ea typeface="Verdana Regular" charset="0"/>
              <a:cs typeface="Verdana Regular" charset="0"/>
              <a:sym typeface="Securitas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0381687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F3E2725-0B11-D349-B8F7-97DE3C0A1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Effectgrootte?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5F684838-90E4-AB4E-8A24-3B51A830F4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41</a:t>
            </a:fld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2933A755-C3F6-B84E-A0F7-277D9F493F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Cramer’s V</a:t>
            </a:r>
          </a:p>
          <a:p>
            <a:pPr lvl="1"/>
            <a:r>
              <a:rPr lang="nl-BE" dirty="0"/>
              <a:t>Associatiemaat </a:t>
            </a:r>
          </a:p>
          <a:p>
            <a:pPr lvl="1"/>
            <a:r>
              <a:rPr lang="nl-BE" dirty="0"/>
              <a:t>Gestandaardiseerd kengetal (want grootte van </a:t>
            </a:r>
            <a:r>
              <a:rPr lang="nl-BE" i="1" dirty="0"/>
              <a:t>chi</a:t>
            </a:r>
            <a:r>
              <a:rPr lang="nl-BE" i="1" baseline="30000" dirty="0"/>
              <a:t>2</a:t>
            </a:r>
            <a:r>
              <a:rPr lang="nl-BE" dirty="0"/>
              <a:t> hangt af van steekproefgrootte!)</a:t>
            </a:r>
          </a:p>
          <a:p>
            <a:pPr lvl="1"/>
            <a:r>
              <a:rPr lang="nl-BE" dirty="0"/>
              <a:t>Interpretatie?</a:t>
            </a:r>
            <a:r>
              <a:rPr lang="nl-BE" dirty="0">
                <a:solidFill>
                  <a:schemeClr val="bg1"/>
                </a:solidFill>
              </a:rPr>
              <a:t>terpretatiex</a:t>
            </a:r>
          </a:p>
          <a:p>
            <a:pPr lvl="1"/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0095080-EE5B-E243-858D-D2AD0168171C}"/>
                  </a:ext>
                </a:extLst>
              </p:cNvPr>
              <p:cNvSpPr txBox="1"/>
              <p:nvPr/>
            </p:nvSpPr>
            <p:spPr>
              <a:xfrm>
                <a:off x="6096000" y="1577009"/>
                <a:ext cx="5184576" cy="5218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nl-BE" sz="28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nl-BE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nl-BE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nl-B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nl-B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𝜒</m:t>
                              </m:r>
                            </m:e>
                            <m:sup>
                              <m:r>
                                <a:rPr lang="nl-B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nl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/(</m:t>
                          </m:r>
                          <m:r>
                            <a:rPr lang="nl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  <m:r>
                            <a:rPr lang="nl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  <m:d>
                            <m:dPr>
                              <m:ctrlPr>
                                <a:rPr lang="nl-B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nl-BE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nl-BE" sz="28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min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nl-B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nl-B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𝑟</m:t>
                                      </m:r>
                                      <m:r>
                                        <a:rPr lang="nl-B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,</m:t>
                                      </m:r>
                                      <m:r>
                                        <a:rPr lang="nl-BE" sz="28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nl-BE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nl-BE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rad>
                    </m:oMath>
                  </m:oMathPara>
                </a14:m>
                <a:endParaRPr lang="nl-BE" sz="2800" dirty="0"/>
              </a:p>
            </p:txBody>
          </p:sp>
        </mc:Choice>
        <mc:Fallback xmlns="">
          <p:sp>
            <p:nvSpPr>
              <p:cNvPr id="6" name="Tekstvak 5">
                <a:extLst>
                  <a:ext uri="{FF2B5EF4-FFF2-40B4-BE49-F238E27FC236}">
                    <a16:creationId xmlns:a16="http://schemas.microsoft.com/office/drawing/2014/main" id="{00095080-EE5B-E243-858D-D2AD016817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577009"/>
                <a:ext cx="5184576" cy="521810"/>
              </a:xfrm>
              <a:prstGeom prst="rect">
                <a:avLst/>
              </a:prstGeom>
              <a:blipFill>
                <a:blip r:embed="rId3"/>
                <a:stretch>
                  <a:fillRect b="-28571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Afbeelding 7" descr="Afbeelding met tekst, ontvangstbewijs&#10;&#10;Automatisch gegenereerde beschrijving">
            <a:extLst>
              <a:ext uri="{FF2B5EF4-FFF2-40B4-BE49-F238E27FC236}">
                <a16:creationId xmlns:a16="http://schemas.microsoft.com/office/drawing/2014/main" id="{4DB22090-91B1-8142-8FC8-2E2B4734DE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24998" y="3087624"/>
            <a:ext cx="3580474" cy="3104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627529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275CF29-9F09-EA45-9C28-05DF52E46F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Verband visualiseren via associatieplot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6B8EE87-525B-D94C-AE46-1A6C547980C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42</a:t>
            </a:fld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E23A7D46-F78A-144B-934E-25C6D119A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pPr>
              <a:lnSpc>
                <a:spcPct val="90000"/>
              </a:lnSpc>
            </a:pPr>
            <a:r>
              <a:rPr lang="en-GB" dirty="0">
                <a:latin typeface="Verdana" charset="0"/>
                <a:ea typeface="MS PGothic" charset="0"/>
              </a:rPr>
              <a:t>Per </a:t>
            </a:r>
            <a:r>
              <a:rPr lang="en-GB" dirty="0" err="1">
                <a:latin typeface="Verdana" charset="0"/>
                <a:ea typeface="MS PGothic" charset="0"/>
              </a:rPr>
              <a:t>cel</a:t>
            </a:r>
            <a:r>
              <a:rPr lang="en-GB" dirty="0">
                <a:latin typeface="Verdana" charset="0"/>
                <a:ea typeface="MS PGothic" charset="0"/>
              </a:rPr>
              <a:t> </a:t>
            </a:r>
            <a:r>
              <a:rPr lang="en-GB" dirty="0" err="1">
                <a:latin typeface="Verdana" charset="0"/>
                <a:ea typeface="MS PGothic" charset="0"/>
              </a:rPr>
              <a:t>meer</a:t>
            </a:r>
            <a:r>
              <a:rPr lang="en-GB" dirty="0">
                <a:latin typeface="Verdana" charset="0"/>
                <a:ea typeface="MS PGothic" charset="0"/>
              </a:rPr>
              <a:t> of minder dan </a:t>
            </a:r>
            <a:r>
              <a:rPr lang="en-GB" dirty="0" err="1">
                <a:latin typeface="Verdana" charset="0"/>
                <a:ea typeface="MS PGothic" charset="0"/>
              </a:rPr>
              <a:t>verwacht</a:t>
            </a:r>
            <a:r>
              <a:rPr lang="en-GB" dirty="0">
                <a:latin typeface="Verdana" charset="0"/>
                <a:ea typeface="MS PGothic" charset="0"/>
              </a:rPr>
              <a:t> </a:t>
            </a:r>
            <a:r>
              <a:rPr lang="en-GB" dirty="0" err="1">
                <a:latin typeface="Verdana" charset="0"/>
                <a:ea typeface="MS PGothic" charset="0"/>
              </a:rPr>
              <a:t>indien</a:t>
            </a:r>
            <a:r>
              <a:rPr lang="en-GB" dirty="0">
                <a:latin typeface="Verdana" charset="0"/>
                <a:ea typeface="MS PGothic" charset="0"/>
              </a:rPr>
              <a:t> </a:t>
            </a:r>
            <a:r>
              <a:rPr lang="en-GB" dirty="0" err="1">
                <a:latin typeface="Verdana" charset="0"/>
                <a:ea typeface="MS PGothic" charset="0"/>
              </a:rPr>
              <a:t>geen</a:t>
            </a:r>
            <a:r>
              <a:rPr lang="en-GB" dirty="0">
                <a:latin typeface="Verdana" charset="0"/>
                <a:ea typeface="MS PGothic" charset="0"/>
              </a:rPr>
              <a:t> </a:t>
            </a:r>
            <a:r>
              <a:rPr lang="en-GB" dirty="0" err="1">
                <a:latin typeface="Verdana" charset="0"/>
                <a:ea typeface="MS PGothic" charset="0"/>
              </a:rPr>
              <a:t>verband</a:t>
            </a:r>
            <a:endParaRPr lang="en-GB" dirty="0">
              <a:latin typeface="Verdana" charset="0"/>
              <a:ea typeface="MS PGothic" charset="0"/>
            </a:endParaRPr>
          </a:p>
          <a:p>
            <a:pPr lvl="1">
              <a:lnSpc>
                <a:spcPct val="90000"/>
              </a:lnSpc>
            </a:pPr>
            <a:r>
              <a:rPr lang="en-GB" dirty="0">
                <a:latin typeface="Verdana" charset="0"/>
                <a:ea typeface="MS PGothic" charset="0"/>
              </a:rPr>
              <a:t>Zwart = </a:t>
            </a:r>
            <a:r>
              <a:rPr lang="en-GB" dirty="0" err="1">
                <a:latin typeface="Verdana" charset="0"/>
                <a:ea typeface="MS PGothic" charset="0"/>
              </a:rPr>
              <a:t>meer</a:t>
            </a:r>
            <a:r>
              <a:rPr lang="en-GB" dirty="0">
                <a:latin typeface="Verdana" charset="0"/>
                <a:ea typeface="MS PGothic" charset="0"/>
              </a:rPr>
              <a:t> </a:t>
            </a:r>
            <a:r>
              <a:rPr lang="en-GB" dirty="0" err="1">
                <a:latin typeface="Verdana" charset="0"/>
                <a:ea typeface="MS PGothic" charset="0"/>
              </a:rPr>
              <a:t>aantallen</a:t>
            </a:r>
            <a:r>
              <a:rPr lang="en-GB" dirty="0">
                <a:latin typeface="Verdana" charset="0"/>
                <a:ea typeface="MS PGothic" charset="0"/>
              </a:rPr>
              <a:t> dan </a:t>
            </a:r>
            <a:r>
              <a:rPr lang="en-GB" dirty="0" err="1">
                <a:latin typeface="Verdana" charset="0"/>
                <a:ea typeface="MS PGothic" charset="0"/>
              </a:rPr>
              <a:t>verwacht</a:t>
            </a:r>
            <a:r>
              <a:rPr lang="en-GB" dirty="0">
                <a:latin typeface="Verdana" charset="0"/>
                <a:ea typeface="MS PGothic" charset="0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GB" dirty="0">
                <a:latin typeface="Verdana" charset="0"/>
                <a:ea typeface="MS PGothic" charset="0"/>
              </a:rPr>
              <a:t>Rood = minder </a:t>
            </a:r>
            <a:r>
              <a:rPr lang="en-GB" dirty="0" err="1">
                <a:latin typeface="Verdana" charset="0"/>
                <a:ea typeface="MS PGothic" charset="0"/>
              </a:rPr>
              <a:t>aantallen</a:t>
            </a:r>
            <a:r>
              <a:rPr lang="en-GB" dirty="0">
                <a:latin typeface="Verdana" charset="0"/>
                <a:ea typeface="MS PGothic" charset="0"/>
              </a:rPr>
              <a:t> dan </a:t>
            </a:r>
            <a:r>
              <a:rPr lang="en-GB" dirty="0" err="1">
                <a:latin typeface="Verdana" charset="0"/>
                <a:ea typeface="MS PGothic" charset="0"/>
              </a:rPr>
              <a:t>verwacht</a:t>
            </a:r>
            <a:endParaRPr lang="en-GB" dirty="0">
              <a:latin typeface="Verdana" charset="0"/>
              <a:ea typeface="MS PGothic" charset="0"/>
            </a:endParaRPr>
          </a:p>
          <a:p>
            <a:pPr>
              <a:lnSpc>
                <a:spcPct val="90000"/>
              </a:lnSpc>
            </a:pPr>
            <a:endParaRPr lang="en-GB" dirty="0">
              <a:latin typeface="Verdana" charset="0"/>
              <a:ea typeface="MS PGothic" charset="0"/>
            </a:endParaRPr>
          </a:p>
          <a:p>
            <a:pPr>
              <a:lnSpc>
                <a:spcPct val="90000"/>
              </a:lnSpc>
            </a:pPr>
            <a:r>
              <a:rPr lang="en-GB" dirty="0">
                <a:latin typeface="Verdana" charset="0"/>
                <a:ea typeface="MS PGothic" charset="0"/>
              </a:rPr>
              <a:t>In R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nl-BE" sz="1600" dirty="0">
                <a:solidFill>
                  <a:srgbClr val="0000FF"/>
                </a:solidFill>
                <a:latin typeface="Courier New" charset="0"/>
                <a:ea typeface="MS PGothic" charset="0"/>
                <a:cs typeface="Courier New" charset="0"/>
              </a:rPr>
              <a:t>&gt; assocplot(table(Politie$Ervaring,Politie$Case))</a:t>
            </a:r>
          </a:p>
          <a:p>
            <a:pPr marL="0" indent="0">
              <a:lnSpc>
                <a:spcPct val="90000"/>
              </a:lnSpc>
              <a:buNone/>
            </a:pPr>
            <a:endParaRPr lang="nl-BE" sz="1600" dirty="0">
              <a:solidFill>
                <a:srgbClr val="0000FF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nl-BE" sz="1600" dirty="0">
                <a:solidFill>
                  <a:srgbClr val="0000FF"/>
                </a:solidFill>
                <a:latin typeface="Courier New" charset="0"/>
                <a:ea typeface="MS PGothic" charset="0"/>
                <a:cs typeface="Courier New" charset="0"/>
              </a:rPr>
              <a:t>	</a:t>
            </a:r>
            <a:r>
              <a:rPr lang="nl-BE" sz="1600" dirty="0">
                <a:solidFill>
                  <a:schemeClr val="accent5"/>
                </a:solidFill>
                <a:latin typeface="Courier New" charset="0"/>
                <a:ea typeface="MS PGothic" charset="0"/>
                <a:cs typeface="Courier New" charset="0"/>
              </a:rPr>
              <a:t>OF</a:t>
            </a:r>
          </a:p>
          <a:p>
            <a:pPr marL="0" indent="0">
              <a:lnSpc>
                <a:spcPct val="90000"/>
              </a:lnSpc>
              <a:buNone/>
            </a:pPr>
            <a:endParaRPr lang="nl-BE" sz="1600" dirty="0">
              <a:solidFill>
                <a:srgbClr val="0000FF"/>
              </a:solidFill>
              <a:latin typeface="Courier New" charset="0"/>
              <a:ea typeface="MS PGothic" charset="0"/>
              <a:cs typeface="Courier New" charset="0"/>
            </a:endParaRPr>
          </a:p>
          <a:p>
            <a:pPr marL="0" indent="0">
              <a:lnSpc>
                <a:spcPct val="90000"/>
              </a:lnSpc>
              <a:buNone/>
            </a:pPr>
            <a:r>
              <a:rPr lang="nl-BE" sz="1600" dirty="0">
                <a:solidFill>
                  <a:srgbClr val="0000FF"/>
                </a:solidFill>
                <a:latin typeface="Courier New" charset="0"/>
                <a:ea typeface="MS PGothic" charset="0"/>
                <a:cs typeface="Courier New" charset="0"/>
              </a:rPr>
              <a:t>&gt; Mijntabel2 &lt;- table(Variabele2, Variabele1)</a:t>
            </a:r>
          </a:p>
          <a:p>
            <a:pPr marL="0" indent="0">
              <a:lnSpc>
                <a:spcPct val="90000"/>
              </a:lnSpc>
              <a:buNone/>
            </a:pPr>
            <a:r>
              <a:rPr lang="nl-BE" sz="1600" dirty="0">
                <a:solidFill>
                  <a:srgbClr val="0000FF"/>
                </a:solidFill>
                <a:latin typeface="Courier New" charset="0"/>
                <a:ea typeface="MS PGothic" charset="0"/>
                <a:cs typeface="Courier New" charset="0"/>
              </a:rPr>
              <a:t>&gt; assocplot(Mijntabel2)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FDB460C-63CE-4F65-81B5-0D3623BE3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3480" y="3158412"/>
            <a:ext cx="4503662" cy="2808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82840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795E3E2C-A823-1240-87B6-6EAD5DE6A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43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8E5430D-CD53-7642-86E1-BD495317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Kruistabellen samengevat…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FD2E06DD-5EEF-C245-925D-855E9B42201F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BE" dirty="0"/>
              <a:t>Kruistabel</a:t>
            </a:r>
          </a:p>
          <a:p>
            <a:r>
              <a:rPr lang="nl-BE" dirty="0"/>
              <a:t>Statistische significantie? </a:t>
            </a:r>
            <a:r>
              <a:rPr lang="nl-BE" sz="2400" dirty="0"/>
              <a:t>(</a:t>
            </a:r>
            <a:r>
              <a:rPr lang="nl-BE" sz="2400" i="1" dirty="0"/>
              <a:t>chi</a:t>
            </a:r>
            <a:r>
              <a:rPr lang="nl-BE" sz="2400" i="1" baseline="30000" dirty="0"/>
              <a:t>2</a:t>
            </a:r>
            <a:r>
              <a:rPr lang="nl-BE" sz="2400" dirty="0"/>
              <a:t>-test)</a:t>
            </a:r>
            <a:endParaRPr lang="nl-BE" dirty="0"/>
          </a:p>
          <a:p>
            <a:r>
              <a:rPr lang="nl-BE" dirty="0"/>
              <a:t>Effectgrootte? </a:t>
            </a:r>
          </a:p>
          <a:p>
            <a:r>
              <a:rPr lang="nl-BE" dirty="0"/>
              <a:t>(Associatieplot)</a:t>
            </a:r>
          </a:p>
        </p:txBody>
      </p:sp>
      <p:pic>
        <p:nvPicPr>
          <p:cNvPr id="7" name="Tijdelijke aanduiding voor afbeelding 6">
            <a:extLst>
              <a:ext uri="{FF2B5EF4-FFF2-40B4-BE49-F238E27FC236}">
                <a16:creationId xmlns:a16="http://schemas.microsoft.com/office/drawing/2014/main" id="{02CB0FD9-9CCA-654F-A7ED-877FDBB83BC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3"/>
          <a:srcRect t="-174578" b="-174578"/>
          <a:stretch/>
        </p:blipFill>
        <p:spPr>
          <a:xfrm>
            <a:off x="623889" y="620713"/>
            <a:ext cx="5145732" cy="5616575"/>
          </a:xfrm>
        </p:spPr>
      </p:pic>
    </p:spTree>
    <p:extLst>
      <p:ext uri="{BB962C8B-B14F-4D97-AF65-F5344CB8AC3E}">
        <p14:creationId xmlns:p14="http://schemas.microsoft.com/office/powerpoint/2010/main" val="30152565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ianumm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44</a:t>
            </a:fld>
            <a:endParaRPr lang="nl-BE" dirty="0"/>
          </a:p>
        </p:txBody>
      </p:sp>
      <p:pic>
        <p:nvPicPr>
          <p:cNvPr id="5" name="Afbeelding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567" y="276683"/>
            <a:ext cx="7880242" cy="3274362"/>
          </a:xfrm>
          <a:prstGeom prst="rect">
            <a:avLst/>
          </a:prstGeom>
        </p:spPr>
      </p:pic>
      <p:pic>
        <p:nvPicPr>
          <p:cNvPr id="6" name="Afbeelding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2637" y="3663471"/>
            <a:ext cx="9374088" cy="2186183"/>
          </a:xfrm>
          <a:prstGeom prst="rect">
            <a:avLst/>
          </a:prstGeom>
        </p:spPr>
      </p:pic>
      <p:sp>
        <p:nvSpPr>
          <p:cNvPr id="2" name="Rechthoek 1"/>
          <p:cNvSpPr/>
          <p:nvPr/>
        </p:nvSpPr>
        <p:spPr>
          <a:xfrm>
            <a:off x="2052637" y="5962080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hlinkClick r:id="rId5"/>
              </a:rPr>
              <a:t>https://www.vrt.be/vrtnws/nl/2024/02/22/link-tussen-opleiding-inkomen-en-kankers-sociaal-economische-st/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4049741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EB22E76-2806-584A-A6BE-AB07F6EE2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Huiswerk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1233C605-2ED2-F44A-A358-6A35CD7A3FE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45</a:t>
            </a:fld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913B50C-7025-3A46-B273-07690D17FC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wrap="square" lIns="0" tIns="0" rIns="0" bIns="0" rtlCol="0" anchor="t">
            <a:noAutofit/>
          </a:bodyPr>
          <a:lstStyle/>
          <a:p>
            <a:pPr marL="274320" indent="-274320"/>
            <a:r>
              <a:rPr lang="nl-BE" dirty="0"/>
              <a:t>Hoofdstuk rond </a:t>
            </a:r>
            <a:r>
              <a:rPr lang="nl-BE" u="sng" dirty="0"/>
              <a:t>correlatie</a:t>
            </a:r>
            <a:r>
              <a:rPr lang="nl-BE" dirty="0"/>
              <a:t> en </a:t>
            </a:r>
            <a:r>
              <a:rPr lang="nl-BE" u="sng" dirty="0"/>
              <a:t>bivariate regressieanalyse </a:t>
            </a:r>
            <a:r>
              <a:rPr lang="nl-BE" dirty="0"/>
              <a:t>doornemen</a:t>
            </a:r>
            <a:endParaRPr lang="en-US" dirty="0"/>
          </a:p>
          <a:p>
            <a:pPr marL="274320" indent="-274320"/>
            <a:r>
              <a:rPr lang="nl-BE" dirty="0"/>
              <a:t>Bijhorende videolessen bekijken</a:t>
            </a:r>
          </a:p>
          <a:p>
            <a:pPr marL="274320" indent="-274320"/>
            <a:r>
              <a:rPr lang="nl-BE" dirty="0"/>
              <a:t>Script!</a:t>
            </a:r>
          </a:p>
          <a:p>
            <a:pPr marL="274320" indent="-274320"/>
            <a:endParaRPr lang="nl-BE" dirty="0"/>
          </a:p>
          <a:p>
            <a:pPr marL="274320" indent="-274320"/>
            <a:r>
              <a:rPr lang="nl-BE" dirty="0">
                <a:latin typeface="Calibri"/>
                <a:ea typeface="Verdana"/>
                <a:cs typeface="Calibri"/>
              </a:rPr>
              <a:t>ZSO 5 en ZSO 6</a:t>
            </a:r>
          </a:p>
          <a:p>
            <a:pPr marL="0" indent="0">
              <a:buNone/>
            </a:pP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618285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36FC219E-2B52-8B46-BCE5-D6ECF9B244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46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3" name="Titel 2">
            <a:extLst>
              <a:ext uri="{FF2B5EF4-FFF2-40B4-BE49-F238E27FC236}">
                <a16:creationId xmlns:a16="http://schemas.microsoft.com/office/drawing/2014/main" id="{6AD75492-2D3D-2347-964F-1B7AC12DC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0444CAC1-9DC2-6147-B2F3-EFB051D81892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r>
              <a:rPr lang="nl-BE" dirty="0"/>
              <a:t>Individueel oefenen </a:t>
            </a:r>
          </a:p>
        </p:txBody>
      </p:sp>
      <p:pic>
        <p:nvPicPr>
          <p:cNvPr id="7" name="Tijdelijke aanduiding voor afbeelding 6">
            <a:extLst>
              <a:ext uri="{FF2B5EF4-FFF2-40B4-BE49-F238E27FC236}">
                <a16:creationId xmlns:a16="http://schemas.microsoft.com/office/drawing/2014/main" id="{47588DA9-5F49-F746-B1D9-BBA874481F4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/>
          <a:srcRect t="-300680" b="-300680"/>
          <a:stretch/>
        </p:blipFill>
        <p:spPr/>
      </p:pic>
    </p:spTree>
    <p:extLst>
      <p:ext uri="{BB962C8B-B14F-4D97-AF65-F5344CB8AC3E}">
        <p14:creationId xmlns:p14="http://schemas.microsoft.com/office/powerpoint/2010/main" val="423663143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el 5">
            <a:extLst>
              <a:ext uri="{FF2B5EF4-FFF2-40B4-BE49-F238E27FC236}">
                <a16:creationId xmlns:a16="http://schemas.microsoft.com/office/drawing/2014/main" id="{F2425421-2BE4-3C44-B3F7-6CC9A8645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Oefeningen (respons op het </a:t>
            </a:r>
            <a:r>
              <a:rPr lang="nl-BE" dirty="0" smtClean="0"/>
              <a:t>Blackboard)</a:t>
            </a:r>
            <a:endParaRPr lang="nl-BE" dirty="0"/>
          </a:p>
        </p:txBody>
      </p:sp>
      <p:sp>
        <p:nvSpPr>
          <p:cNvPr id="2" name="Tijdelijke aanduiding voor dianummer 1">
            <a:extLst>
              <a:ext uri="{FF2B5EF4-FFF2-40B4-BE49-F238E27FC236}">
                <a16:creationId xmlns:a16="http://schemas.microsoft.com/office/drawing/2014/main" id="{A1651AE6-46C5-C847-8D58-2C75FDDDCA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47</a:t>
            </a:fld>
            <a:endParaRPr lang="nl-BE" dirty="0">
              <a:latin typeface="Calibri Light" panose="020F0302020204030204" pitchFamily="34" charset="0"/>
            </a:endParaRPr>
          </a:p>
        </p:txBody>
      </p:sp>
      <p:sp>
        <p:nvSpPr>
          <p:cNvPr id="7" name="Tijdelijke aanduiding voor inhoud 6">
            <a:extLst>
              <a:ext uri="{FF2B5EF4-FFF2-40B4-BE49-F238E27FC236}">
                <a16:creationId xmlns:a16="http://schemas.microsoft.com/office/drawing/2014/main" id="{52CAAFFC-F56C-6B4E-B885-7D2AF3811D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6" y="1577009"/>
            <a:ext cx="11422339" cy="4660279"/>
          </a:xfrm>
        </p:spPr>
        <p:txBody>
          <a:bodyPr wrap="square"/>
          <a:lstStyle/>
          <a:p>
            <a:pPr>
              <a:lnSpc>
                <a:spcPct val="90000"/>
              </a:lnSpc>
              <a:buFontTx/>
              <a:buNone/>
            </a:pPr>
            <a:r>
              <a:rPr lang="nl-BE" altLang="nl-BE" sz="2000" dirty="0"/>
              <a:t>1) Zouden onze leerlingen uit de verschillende categorieën (‘Richting5cat’) anders scoren als het gaat over het begrijpen van techniek (‘Begrijpen.voor’)? Indien dit zo is, welke groepen verschillen dan van elkaar? </a:t>
            </a:r>
            <a:endParaRPr lang="nl-BE" altLang="nl-BE" sz="16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BE" altLang="nl-BE" sz="1600" dirty="0"/>
              <a:t>		</a:t>
            </a:r>
            <a:endParaRPr lang="nl-BE" altLang="nl-BE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nl-BE" altLang="nl-BE" sz="2000" dirty="0"/>
              <a:t>2) </a:t>
            </a:r>
            <a:r>
              <a:rPr lang="nl-BE" sz="2000" dirty="0">
                <a:ea typeface="MS PGothic" charset="0"/>
              </a:rPr>
              <a:t>We bekeken in de eerste oefening of er een verschil was in het begrijpen van techniek afhankelijk van de studierichting. Als we de afhankelijke variabele </a:t>
            </a:r>
            <a:r>
              <a:rPr lang="nl-BE" sz="2000" dirty="0">
                <a:ea typeface="MS PGothic" charset="0"/>
                <a:cs typeface="Courier New" charset="0"/>
              </a:rPr>
              <a:t>(‘Begrijpen.voor’) </a:t>
            </a:r>
            <a:r>
              <a:rPr lang="nl-BE" sz="2000" dirty="0">
                <a:ea typeface="MS PGothic" charset="0"/>
              </a:rPr>
              <a:t>opdelen in vier categorieën op basis van de kwartielen kunnen we dit verband ook weergeven in een tabel.</a:t>
            </a:r>
            <a:r>
              <a:rPr lang="nl-BE" altLang="nl-BE" sz="2000" dirty="0"/>
              <a:t> </a:t>
            </a:r>
            <a:endParaRPr lang="nl-BE" altLang="nl-BE" sz="20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BE" altLang="nl-BE" sz="2000" dirty="0">
                <a:sym typeface="Wingdings" pitchFamily="2" charset="2"/>
              </a:rPr>
              <a:t>		</a:t>
            </a:r>
            <a:r>
              <a:rPr lang="nl-BE" altLang="nl-BE" sz="2000" b="0" dirty="0">
                <a:sym typeface="Wingdings" pitchFamily="2" charset="2"/>
              </a:rPr>
              <a:t></a:t>
            </a:r>
            <a:r>
              <a:rPr lang="nl-BE" altLang="nl-BE" sz="2000" b="0" dirty="0"/>
              <a:t> Hoe is de verdeling overheen de verschillende categorieën van begrijpen naar studierichting?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BE" altLang="nl-BE" sz="2000" b="0" dirty="0">
                <a:sym typeface="Wingdings" pitchFamily="2" charset="2"/>
              </a:rPr>
              <a:t>		 Geef dit ook grafisch weer.</a:t>
            </a:r>
            <a:endParaRPr lang="nl-BE" altLang="nl-BE" sz="2000" b="0" dirty="0"/>
          </a:p>
          <a:p>
            <a:pPr>
              <a:lnSpc>
                <a:spcPct val="90000"/>
              </a:lnSpc>
              <a:buFontTx/>
              <a:buNone/>
            </a:pPr>
            <a:endParaRPr lang="nl-BE" altLang="nl-BE" sz="2000" dirty="0"/>
          </a:p>
          <a:p>
            <a:pPr>
              <a:lnSpc>
                <a:spcPct val="90000"/>
              </a:lnSpc>
              <a:buFontTx/>
              <a:buNone/>
            </a:pPr>
            <a:r>
              <a:rPr lang="nl-BE" altLang="nl-BE" sz="2000" dirty="0"/>
              <a:t>3) We zijn ook geïnteresseerd in welke mate de aanwezigheid van technisch speelgoed (‘Speelgoed’) een invloed heeft op het begrijpen van techniek (‘Begrijpen.voor’). We kunnen dit op 2 manieren analyseren nu we beschikken over een kwalitatieve en een kwantitatieve variabele die die iets zeggen over het begrijpen van techniek.</a:t>
            </a:r>
            <a:endParaRPr lang="nl-BE" altLang="nl-BE" sz="1800" dirty="0">
              <a:latin typeface="Courier New" panose="02070309020205020404" pitchFamily="49" charset="0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BE" altLang="nl-BE" sz="2000" dirty="0">
                <a:sym typeface="Wingdings" pitchFamily="2" charset="2"/>
              </a:rPr>
              <a:t>		</a:t>
            </a:r>
            <a:r>
              <a:rPr lang="nl-BE" altLang="nl-BE" sz="2000" b="0" dirty="0">
                <a:sym typeface="Wingdings" pitchFamily="2" charset="2"/>
              </a:rPr>
              <a:t> </a:t>
            </a:r>
            <a:r>
              <a:rPr lang="nl-BE" altLang="nl-BE" sz="2000" b="0" dirty="0"/>
              <a:t>Teken beide modellen en vermeld de analysetechniek.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nl-BE" altLang="nl-BE" sz="2000" b="0" dirty="0">
                <a:sym typeface="Wingdings" pitchFamily="2" charset="2"/>
              </a:rPr>
              <a:t>		 Maak beide oefeningen en vergelijk de resultaten.</a:t>
            </a:r>
          </a:p>
          <a:p>
            <a:pPr>
              <a:lnSpc>
                <a:spcPct val="90000"/>
              </a:lnSpc>
              <a:buFontTx/>
              <a:buNone/>
            </a:pPr>
            <a:endParaRPr lang="nl-BE" altLang="nl-BE" sz="2000" b="0">
              <a:sym typeface="Wingdings" pitchFamily="2" charset="2"/>
            </a:endParaRPr>
          </a:p>
          <a:p>
            <a:pPr>
              <a:lnSpc>
                <a:spcPct val="90000"/>
              </a:lnSpc>
              <a:buFontTx/>
              <a:buNone/>
            </a:pPr>
            <a:r>
              <a:rPr lang="nl-BE" altLang="nl-BE" sz="2000" b="0">
                <a:sym typeface="Wingdings" pitchFamily="2" charset="2"/>
              </a:rPr>
              <a:t>.</a:t>
            </a:r>
            <a:endParaRPr lang="nl-BE" sz="2000" b="0" dirty="0"/>
          </a:p>
        </p:txBody>
      </p:sp>
    </p:spTree>
    <p:extLst>
      <p:ext uri="{BB962C8B-B14F-4D97-AF65-F5344CB8AC3E}">
        <p14:creationId xmlns:p14="http://schemas.microsoft.com/office/powerpoint/2010/main" val="315866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0FB61-251B-914A-9486-F8A70A48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Nul en alternatieve hypothese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0238EEF-1323-F24A-A56D-C1A5CDB7A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5</a:t>
            </a:fld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B4F1E21-319E-9546-AC97-01BAFCC5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nl-BE" dirty="0"/>
              <a:t>Is er een verschil in interesse voor techniek tussen leerlingen uit een technische en een niet-technische richting? </a:t>
            </a:r>
            <a:r>
              <a:rPr lang="nl-BE" sz="2000" b="0" dirty="0"/>
              <a:t>(Interest.voor &amp; Richting2cat)</a:t>
            </a:r>
            <a:endParaRPr lang="nl-BE" b="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1">
                <a:extLst>
                  <a:ext uri="{FF2B5EF4-FFF2-40B4-BE49-F238E27FC236}">
                    <a16:creationId xmlns:a16="http://schemas.microsoft.com/office/drawing/2014/main" id="{2444D0D0-392B-F84A-8EA3-A874E4DB72B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55415" y="3192095"/>
              <a:ext cx="8281169" cy="2088896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29019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792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052651">
                    <a:tc>
                      <a:txBody>
                        <a:bodyPr/>
                        <a:lstStyle/>
                        <a:p>
                          <a:r>
                            <a:rPr lang="nl-NL" sz="1800" b="0" dirty="0"/>
                            <a:t>Nulhypothese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l-NL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 sz="1800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nl-BE" sz="18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nl-NL" sz="1800" b="0" dirty="0"/>
                            <a:t>):</a:t>
                          </a:r>
                        </a:p>
                      </a:txBody>
                      <a:tcPr marL="91439" marR="91439" marT="45727" marB="45727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nl-NL" sz="1800" b="0" dirty="0"/>
                        </a:p>
                      </a:txBody>
                      <a:tcPr marL="91439" marR="91439" marT="45727" marB="45727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36245">
                    <a:tc>
                      <a:txBody>
                        <a:bodyPr/>
                        <a:lstStyle/>
                        <a:p>
                          <a:r>
                            <a:rPr lang="nl-NL" sz="1800" dirty="0"/>
                            <a:t>Alternatieve hypothese </a:t>
                          </a:r>
                          <a14:m>
                            <m:oMath xmlns:m="http://schemas.openxmlformats.org/officeDocument/2006/math">
                              <m:r>
                                <a:rPr lang="nl-BE" sz="1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nl-NL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 sz="1800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nl-BE" sz="1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nl-NL" sz="1800" dirty="0"/>
                            <a:t>):</a:t>
                          </a:r>
                        </a:p>
                      </a:txBody>
                      <a:tcPr marL="91439" marR="91439" marT="45727" marB="45727" anchor="ctr"/>
                    </a:tc>
                    <a:tc>
                      <a:txBody>
                        <a:bodyPr/>
                        <a:lstStyle/>
                        <a:p>
                          <a:pPr marL="0" marR="0" indent="0" algn="just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l-NL" sz="1800" dirty="0"/>
                        </a:p>
                      </a:txBody>
                      <a:tcPr marL="91439" marR="91439" marT="45727" marB="45727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1">
                <a:extLst>
                  <a:ext uri="{FF2B5EF4-FFF2-40B4-BE49-F238E27FC236}">
                    <a16:creationId xmlns:a16="http://schemas.microsoft.com/office/drawing/2014/main" id="{2444D0D0-392B-F84A-8EA3-A874E4DB72B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62933267"/>
                  </p:ext>
                </p:extLst>
              </p:nvPr>
            </p:nvGraphicFramePr>
            <p:xfrm>
              <a:off x="1955415" y="3192095"/>
              <a:ext cx="8281169" cy="2088896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29019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792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052651"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 marL="91439" marR="91439" marT="45727" marB="45727" anchor="ctr">
                        <a:blipFill>
                          <a:blip r:embed="rId3"/>
                          <a:stretch>
                            <a:fillRect t="-1205" r="-186026" b="-10120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endParaRPr lang="nl-NL" sz="1800" b="0" dirty="0"/>
                        </a:p>
                      </a:txBody>
                      <a:tcPr marL="91439" marR="91439" marT="45727" marB="45727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36245"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 marL="91439" marR="91439" marT="45727" marB="45727" anchor="ctr">
                        <a:blipFill>
                          <a:blip r:embed="rId3"/>
                          <a:stretch>
                            <a:fillRect t="-102439" r="-186026" b="-243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just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lang="nl-NL" sz="1800" dirty="0"/>
                        </a:p>
                      </a:txBody>
                      <a:tcPr marL="91439" marR="91439" marT="45727" marB="45727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3516830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0FB61-251B-914A-9486-F8A70A48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Nul en alternatieve hypothese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0238EEF-1323-F24A-A56D-C1A5CDB7A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6</a:t>
            </a:fld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B4F1E21-319E-9546-AC97-01BAFCC5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r>
              <a:rPr lang="nl-BE" dirty="0"/>
              <a:t>Is er een verschil in interesse voor techniek tussen leerlingen uit een technische en een niet-technische richting? </a:t>
            </a:r>
            <a:r>
              <a:rPr lang="nl-BE" sz="2000" b="0" dirty="0"/>
              <a:t>(Interest.voor &amp; Richting2cat)</a:t>
            </a:r>
            <a:endParaRPr lang="nl-BE" b="0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1">
                <a:extLst>
                  <a:ext uri="{FF2B5EF4-FFF2-40B4-BE49-F238E27FC236}">
                    <a16:creationId xmlns:a16="http://schemas.microsoft.com/office/drawing/2014/main" id="{2444D0D0-392B-F84A-8EA3-A874E4DB72B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55415" y="3192095"/>
              <a:ext cx="8281169" cy="2088896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29019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792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052651">
                    <a:tc>
                      <a:txBody>
                        <a:bodyPr/>
                        <a:lstStyle/>
                        <a:p>
                          <a:r>
                            <a:rPr lang="nl-NL" sz="1800" b="0" dirty="0"/>
                            <a:t>Nulhypothese (</a:t>
                          </a: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nl-NL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 sz="1800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nl-BE" sz="1800" b="0" i="0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lang="nl-NL" sz="1800" b="0" dirty="0"/>
                            <a:t>):</a:t>
                          </a:r>
                        </a:p>
                      </a:txBody>
                      <a:tcPr marL="91439" marR="91439" marT="45727" marB="45727" anchor="ctr"/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nl-NL" sz="1800" b="0" dirty="0"/>
                            <a:t>Er is </a:t>
                          </a:r>
                          <a:r>
                            <a:rPr lang="nl-NL" sz="1800" b="0" i="1" dirty="0"/>
                            <a:t>in de populatie </a:t>
                          </a:r>
                          <a:r>
                            <a:rPr lang="nl-NL" sz="1800" b="0" u="sng" dirty="0"/>
                            <a:t>geen verschil in interesse voor techniek tussen</a:t>
                          </a:r>
                          <a:r>
                            <a:rPr lang="nl-NL" sz="1800" b="0" dirty="0"/>
                            <a:t> leerlingen uit een technische en een niet-technische richting.</a:t>
                          </a:r>
                        </a:p>
                      </a:txBody>
                      <a:tcPr marL="91439" marR="91439" marT="45727" marB="45727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36245">
                    <a:tc>
                      <a:txBody>
                        <a:bodyPr/>
                        <a:lstStyle/>
                        <a:p>
                          <a:r>
                            <a:rPr lang="nl-NL" sz="1800" dirty="0"/>
                            <a:t>Alternatieve hypothese </a:t>
                          </a:r>
                          <a14:m>
                            <m:oMath xmlns:m="http://schemas.openxmlformats.org/officeDocument/2006/math">
                              <m:r>
                                <a:rPr lang="nl-BE" sz="1800" b="0" i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nl-NL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m:rPr>
                                      <m:sty m:val="p"/>
                                    </m:rPr>
                                    <a:rPr lang="nl-BE" sz="1800" b="0" i="0" smtClean="0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  <m:sub>
                                  <m:r>
                                    <a:rPr lang="nl-BE" sz="1800" b="0" i="0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nl-NL" sz="1800" dirty="0"/>
                            <a:t>):</a:t>
                          </a:r>
                        </a:p>
                      </a:txBody>
                      <a:tcPr marL="91439" marR="91439" marT="45727" marB="45727" anchor="ctr"/>
                    </a:tc>
                    <a:tc>
                      <a:txBody>
                        <a:bodyPr/>
                        <a:lstStyle/>
                        <a:p>
                          <a:pPr marL="0" marR="0" indent="0" algn="just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800" dirty="0"/>
                            <a:t>Er is </a:t>
                          </a:r>
                          <a:r>
                            <a:rPr lang="nl-NL" sz="1800" i="1" dirty="0"/>
                            <a:t>in de populatie </a:t>
                          </a:r>
                          <a:r>
                            <a:rPr lang="nl-NL" sz="1800" u="sng" dirty="0"/>
                            <a:t>wel een verschil in interesse voor techniek</a:t>
                          </a:r>
                          <a:r>
                            <a:rPr lang="nl-NL" sz="1800" dirty="0"/>
                            <a:t> tussen leerlingen uit een technische en een niet-technische richting.</a:t>
                          </a:r>
                        </a:p>
                      </a:txBody>
                      <a:tcPr marL="91439" marR="91439" marT="45727" marB="45727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1">
                <a:extLst>
                  <a:ext uri="{FF2B5EF4-FFF2-40B4-BE49-F238E27FC236}">
                    <a16:creationId xmlns:a16="http://schemas.microsoft.com/office/drawing/2014/main" id="{2444D0D0-392B-F84A-8EA3-A874E4DB72B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955415" y="3192095"/>
              <a:ext cx="8281169" cy="2088896"/>
            </p:xfrm>
            <a:graphic>
              <a:graphicData uri="http://schemas.openxmlformats.org/drawingml/2006/table">
                <a:tbl>
                  <a:tblPr firstRow="1" bandRow="1">
                    <a:tableStyleId>{22838BEF-8BB2-4498-84A7-C5851F593DF1}</a:tableStyleId>
                  </a:tblPr>
                  <a:tblGrid>
                    <a:gridCol w="290194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7922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052651"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 marL="91439" marR="91439" marT="45727" marB="45727" anchor="ctr">
                        <a:blipFill>
                          <a:blip r:embed="rId3"/>
                          <a:stretch>
                            <a:fillRect t="-1205" r="-186026" b="-10361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just"/>
                          <a:r>
                            <a:rPr lang="nl-NL" sz="1800" b="0" dirty="0"/>
                            <a:t>Er is </a:t>
                          </a:r>
                          <a:r>
                            <a:rPr lang="nl-NL" sz="1800" b="0" i="1" dirty="0"/>
                            <a:t>in de populatie </a:t>
                          </a:r>
                          <a:r>
                            <a:rPr lang="nl-NL" sz="1800" b="0" u="sng" dirty="0"/>
                            <a:t>geen verschil in interesse voor techniek tussen</a:t>
                          </a:r>
                          <a:r>
                            <a:rPr lang="nl-NL" sz="1800" b="0" dirty="0"/>
                            <a:t> leerlingen uit een technische en een niet-technische richting.</a:t>
                          </a:r>
                        </a:p>
                      </a:txBody>
                      <a:tcPr marL="91439" marR="91439" marT="45727" marB="45727" anchor="ctr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036245">
                    <a:tc>
                      <a:txBody>
                        <a:bodyPr/>
                        <a:lstStyle/>
                        <a:p>
                          <a:endParaRPr lang="nl-BE"/>
                        </a:p>
                      </a:txBody>
                      <a:tcPr marL="91439" marR="91439" marT="45727" marB="45727" anchor="ctr">
                        <a:blipFill>
                          <a:blip r:embed="rId3"/>
                          <a:stretch>
                            <a:fillRect t="-102439" r="-186026" b="-48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indent="0" algn="just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nl-NL" sz="1800" dirty="0"/>
                            <a:t>Er is </a:t>
                          </a:r>
                          <a:r>
                            <a:rPr lang="nl-NL" sz="1800" i="1" dirty="0"/>
                            <a:t>in de populatie </a:t>
                          </a:r>
                          <a:r>
                            <a:rPr lang="nl-NL" sz="1800" u="sng" dirty="0"/>
                            <a:t>wel een verschil in interesse voor techniek</a:t>
                          </a:r>
                          <a:r>
                            <a:rPr lang="nl-NL" sz="1800" dirty="0"/>
                            <a:t> tussen leerlingen uit een technische en een niet-technische richting.</a:t>
                          </a:r>
                        </a:p>
                      </a:txBody>
                      <a:tcPr marL="91439" marR="91439" marT="45727" marB="45727" anchor="ctr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231453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0B0F8-0282-1E43-92CF-161C3029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nl-BE" dirty="0">
                <a:latin typeface="Calibri"/>
                <a:ea typeface="Verdana"/>
                <a:cs typeface="Calibri"/>
              </a:rPr>
              <a:t>Aanpak t-test?</a:t>
            </a:r>
            <a:endParaRPr lang="nl-NL" dirty="0"/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9D1D14F-BB37-5E41-9EE4-B185E3A2DE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7</a:t>
            </a:fld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15FBF83-5414-C34E-B20B-04FBBE455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" y="2439272"/>
            <a:ext cx="10944226" cy="3798016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nl-BE" dirty="0">
                <a:solidFill>
                  <a:schemeClr val="bg1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>
                <a:solidFill>
                  <a:schemeClr val="bg1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>
                <a:solidFill>
                  <a:schemeClr val="bg1"/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dirty="0">
                <a:solidFill>
                  <a:schemeClr val="bg1"/>
                </a:solidFill>
              </a:rPr>
              <a:t>?</a:t>
            </a:r>
          </a:p>
          <a:p>
            <a:endParaRPr lang="nl-BE" dirty="0"/>
          </a:p>
        </p:txBody>
      </p:sp>
      <p:sp>
        <p:nvSpPr>
          <p:cNvPr id="5" name="Tekstvak 4">
            <a:extLst>
              <a:ext uri="{FF2B5EF4-FFF2-40B4-BE49-F238E27FC236}">
                <a16:creationId xmlns:a16="http://schemas.microsoft.com/office/drawing/2014/main" id="{CA3386DB-B539-4148-B35D-EE6A2C50EC95}"/>
              </a:ext>
            </a:extLst>
          </p:cNvPr>
          <p:cNvSpPr txBox="1"/>
          <p:nvPr/>
        </p:nvSpPr>
        <p:spPr>
          <a:xfrm>
            <a:off x="563479" y="1415716"/>
            <a:ext cx="1114525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BE" sz="2800" b="1" dirty="0">
                <a:solidFill>
                  <a:srgbClr val="002E65"/>
                </a:solidFill>
                <a:latin typeface="Calibri"/>
              </a:rPr>
              <a:t>(Is er een verschil in interesse voor techniek tussen leerlingen uit een technische en een niet-technische richting?</a:t>
            </a:r>
            <a:r>
              <a:rPr lang="nl-BE" b="1" dirty="0">
                <a:solidFill>
                  <a:srgbClr val="002E65"/>
                </a:solidFill>
                <a:latin typeface="Calibri"/>
              </a:rPr>
              <a:t> </a:t>
            </a:r>
            <a:r>
              <a:rPr lang="nl-BE" sz="2000" dirty="0">
                <a:solidFill>
                  <a:srgbClr val="002E65"/>
                </a:solidFill>
                <a:latin typeface="Calibri"/>
              </a:rPr>
              <a:t>(</a:t>
            </a:r>
            <a:r>
              <a:rPr lang="nl-BE" sz="2000" dirty="0" err="1">
                <a:solidFill>
                  <a:srgbClr val="002E65"/>
                </a:solidFill>
                <a:latin typeface="Calibri"/>
              </a:rPr>
              <a:t>Interest.voor</a:t>
            </a:r>
            <a:r>
              <a:rPr lang="nl-BE" sz="2000" dirty="0">
                <a:solidFill>
                  <a:srgbClr val="002E65"/>
                </a:solidFill>
                <a:latin typeface="Calibri"/>
              </a:rPr>
              <a:t> &amp; Richting2cat)</a:t>
            </a:r>
            <a:r>
              <a:rPr lang="nl-BE" sz="2800" b="1" dirty="0">
                <a:solidFill>
                  <a:srgbClr val="002E65"/>
                </a:solidFill>
                <a:latin typeface="Calibri"/>
              </a:rPr>
              <a:t>)</a:t>
            </a:r>
            <a:endParaRPr lang="nl-NL" sz="2800" b="1" dirty="0">
              <a:solidFill>
                <a:srgbClr val="002E65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663419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C80B0F8-0282-1E43-92CF-161C302992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Aanpak t-test?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9D1D14F-BB37-5E41-9EE4-B185E3A2DE7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8</a:t>
            </a:fld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15FBF83-5414-C34E-B20B-04FBBE455D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887" y="2359061"/>
            <a:ext cx="10944226" cy="3878227"/>
          </a:xfrm>
        </p:spPr>
        <p:txBody>
          <a:bodyPr vert="horz" wrap="none" lIns="0" tIns="0" rIns="0" bIns="0" rtlCol="0" anchor="t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nl-BE" sz="2000" dirty="0">
                <a:latin typeface="Calibri"/>
                <a:ea typeface="Verdana"/>
                <a:cs typeface="Calibri"/>
              </a:rPr>
              <a:t>Gemiddeldes verschillen </a:t>
            </a:r>
            <a:r>
              <a:rPr lang="nl-BE" sz="2000" i="1" dirty="0">
                <a:latin typeface="Calibri"/>
                <a:ea typeface="Verdana"/>
                <a:cs typeface="Calibri"/>
              </a:rPr>
              <a:t>in steekproef</a:t>
            </a:r>
            <a:r>
              <a:rPr lang="nl-BE" sz="2000" dirty="0">
                <a:latin typeface="Calibri"/>
                <a:ea typeface="Verdana"/>
                <a:cs typeface="Calibri"/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endParaRPr lang="nl-BE" dirty="0"/>
          </a:p>
          <a:p>
            <a:pPr marL="514350" indent="-514350">
              <a:buFont typeface="+mj-lt"/>
              <a:buAutoNum type="arabicPeriod"/>
            </a:pPr>
            <a:endParaRPr lang="nl-BE" dirty="0"/>
          </a:p>
          <a:p>
            <a:pPr marL="514350" indent="-514350">
              <a:buFont typeface="+mj-lt"/>
              <a:buAutoNum type="arabicPeriod"/>
            </a:pPr>
            <a:endParaRPr lang="nl-BE" dirty="0"/>
          </a:p>
          <a:p>
            <a:pPr marL="514350" indent="-514350">
              <a:buFont typeface="+mj-lt"/>
              <a:buAutoNum type="arabicPeriod"/>
            </a:pPr>
            <a:endParaRPr lang="nl-BE" dirty="0"/>
          </a:p>
          <a:p>
            <a:pPr marL="514350" indent="-514350">
              <a:buFont typeface="+mj-lt"/>
              <a:buAutoNum type="arabicPeriod"/>
            </a:pPr>
            <a:endParaRPr lang="nl-BE" dirty="0"/>
          </a:p>
          <a:p>
            <a:pPr marL="514350" indent="-514350">
              <a:buFont typeface="+mj-lt"/>
              <a:buAutoNum type="arabicPeriod"/>
            </a:pPr>
            <a:r>
              <a:rPr lang="nl-BE" sz="2000" dirty="0">
                <a:latin typeface="Calibri"/>
                <a:ea typeface="Verdana"/>
                <a:cs typeface="Calibri"/>
              </a:rPr>
              <a:t>Assumptie </a:t>
            </a:r>
            <a:r>
              <a:rPr lang="nl-BE" sz="2000" dirty="0" err="1">
                <a:latin typeface="Calibri"/>
                <a:ea typeface="Verdana"/>
                <a:cs typeface="Calibri"/>
              </a:rPr>
              <a:t>binnengroepvariantie</a:t>
            </a:r>
            <a:r>
              <a:rPr lang="nl-BE" sz="2000" dirty="0" smtClean="0">
                <a:latin typeface="Calibri"/>
                <a:ea typeface="Verdana"/>
                <a:cs typeface="Calibri"/>
              </a:rPr>
              <a:t>? Afhankelijke variabele normaal verdeeld?</a:t>
            </a:r>
            <a:endParaRPr lang="nl-BE" sz="2000" dirty="0">
              <a:latin typeface="Calibri"/>
              <a:ea typeface="Verdana"/>
              <a:cs typeface="Calibri"/>
            </a:endParaRPr>
          </a:p>
          <a:p>
            <a:pPr marL="514350" indent="-514350">
              <a:buFont typeface="+mj-lt"/>
              <a:buAutoNum type="arabicPeriod"/>
            </a:pPr>
            <a:r>
              <a:rPr lang="nl-BE" sz="2000" dirty="0">
                <a:latin typeface="Calibri"/>
                <a:ea typeface="Verdana"/>
                <a:cs typeface="Calibri"/>
              </a:rPr>
              <a:t>Statistische significantie (t-test)</a:t>
            </a:r>
          </a:p>
          <a:p>
            <a:pPr marL="514350" indent="-514350">
              <a:buFont typeface="+mj-lt"/>
              <a:buAutoNum type="arabicPeriod"/>
            </a:pPr>
            <a:r>
              <a:rPr lang="nl-BE" sz="2000" dirty="0">
                <a:latin typeface="Calibri"/>
                <a:ea typeface="Verdana"/>
                <a:cs typeface="Calibri"/>
              </a:rPr>
              <a:t>Effectgrootte? (cohen’s </a:t>
            </a:r>
            <a:r>
              <a:rPr lang="nl-BE" sz="2000" i="1" dirty="0">
                <a:latin typeface="Calibri"/>
                <a:ea typeface="Verdana"/>
                <a:cs typeface="Calibri"/>
              </a:rPr>
              <a:t>d</a:t>
            </a:r>
            <a:r>
              <a:rPr lang="nl-BE" sz="2000" dirty="0">
                <a:latin typeface="Calibri"/>
                <a:ea typeface="Verdana"/>
                <a:cs typeface="Calibri"/>
              </a:rPr>
              <a:t>)</a:t>
            </a:r>
          </a:p>
          <a:p>
            <a:pPr marL="274320" indent="-274320"/>
            <a:endParaRPr lang="nl-BE" dirty="0"/>
          </a:p>
        </p:txBody>
      </p:sp>
      <p:pic>
        <p:nvPicPr>
          <p:cNvPr id="9" name="Afbeelding 8" descr="Afbeelding met tekst&#10;&#10;Automatisch gegenereerde beschrijving">
            <a:extLst>
              <a:ext uri="{FF2B5EF4-FFF2-40B4-BE49-F238E27FC236}">
                <a16:creationId xmlns:a16="http://schemas.microsoft.com/office/drawing/2014/main" id="{D8FC7EA1-3AF8-4C46-990D-88C6D9DB55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35593" b="23754"/>
          <a:stretch/>
        </p:blipFill>
        <p:spPr>
          <a:xfrm>
            <a:off x="1106438" y="2719536"/>
            <a:ext cx="6109245" cy="1744356"/>
          </a:xfrm>
          <a:prstGeom prst="rect">
            <a:avLst/>
          </a:prstGeom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37740525-B612-904A-A01C-E9858A9F5E5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6863"/>
          <a:stretch/>
        </p:blipFill>
        <p:spPr>
          <a:xfrm>
            <a:off x="7797208" y="2650182"/>
            <a:ext cx="4191013" cy="2686050"/>
          </a:xfrm>
          <a:prstGeom prst="rect">
            <a:avLst/>
          </a:prstGeom>
        </p:spPr>
      </p:pic>
      <p:pic>
        <p:nvPicPr>
          <p:cNvPr id="12" name="Afbeelding 11">
            <a:extLst>
              <a:ext uri="{FF2B5EF4-FFF2-40B4-BE49-F238E27FC236}">
                <a16:creationId xmlns:a16="http://schemas.microsoft.com/office/drawing/2014/main" id="{8E517DF5-F032-C54A-8AF2-01FD764CEB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45201" y="4548874"/>
            <a:ext cx="5023745" cy="567354"/>
          </a:xfrm>
          <a:prstGeom prst="rect">
            <a:avLst/>
          </a:prstGeom>
        </p:spPr>
      </p:pic>
      <p:sp>
        <p:nvSpPr>
          <p:cNvPr id="5" name="Tekstvak 4">
            <a:extLst>
              <a:ext uri="{FF2B5EF4-FFF2-40B4-BE49-F238E27FC236}">
                <a16:creationId xmlns:a16="http://schemas.microsoft.com/office/drawing/2014/main" id="{577DA1B3-F6F2-4D87-8A2F-F8808BE7B390}"/>
              </a:ext>
            </a:extLst>
          </p:cNvPr>
          <p:cNvSpPr txBox="1"/>
          <p:nvPr/>
        </p:nvSpPr>
        <p:spPr>
          <a:xfrm>
            <a:off x="563479" y="1415716"/>
            <a:ext cx="11145252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nl-BE" sz="2800" b="1" dirty="0">
                <a:solidFill>
                  <a:srgbClr val="002E65"/>
                </a:solidFill>
                <a:latin typeface="Calibri"/>
              </a:rPr>
              <a:t>Is er een verschil in interesse voor techniek tussen leerlingen uit een technische en een niet-technische richting?</a:t>
            </a:r>
            <a:r>
              <a:rPr lang="nl-BE" b="1" dirty="0">
                <a:solidFill>
                  <a:srgbClr val="002E65"/>
                </a:solidFill>
                <a:latin typeface="Calibri"/>
              </a:rPr>
              <a:t> </a:t>
            </a:r>
            <a:r>
              <a:rPr lang="nl-BE" sz="2000" dirty="0">
                <a:solidFill>
                  <a:srgbClr val="002E65"/>
                </a:solidFill>
                <a:latin typeface="Calibri"/>
              </a:rPr>
              <a:t>(</a:t>
            </a:r>
            <a:r>
              <a:rPr lang="nl-BE" sz="2000" dirty="0" err="1">
                <a:solidFill>
                  <a:srgbClr val="002E65"/>
                </a:solidFill>
                <a:latin typeface="Calibri"/>
              </a:rPr>
              <a:t>Interest.voor</a:t>
            </a:r>
            <a:r>
              <a:rPr lang="nl-BE" sz="2000" dirty="0">
                <a:solidFill>
                  <a:srgbClr val="002E65"/>
                </a:solidFill>
                <a:latin typeface="Calibri"/>
              </a:rPr>
              <a:t> &amp; Richting2cat)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10005449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A0FB61-251B-914A-9486-F8A70A48FD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Assumptie binnen-groepen-variantie?</a:t>
            </a:r>
          </a:p>
        </p:txBody>
      </p:sp>
      <p:sp>
        <p:nvSpPr>
          <p:cNvPr id="3" name="Tijdelijke aanduiding voor dianummer 2">
            <a:extLst>
              <a:ext uri="{FF2B5EF4-FFF2-40B4-BE49-F238E27FC236}">
                <a16:creationId xmlns:a16="http://schemas.microsoft.com/office/drawing/2014/main" id="{70238EEF-1323-F24A-A56D-C1A5CDB7A4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38E271-308C-2E46-A3EC-56326F9084CC}" type="slidenum">
              <a:rPr lang="nl-BE" smtClean="0"/>
              <a:pPr/>
              <a:t>9</a:t>
            </a:fld>
            <a:endParaRPr lang="nl-BE" dirty="0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B4F1E21-319E-9546-AC97-01BAFCC56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wrap="square"/>
          <a:lstStyle/>
          <a:p>
            <a:endParaRPr lang="nl-BE" dirty="0">
              <a:latin typeface="+mn-lt"/>
              <a:ea typeface="MS PGothic" charset="0"/>
            </a:endParaRPr>
          </a:p>
          <a:p>
            <a:endParaRPr lang="nl-BE" dirty="0"/>
          </a:p>
          <a:p>
            <a:pPr marL="0" indent="0">
              <a:buNone/>
            </a:pPr>
            <a:endParaRPr lang="nl-BE" dirty="0"/>
          </a:p>
          <a:p>
            <a:endParaRPr lang="nl-BE" dirty="0"/>
          </a:p>
        </p:txBody>
      </p:sp>
      <p:grpSp>
        <p:nvGrpSpPr>
          <p:cNvPr id="5" name="Group 20">
            <a:extLst>
              <a:ext uri="{FF2B5EF4-FFF2-40B4-BE49-F238E27FC236}">
                <a16:creationId xmlns:a16="http://schemas.microsoft.com/office/drawing/2014/main" id="{C7F40E03-C5A6-1246-BF46-77926135D468}"/>
              </a:ext>
            </a:extLst>
          </p:cNvPr>
          <p:cNvGrpSpPr/>
          <p:nvPr/>
        </p:nvGrpSpPr>
        <p:grpSpPr>
          <a:xfrm>
            <a:off x="2755133" y="1849925"/>
            <a:ext cx="2971328" cy="2332712"/>
            <a:chOff x="683568" y="3059668"/>
            <a:chExt cx="2971328" cy="2332712"/>
          </a:xfrm>
        </p:grpSpPr>
        <p:grpSp>
          <p:nvGrpSpPr>
            <p:cNvPr id="6" name="Group 16">
              <a:extLst>
                <a:ext uri="{FF2B5EF4-FFF2-40B4-BE49-F238E27FC236}">
                  <a16:creationId xmlns:a16="http://schemas.microsoft.com/office/drawing/2014/main" id="{8F42902C-2F52-6142-AC91-96126A21FF4B}"/>
                </a:ext>
              </a:extLst>
            </p:cNvPr>
            <p:cNvGrpSpPr/>
            <p:nvPr/>
          </p:nvGrpSpPr>
          <p:grpSpPr>
            <a:xfrm>
              <a:off x="683568" y="3645024"/>
              <a:ext cx="2971328" cy="1747356"/>
              <a:chOff x="2987824" y="3284984"/>
              <a:chExt cx="2971328" cy="1747356"/>
            </a:xfrm>
          </p:grpSpPr>
          <p:grpSp>
            <p:nvGrpSpPr>
              <p:cNvPr id="8" name="Group 13">
                <a:extLst>
                  <a:ext uri="{FF2B5EF4-FFF2-40B4-BE49-F238E27FC236}">
                    <a16:creationId xmlns:a16="http://schemas.microsoft.com/office/drawing/2014/main" id="{088B30A1-60D4-9D4D-92B0-47EA502EF152}"/>
                  </a:ext>
                </a:extLst>
              </p:cNvPr>
              <p:cNvGrpSpPr/>
              <p:nvPr/>
            </p:nvGrpSpPr>
            <p:grpSpPr>
              <a:xfrm>
                <a:off x="3419872" y="3284984"/>
                <a:ext cx="720080" cy="1224136"/>
                <a:chOff x="755576" y="2781399"/>
                <a:chExt cx="720080" cy="1224136"/>
              </a:xfrm>
            </p:grpSpPr>
            <p:sp>
              <p:nvSpPr>
                <p:cNvPr id="15" name="TextBox 3">
                  <a:extLst>
                    <a:ext uri="{FF2B5EF4-FFF2-40B4-BE49-F238E27FC236}">
                      <a16:creationId xmlns:a16="http://schemas.microsoft.com/office/drawing/2014/main" id="{075812C2-B373-4C46-AAF7-3E6E6CD3B172}"/>
                    </a:ext>
                  </a:extLst>
                </p:cNvPr>
                <p:cNvSpPr txBox="1"/>
                <p:nvPr/>
              </p:nvSpPr>
              <p:spPr>
                <a:xfrm>
                  <a:off x="755576" y="2781399"/>
                  <a:ext cx="432048" cy="1224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dirty="0">
                      <a:solidFill>
                        <a:schemeClr val="accent3"/>
                      </a:solidFill>
                    </a:rPr>
                    <a:t>1</a:t>
                  </a:r>
                </a:p>
                <a:p>
                  <a:r>
                    <a:rPr lang="nl-NL" dirty="0">
                      <a:solidFill>
                        <a:schemeClr val="accent3"/>
                      </a:solidFill>
                    </a:rPr>
                    <a:t>2</a:t>
                  </a:r>
                  <a:br>
                    <a:rPr lang="nl-NL" dirty="0">
                      <a:solidFill>
                        <a:schemeClr val="accent3"/>
                      </a:solidFill>
                    </a:rPr>
                  </a:br>
                  <a:r>
                    <a:rPr lang="nl-NL" dirty="0">
                      <a:solidFill>
                        <a:schemeClr val="accent3"/>
                      </a:solidFill>
                    </a:rPr>
                    <a:t>3</a:t>
                  </a:r>
                </a:p>
                <a:p>
                  <a:r>
                    <a:rPr lang="nl-NL" dirty="0">
                      <a:solidFill>
                        <a:schemeClr val="accent3"/>
                      </a:solidFill>
                    </a:rPr>
                    <a:t>4</a:t>
                  </a:r>
                </a:p>
              </p:txBody>
            </p:sp>
            <p:cxnSp>
              <p:nvCxnSpPr>
                <p:cNvPr id="16" name="Straight Arrow Connector 7">
                  <a:extLst>
                    <a:ext uri="{FF2B5EF4-FFF2-40B4-BE49-F238E27FC236}">
                      <a16:creationId xmlns:a16="http://schemas.microsoft.com/office/drawing/2014/main" id="{53132BD0-186B-3240-B823-9067F4B1817B}"/>
                    </a:ext>
                  </a:extLst>
                </p:cNvPr>
                <p:cNvCxnSpPr/>
                <p:nvPr/>
              </p:nvCxnSpPr>
              <p:spPr bwMode="auto">
                <a:xfrm>
                  <a:off x="1115616" y="2853407"/>
                  <a:ext cx="0" cy="1008112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17" name="TextBox 8">
                  <a:extLst>
                    <a:ext uri="{FF2B5EF4-FFF2-40B4-BE49-F238E27FC236}">
                      <a16:creationId xmlns:a16="http://schemas.microsoft.com/office/drawing/2014/main" id="{C4C6C31F-373D-BA4A-9764-1FBEBE0AF5F3}"/>
                    </a:ext>
                  </a:extLst>
                </p:cNvPr>
                <p:cNvSpPr txBox="1"/>
                <p:nvPr/>
              </p:nvSpPr>
              <p:spPr>
                <a:xfrm>
                  <a:off x="1043608" y="3141439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dirty="0">
                      <a:solidFill>
                        <a:schemeClr val="tx1"/>
                      </a:solidFill>
                    </a:rPr>
                    <a:t>σ</a:t>
                  </a:r>
                  <a:r>
                    <a:rPr lang="nl-NL" baseline="30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9" name="Group 15">
                <a:extLst>
                  <a:ext uri="{FF2B5EF4-FFF2-40B4-BE49-F238E27FC236}">
                    <a16:creationId xmlns:a16="http://schemas.microsoft.com/office/drawing/2014/main" id="{23A1663C-D01C-C54F-A80E-58E0E0BF7742}"/>
                  </a:ext>
                </a:extLst>
              </p:cNvPr>
              <p:cNvGrpSpPr/>
              <p:nvPr/>
            </p:nvGrpSpPr>
            <p:grpSpPr>
              <a:xfrm>
                <a:off x="4860032" y="3284984"/>
                <a:ext cx="864096" cy="1200329"/>
                <a:chOff x="2195736" y="3284984"/>
                <a:chExt cx="864096" cy="1200329"/>
              </a:xfrm>
            </p:grpSpPr>
            <p:sp>
              <p:nvSpPr>
                <p:cNvPr id="12" name="TextBox 9">
                  <a:extLst>
                    <a:ext uri="{FF2B5EF4-FFF2-40B4-BE49-F238E27FC236}">
                      <a16:creationId xmlns:a16="http://schemas.microsoft.com/office/drawing/2014/main" id="{81B5B821-1DE8-1148-BF6E-593AA4F24784}"/>
                    </a:ext>
                  </a:extLst>
                </p:cNvPr>
                <p:cNvSpPr txBox="1"/>
                <p:nvPr/>
              </p:nvSpPr>
              <p:spPr>
                <a:xfrm>
                  <a:off x="2195736" y="3284984"/>
                  <a:ext cx="50405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dirty="0">
                      <a:solidFill>
                        <a:schemeClr val="accent4"/>
                      </a:solidFill>
                    </a:rPr>
                    <a:t>10</a:t>
                  </a:r>
                </a:p>
                <a:p>
                  <a:r>
                    <a:rPr lang="nl-NL" dirty="0">
                      <a:solidFill>
                        <a:schemeClr val="accent4"/>
                      </a:solidFill>
                    </a:rPr>
                    <a:t>20</a:t>
                  </a:r>
                  <a:br>
                    <a:rPr lang="nl-NL" dirty="0">
                      <a:solidFill>
                        <a:schemeClr val="accent4"/>
                      </a:solidFill>
                    </a:rPr>
                  </a:br>
                  <a:r>
                    <a:rPr lang="nl-NL" dirty="0">
                      <a:solidFill>
                        <a:schemeClr val="accent4"/>
                      </a:solidFill>
                    </a:rPr>
                    <a:t>30</a:t>
                  </a:r>
                </a:p>
                <a:p>
                  <a:r>
                    <a:rPr lang="nl-NL" dirty="0">
                      <a:solidFill>
                        <a:schemeClr val="accent4"/>
                      </a:solidFill>
                    </a:rPr>
                    <a:t>40</a:t>
                  </a:r>
                </a:p>
              </p:txBody>
            </p:sp>
            <p:cxnSp>
              <p:nvCxnSpPr>
                <p:cNvPr id="13" name="Straight Arrow Connector 12">
                  <a:extLst>
                    <a:ext uri="{FF2B5EF4-FFF2-40B4-BE49-F238E27FC236}">
                      <a16:creationId xmlns:a16="http://schemas.microsoft.com/office/drawing/2014/main" id="{33EF9EFB-119B-6446-B4BF-B5FA78ECD219}"/>
                    </a:ext>
                  </a:extLst>
                </p:cNvPr>
                <p:cNvCxnSpPr/>
                <p:nvPr/>
              </p:nvCxnSpPr>
              <p:spPr bwMode="auto">
                <a:xfrm>
                  <a:off x="2699792" y="3356992"/>
                  <a:ext cx="0" cy="1008112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14" name="TextBox 14">
                  <a:extLst>
                    <a:ext uri="{FF2B5EF4-FFF2-40B4-BE49-F238E27FC236}">
                      <a16:creationId xmlns:a16="http://schemas.microsoft.com/office/drawing/2014/main" id="{2BFB2578-DED3-6B40-89BD-12C707AA2954}"/>
                    </a:ext>
                  </a:extLst>
                </p:cNvPr>
                <p:cNvSpPr txBox="1"/>
                <p:nvPr/>
              </p:nvSpPr>
              <p:spPr>
                <a:xfrm>
                  <a:off x="2627784" y="3635732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dirty="0">
                      <a:solidFill>
                        <a:schemeClr val="tx1"/>
                      </a:solidFill>
                    </a:rPr>
                    <a:t>σ</a:t>
                  </a:r>
                  <a:r>
                    <a:rPr lang="nl-NL" baseline="30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10" name="TextBox 11">
                <a:extLst>
                  <a:ext uri="{FF2B5EF4-FFF2-40B4-BE49-F238E27FC236}">
                    <a16:creationId xmlns:a16="http://schemas.microsoft.com/office/drawing/2014/main" id="{E2FD7120-5A33-C842-B63A-90FF9E3C8D76}"/>
                  </a:ext>
                </a:extLst>
              </p:cNvPr>
              <p:cNvSpPr txBox="1"/>
              <p:nvPr/>
            </p:nvSpPr>
            <p:spPr>
              <a:xfrm>
                <a:off x="2987824" y="4509120"/>
                <a:ext cx="1512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400" dirty="0" err="1">
                    <a:solidFill>
                      <a:schemeClr val="accent3"/>
                    </a:solidFill>
                  </a:rPr>
                  <a:t>Nt</a:t>
                </a:r>
                <a:r>
                  <a:rPr lang="nl-NL" sz="1400" dirty="0">
                    <a:solidFill>
                      <a:schemeClr val="accent3"/>
                    </a:solidFill>
                  </a:rPr>
                  <a:t>-technische</a:t>
                </a:r>
              </a:p>
              <a:p>
                <a:pPr algn="ctr"/>
                <a:r>
                  <a:rPr lang="nl-NL" sz="1400" dirty="0">
                    <a:solidFill>
                      <a:schemeClr val="accent3"/>
                    </a:solidFill>
                  </a:rPr>
                  <a:t>richting</a:t>
                </a:r>
              </a:p>
            </p:txBody>
          </p:sp>
          <p:sp>
            <p:nvSpPr>
              <p:cNvPr id="11" name="TextBox 17">
                <a:extLst>
                  <a:ext uri="{FF2B5EF4-FFF2-40B4-BE49-F238E27FC236}">
                    <a16:creationId xmlns:a16="http://schemas.microsoft.com/office/drawing/2014/main" id="{54396775-24D8-A740-AE5F-E3200D79B9F8}"/>
                  </a:ext>
                </a:extLst>
              </p:cNvPr>
              <p:cNvSpPr txBox="1"/>
              <p:nvPr/>
            </p:nvSpPr>
            <p:spPr>
              <a:xfrm>
                <a:off x="4446984" y="4509120"/>
                <a:ext cx="1512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400" dirty="0">
                    <a:solidFill>
                      <a:schemeClr val="accent4"/>
                    </a:solidFill>
                  </a:rPr>
                  <a:t>Technische</a:t>
                </a:r>
              </a:p>
              <a:p>
                <a:pPr algn="ctr"/>
                <a:r>
                  <a:rPr lang="nl-NL" sz="1400" dirty="0">
                    <a:solidFill>
                      <a:schemeClr val="accent4"/>
                    </a:solidFill>
                  </a:rPr>
                  <a:t>richting</a:t>
                </a:r>
              </a:p>
            </p:txBody>
          </p:sp>
        </p:grpSp>
        <p:sp>
          <p:nvSpPr>
            <p:cNvPr id="7" name="TextBox 18">
              <a:extLst>
                <a:ext uri="{FF2B5EF4-FFF2-40B4-BE49-F238E27FC236}">
                  <a16:creationId xmlns:a16="http://schemas.microsoft.com/office/drawing/2014/main" id="{B367F2AE-491A-5044-A4A8-CF92A87A89F3}"/>
                </a:ext>
              </a:extLst>
            </p:cNvPr>
            <p:cNvSpPr txBox="1"/>
            <p:nvPr/>
          </p:nvSpPr>
          <p:spPr>
            <a:xfrm>
              <a:off x="1115616" y="3059668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b="1" dirty="0">
                  <a:solidFill>
                    <a:srgbClr val="000000"/>
                  </a:solidFill>
                </a:rPr>
                <a:t>Situatie A</a:t>
              </a:r>
            </a:p>
          </p:txBody>
        </p:sp>
      </p:grpSp>
      <p:grpSp>
        <p:nvGrpSpPr>
          <p:cNvPr id="21" name="Group 32">
            <a:extLst>
              <a:ext uri="{FF2B5EF4-FFF2-40B4-BE49-F238E27FC236}">
                <a16:creationId xmlns:a16="http://schemas.microsoft.com/office/drawing/2014/main" id="{9E9EBECA-183E-BE46-8E70-EC0FF3CA9889}"/>
              </a:ext>
            </a:extLst>
          </p:cNvPr>
          <p:cNvGrpSpPr/>
          <p:nvPr/>
        </p:nvGrpSpPr>
        <p:grpSpPr>
          <a:xfrm>
            <a:off x="6535553" y="1873735"/>
            <a:ext cx="2997832" cy="2323420"/>
            <a:chOff x="4644008" y="3068960"/>
            <a:chExt cx="2997832" cy="2323420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1D4662C-1CEF-5B46-A268-241271754738}"/>
                </a:ext>
              </a:extLst>
            </p:cNvPr>
            <p:cNvGrpSpPr/>
            <p:nvPr/>
          </p:nvGrpSpPr>
          <p:grpSpPr>
            <a:xfrm>
              <a:off x="4644008" y="3645024"/>
              <a:ext cx="2997832" cy="1747356"/>
              <a:chOff x="2987824" y="3284984"/>
              <a:chExt cx="2997832" cy="1747356"/>
            </a:xfrm>
          </p:grpSpPr>
          <p:grpSp>
            <p:nvGrpSpPr>
              <p:cNvPr id="24" name="Group 22">
                <a:extLst>
                  <a:ext uri="{FF2B5EF4-FFF2-40B4-BE49-F238E27FC236}">
                    <a16:creationId xmlns:a16="http://schemas.microsoft.com/office/drawing/2014/main" id="{91E98364-D0A0-8341-825E-0F6CDAA49EE7}"/>
                  </a:ext>
                </a:extLst>
              </p:cNvPr>
              <p:cNvGrpSpPr/>
              <p:nvPr/>
            </p:nvGrpSpPr>
            <p:grpSpPr>
              <a:xfrm>
                <a:off x="3419872" y="3284984"/>
                <a:ext cx="720080" cy="1224136"/>
                <a:chOff x="755576" y="2781399"/>
                <a:chExt cx="720080" cy="1224136"/>
              </a:xfrm>
            </p:grpSpPr>
            <p:sp>
              <p:nvSpPr>
                <p:cNvPr id="31" name="TextBox 29">
                  <a:extLst>
                    <a:ext uri="{FF2B5EF4-FFF2-40B4-BE49-F238E27FC236}">
                      <a16:creationId xmlns:a16="http://schemas.microsoft.com/office/drawing/2014/main" id="{4F6EEE8F-01B9-244C-A664-211BD5B97D3B}"/>
                    </a:ext>
                  </a:extLst>
                </p:cNvPr>
                <p:cNvSpPr txBox="1"/>
                <p:nvPr/>
              </p:nvSpPr>
              <p:spPr>
                <a:xfrm>
                  <a:off x="755576" y="2781399"/>
                  <a:ext cx="432048" cy="12241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dirty="0">
                      <a:solidFill>
                        <a:schemeClr val="accent3"/>
                      </a:solidFill>
                    </a:rPr>
                    <a:t>1</a:t>
                  </a:r>
                </a:p>
                <a:p>
                  <a:r>
                    <a:rPr lang="nl-NL" dirty="0">
                      <a:solidFill>
                        <a:schemeClr val="accent3"/>
                      </a:solidFill>
                    </a:rPr>
                    <a:t>3</a:t>
                  </a:r>
                  <a:br>
                    <a:rPr lang="nl-NL" dirty="0">
                      <a:solidFill>
                        <a:schemeClr val="accent3"/>
                      </a:solidFill>
                    </a:rPr>
                  </a:br>
                  <a:r>
                    <a:rPr lang="nl-NL" dirty="0">
                      <a:solidFill>
                        <a:schemeClr val="accent3"/>
                      </a:solidFill>
                    </a:rPr>
                    <a:t>5</a:t>
                  </a:r>
                </a:p>
                <a:p>
                  <a:r>
                    <a:rPr lang="nl-NL" dirty="0">
                      <a:solidFill>
                        <a:schemeClr val="accent3"/>
                      </a:solidFill>
                    </a:rPr>
                    <a:t>7</a:t>
                  </a:r>
                </a:p>
              </p:txBody>
            </p:sp>
            <p:cxnSp>
              <p:nvCxnSpPr>
                <p:cNvPr id="32" name="Straight Arrow Connector 30">
                  <a:extLst>
                    <a:ext uri="{FF2B5EF4-FFF2-40B4-BE49-F238E27FC236}">
                      <a16:creationId xmlns:a16="http://schemas.microsoft.com/office/drawing/2014/main" id="{5A676424-CCA5-914F-9C77-82322D3471FA}"/>
                    </a:ext>
                  </a:extLst>
                </p:cNvPr>
                <p:cNvCxnSpPr/>
                <p:nvPr/>
              </p:nvCxnSpPr>
              <p:spPr bwMode="auto">
                <a:xfrm>
                  <a:off x="1115616" y="2853407"/>
                  <a:ext cx="0" cy="1008112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33" name="TextBox 31">
                  <a:extLst>
                    <a:ext uri="{FF2B5EF4-FFF2-40B4-BE49-F238E27FC236}">
                      <a16:creationId xmlns:a16="http://schemas.microsoft.com/office/drawing/2014/main" id="{D8A5B9E7-2C17-1C47-8E6C-E8C7D1A12CF1}"/>
                    </a:ext>
                  </a:extLst>
                </p:cNvPr>
                <p:cNvSpPr txBox="1"/>
                <p:nvPr/>
              </p:nvSpPr>
              <p:spPr>
                <a:xfrm>
                  <a:off x="1043608" y="3141439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dirty="0">
                      <a:solidFill>
                        <a:schemeClr val="tx1"/>
                      </a:solidFill>
                    </a:rPr>
                    <a:t>σ</a:t>
                  </a:r>
                  <a:r>
                    <a:rPr lang="nl-NL" baseline="30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grpSp>
            <p:nvGrpSpPr>
              <p:cNvPr id="25" name="Group 23">
                <a:extLst>
                  <a:ext uri="{FF2B5EF4-FFF2-40B4-BE49-F238E27FC236}">
                    <a16:creationId xmlns:a16="http://schemas.microsoft.com/office/drawing/2014/main" id="{5046DBFE-0D6E-0848-8B78-BCEBF14EE8E3}"/>
                  </a:ext>
                </a:extLst>
              </p:cNvPr>
              <p:cNvGrpSpPr/>
              <p:nvPr/>
            </p:nvGrpSpPr>
            <p:grpSpPr>
              <a:xfrm>
                <a:off x="4860032" y="3284984"/>
                <a:ext cx="864096" cy="1200329"/>
                <a:chOff x="2195736" y="3284984"/>
                <a:chExt cx="864096" cy="1200329"/>
              </a:xfrm>
            </p:grpSpPr>
            <p:sp>
              <p:nvSpPr>
                <p:cNvPr id="28" name="TextBox 26">
                  <a:extLst>
                    <a:ext uri="{FF2B5EF4-FFF2-40B4-BE49-F238E27FC236}">
                      <a16:creationId xmlns:a16="http://schemas.microsoft.com/office/drawing/2014/main" id="{BA89A0CA-FD75-EF41-9311-CAD833A05F13}"/>
                    </a:ext>
                  </a:extLst>
                </p:cNvPr>
                <p:cNvSpPr txBox="1"/>
                <p:nvPr/>
              </p:nvSpPr>
              <p:spPr>
                <a:xfrm>
                  <a:off x="2195736" y="3284984"/>
                  <a:ext cx="504056" cy="120032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dirty="0">
                      <a:solidFill>
                        <a:schemeClr val="accent4"/>
                      </a:solidFill>
                    </a:rPr>
                    <a:t>10</a:t>
                  </a:r>
                </a:p>
                <a:p>
                  <a:r>
                    <a:rPr lang="nl-NL" dirty="0">
                      <a:solidFill>
                        <a:schemeClr val="accent4"/>
                      </a:solidFill>
                    </a:rPr>
                    <a:t>12</a:t>
                  </a:r>
                  <a:br>
                    <a:rPr lang="nl-NL" dirty="0">
                      <a:solidFill>
                        <a:schemeClr val="accent4"/>
                      </a:solidFill>
                    </a:rPr>
                  </a:br>
                  <a:r>
                    <a:rPr lang="nl-NL" dirty="0">
                      <a:solidFill>
                        <a:schemeClr val="accent4"/>
                      </a:solidFill>
                    </a:rPr>
                    <a:t>14</a:t>
                  </a:r>
                </a:p>
                <a:p>
                  <a:r>
                    <a:rPr lang="nl-NL" dirty="0">
                      <a:solidFill>
                        <a:schemeClr val="accent4"/>
                      </a:solidFill>
                    </a:rPr>
                    <a:t>16</a:t>
                  </a:r>
                </a:p>
              </p:txBody>
            </p:sp>
            <p:cxnSp>
              <p:nvCxnSpPr>
                <p:cNvPr id="29" name="Straight Arrow Connector 27">
                  <a:extLst>
                    <a:ext uri="{FF2B5EF4-FFF2-40B4-BE49-F238E27FC236}">
                      <a16:creationId xmlns:a16="http://schemas.microsoft.com/office/drawing/2014/main" id="{E4E49C70-6886-E74C-A1F4-97CD287BAF41}"/>
                    </a:ext>
                  </a:extLst>
                </p:cNvPr>
                <p:cNvCxnSpPr/>
                <p:nvPr/>
              </p:nvCxnSpPr>
              <p:spPr bwMode="auto">
                <a:xfrm>
                  <a:off x="2699792" y="3356992"/>
                  <a:ext cx="0" cy="1008112"/>
                </a:xfrm>
                <a:prstGeom prst="straightConnector1">
                  <a:avLst/>
                </a:prstGeom>
                <a:solidFill>
                  <a:schemeClr val="accent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arrow"/>
                </a:ln>
                <a:effectLst/>
              </p:spPr>
            </p:cxnSp>
            <p:sp>
              <p:nvSpPr>
                <p:cNvPr id="30" name="TextBox 28">
                  <a:extLst>
                    <a:ext uri="{FF2B5EF4-FFF2-40B4-BE49-F238E27FC236}">
                      <a16:creationId xmlns:a16="http://schemas.microsoft.com/office/drawing/2014/main" id="{428AD93B-18E3-F34C-822E-68629288ECC7}"/>
                    </a:ext>
                  </a:extLst>
                </p:cNvPr>
                <p:cNvSpPr txBox="1"/>
                <p:nvPr/>
              </p:nvSpPr>
              <p:spPr>
                <a:xfrm>
                  <a:off x="2627784" y="3635732"/>
                  <a:ext cx="432048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nl-NL" dirty="0">
                      <a:solidFill>
                        <a:schemeClr val="tx1"/>
                      </a:solidFill>
                    </a:rPr>
                    <a:t>σ</a:t>
                  </a:r>
                  <a:r>
                    <a:rPr lang="nl-NL" baseline="30000" dirty="0">
                      <a:solidFill>
                        <a:schemeClr val="tx1"/>
                      </a:solidFill>
                    </a:rPr>
                    <a:t>2</a:t>
                  </a:r>
                </a:p>
              </p:txBody>
            </p:sp>
          </p:grpSp>
          <p:sp>
            <p:nvSpPr>
              <p:cNvPr id="26" name="TextBox 24">
                <a:extLst>
                  <a:ext uri="{FF2B5EF4-FFF2-40B4-BE49-F238E27FC236}">
                    <a16:creationId xmlns:a16="http://schemas.microsoft.com/office/drawing/2014/main" id="{F2EFBF7E-BDD2-3541-817F-3497806CC7C2}"/>
                  </a:ext>
                </a:extLst>
              </p:cNvPr>
              <p:cNvSpPr txBox="1"/>
              <p:nvPr/>
            </p:nvSpPr>
            <p:spPr>
              <a:xfrm>
                <a:off x="2987824" y="4509120"/>
                <a:ext cx="1512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400" dirty="0" err="1">
                    <a:solidFill>
                      <a:schemeClr val="accent3"/>
                    </a:solidFill>
                  </a:rPr>
                  <a:t>Nt</a:t>
                </a:r>
                <a:r>
                  <a:rPr lang="nl-NL" sz="1400" dirty="0">
                    <a:solidFill>
                      <a:schemeClr val="accent3"/>
                    </a:solidFill>
                  </a:rPr>
                  <a:t>-technische</a:t>
                </a:r>
              </a:p>
              <a:p>
                <a:pPr algn="ctr"/>
                <a:r>
                  <a:rPr lang="nl-NL" sz="1400" dirty="0">
                    <a:solidFill>
                      <a:schemeClr val="accent3"/>
                    </a:solidFill>
                  </a:rPr>
                  <a:t>richting</a:t>
                </a:r>
              </a:p>
            </p:txBody>
          </p:sp>
          <p:sp>
            <p:nvSpPr>
              <p:cNvPr id="27" name="TextBox 25">
                <a:extLst>
                  <a:ext uri="{FF2B5EF4-FFF2-40B4-BE49-F238E27FC236}">
                    <a16:creationId xmlns:a16="http://schemas.microsoft.com/office/drawing/2014/main" id="{5668BF23-D1A8-EA48-A671-C19050862C79}"/>
                  </a:ext>
                </a:extLst>
              </p:cNvPr>
              <p:cNvSpPr txBox="1"/>
              <p:nvPr/>
            </p:nvSpPr>
            <p:spPr>
              <a:xfrm>
                <a:off x="4473488" y="4509120"/>
                <a:ext cx="151216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nl-NL" sz="1400" dirty="0">
                    <a:solidFill>
                      <a:schemeClr val="accent4"/>
                    </a:solidFill>
                  </a:rPr>
                  <a:t>Technische</a:t>
                </a:r>
              </a:p>
              <a:p>
                <a:pPr algn="ctr"/>
                <a:r>
                  <a:rPr lang="nl-NL" sz="1400" dirty="0">
                    <a:solidFill>
                      <a:schemeClr val="accent4"/>
                    </a:solidFill>
                  </a:rPr>
                  <a:t>richting</a:t>
                </a:r>
              </a:p>
            </p:txBody>
          </p:sp>
        </p:grpSp>
        <p:sp>
          <p:nvSpPr>
            <p:cNvPr id="23" name="TextBox 33">
              <a:extLst>
                <a:ext uri="{FF2B5EF4-FFF2-40B4-BE49-F238E27FC236}">
                  <a16:creationId xmlns:a16="http://schemas.microsoft.com/office/drawing/2014/main" id="{39F69AE0-735E-174E-AF9B-A0EA099FBE26}"/>
                </a:ext>
              </a:extLst>
            </p:cNvPr>
            <p:cNvSpPr txBox="1"/>
            <p:nvPr/>
          </p:nvSpPr>
          <p:spPr>
            <a:xfrm>
              <a:off x="5004048" y="3068960"/>
              <a:ext cx="21602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nl-NL" b="1" dirty="0">
                  <a:solidFill>
                    <a:srgbClr val="000000"/>
                  </a:solidFill>
                </a:rPr>
                <a:t>Situatie B</a:t>
              </a:r>
            </a:p>
          </p:txBody>
        </p:sp>
      </p:grpSp>
      <p:sp>
        <p:nvSpPr>
          <p:cNvPr id="39" name="Tekstvak 38">
            <a:extLst>
              <a:ext uri="{FF2B5EF4-FFF2-40B4-BE49-F238E27FC236}">
                <a16:creationId xmlns:a16="http://schemas.microsoft.com/office/drawing/2014/main" id="{04576C1B-C02E-9046-9AEC-5377F3754E3A}"/>
              </a:ext>
            </a:extLst>
          </p:cNvPr>
          <p:cNvSpPr txBox="1"/>
          <p:nvPr/>
        </p:nvSpPr>
        <p:spPr>
          <a:xfrm>
            <a:off x="3086587" y="4630512"/>
            <a:ext cx="6018825" cy="776460"/>
          </a:xfrm>
          <a:prstGeom prst="rect">
            <a:avLst/>
          </a:prstGeom>
          <a:solidFill>
            <a:schemeClr val="bg2">
              <a:alpha val="44000"/>
            </a:schemeClr>
          </a:solidFill>
          <a:ln w="28575">
            <a:solidFill>
              <a:schemeClr val="tx1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nl-BE" sz="2400" b="1" i="1" dirty="0">
                <a:latin typeface="Gotham" panose="02000603040000020004" pitchFamily="2" charset="0"/>
                <a:ea typeface="Verdana" panose="020B0604030504040204" pitchFamily="34" charset="0"/>
                <a:cs typeface="Verdana" panose="020B0604030504040204" pitchFamily="34" charset="0"/>
              </a:rPr>
              <a:t>In welk situatie is aan assumptie 2 voldaan?  </a:t>
            </a:r>
            <a:endParaRPr lang="nl-BE" sz="2800" b="1" i="1" dirty="0">
              <a:latin typeface="Gotham" panose="02000603040000020004" pitchFamily="2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666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UAntwerpen-inhoud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</a:ln>
        <a:extLst>
          <a:ext uri="{91240B29-F687-4f45-9708-019B960494DF}">
            <a14:hiddenLine xmlns:a14="http://schemas.microsoft.com/office/drawing/2010/main" xmlns="" w="9525">
              <a:solidFill>
                <a:srgbClr val="000000"/>
              </a:solidFill>
              <a:miter lim="800000"/>
              <a:headEnd/>
              <a:tailEnd/>
            </a14:hiddenLine>
          </a:ext>
        </a:extLst>
      </a:spPr>
      <a:bodyPr lIns="180000" tIns="180000" rIns="180000" bIns="180000" anchor="ctr"/>
      <a:lstStyle>
        <a:defPPr marL="179388" indent="-179388">
          <a:spcAft>
            <a:spcPts val="450"/>
          </a:spcAft>
          <a:buFont typeface="Arial" charset="0"/>
          <a:buChar char="•"/>
          <a:defRPr sz="1600" dirty="0">
            <a:latin typeface="Verdana" charset="0"/>
            <a:ea typeface="Verdana Regular" charset="0"/>
            <a:cs typeface="Verdana Regular" charset="0"/>
            <a:sym typeface="Securitas Sans Light" charset="0"/>
          </a:defRPr>
        </a:defPPr>
      </a:lstStyle>
    </a:spDef>
    <a:lnDef>
      <a:spPr>
        <a:ln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0" tIns="0" rIns="0" bIns="0" rtlCol="0">
        <a:noAutofit/>
      </a:bodyPr>
      <a:lstStyle>
        <a:defPPr algn="l">
          <a:defRPr sz="2800" b="1" dirty="0">
            <a:solidFill>
              <a:schemeClr val="bg1"/>
            </a:solidFill>
            <a:latin typeface="Gotham" panose="02000603040000020004" pitchFamily="2" charset="0"/>
            <a:ea typeface="Verdana" panose="020B0604030504040204" pitchFamily="34" charset="0"/>
            <a:cs typeface="Verdana" panose="020B060403050404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vdp_powerpoint" id="{FEF18948-FC9D-1340-AA00-430FBBA861E5}" vid="{591CA67A-998E-6049-B579-1B92244B0BFA}"/>
    </a:ext>
  </a:extLst>
</a:theme>
</file>

<file path=ppt/theme/theme2.xml><?xml version="1.0" encoding="utf-8"?>
<a:theme xmlns:a="http://schemas.openxmlformats.org/drawingml/2006/main" name="UAntwerpen_titelslide">
  <a:themeElements>
    <a:clrScheme name="Kleuren_universiteitAntwerpen">
      <a:dk1>
        <a:srgbClr val="002E65"/>
      </a:dk1>
      <a:lt1>
        <a:srgbClr val="FFFFFF"/>
      </a:lt1>
      <a:dk2>
        <a:srgbClr val="002E65"/>
      </a:dk2>
      <a:lt2>
        <a:srgbClr val="BBCCCC"/>
      </a:lt2>
      <a:accent1>
        <a:srgbClr val="002E65"/>
      </a:accent1>
      <a:accent2>
        <a:srgbClr val="EA2C38"/>
      </a:accent2>
      <a:accent3>
        <a:srgbClr val="44B8F3"/>
      </a:accent3>
      <a:accent4>
        <a:srgbClr val="ADA500"/>
      </a:accent4>
      <a:accent5>
        <a:srgbClr val="AC242A"/>
      </a:accent5>
      <a:accent6>
        <a:srgbClr val="65A812"/>
      </a:accent6>
      <a:hlink>
        <a:srgbClr val="006CA9"/>
      </a:hlink>
      <a:folHlink>
        <a:srgbClr val="B10097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Kantoor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33E4096B1224744B14B28F94E3FEB1B" ma:contentTypeVersion="7" ma:contentTypeDescription="Een nieuw document maken." ma:contentTypeScope="" ma:versionID="2e7ef972128590c12da1cfd820246648">
  <xsd:schema xmlns:xsd="http://www.w3.org/2001/XMLSchema" xmlns:xs="http://www.w3.org/2001/XMLSchema" xmlns:p="http://schemas.microsoft.com/office/2006/metadata/properties" xmlns:ns2="6b30ab21-c247-4d68-a057-2d2e000e95f9" targetNamespace="http://schemas.microsoft.com/office/2006/metadata/properties" ma:root="true" ma:fieldsID="8f40fd9c2c4bbd3a72d843873f14c178" ns2:_="">
    <xsd:import namespace="6b30ab21-c247-4d68-a057-2d2e000e95f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b30ab21-c247-4d68-a057-2d2e000e95f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C777B2ED-94E7-4471-88D2-ADC98C7ADCC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6b30ab21-c247-4d68-a057-2d2e000e95f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9CF2696-FE02-46AC-9E3A-974D4433E24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FA077A9-16A8-4669-B871-D0B14F498C42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6b30ab21-c247-4d68-a057-2d2e000e95f9"/>
    <ds:schemaRef ds:uri="http://schemas.microsoft.com/office/infopath/2007/PartnerControls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vdp_powerpoint</Template>
  <TotalTime>6230</TotalTime>
  <Words>2274</Words>
  <Application>Microsoft Office PowerPoint</Application>
  <PresentationFormat>Breedbeeld</PresentationFormat>
  <Paragraphs>603</Paragraphs>
  <Slides>47</Slides>
  <Notes>45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15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47</vt:i4>
      </vt:variant>
    </vt:vector>
  </HeadingPairs>
  <TitlesOfParts>
    <vt:vector size="64" baseType="lpstr">
      <vt:lpstr>MS PGothic</vt:lpstr>
      <vt:lpstr>MS PGothic</vt:lpstr>
      <vt:lpstr>Arial</vt:lpstr>
      <vt:lpstr>Calibri</vt:lpstr>
      <vt:lpstr>Calibri Light</vt:lpstr>
      <vt:lpstr>Cambria</vt:lpstr>
      <vt:lpstr>Cambria Math</vt:lpstr>
      <vt:lpstr>Courier New</vt:lpstr>
      <vt:lpstr>Gotham</vt:lpstr>
      <vt:lpstr>ITC Officina Sans Std Book</vt:lpstr>
      <vt:lpstr>Securitas Sans Light</vt:lpstr>
      <vt:lpstr>Trebuchet MS</vt:lpstr>
      <vt:lpstr>Verdana</vt:lpstr>
      <vt:lpstr>Verdana Regular</vt:lpstr>
      <vt:lpstr>Wingdings</vt:lpstr>
      <vt:lpstr>UAntwerpen-inhoud</vt:lpstr>
      <vt:lpstr>UAntwerpen_titelslide</vt:lpstr>
      <vt:lpstr>Statistiek B – contactmoment 2</vt:lpstr>
      <vt:lpstr>PowerPoint-presentatie</vt:lpstr>
      <vt:lpstr>Te.   ugblik   </vt:lpstr>
      <vt:lpstr>Welke onderzoeksvraag vraagt om een t-test?</vt:lpstr>
      <vt:lpstr>Nul en alternatieve hypothese</vt:lpstr>
      <vt:lpstr>Nul en alternatieve hypothese</vt:lpstr>
      <vt:lpstr>Aanpak t-test?</vt:lpstr>
      <vt:lpstr>Aanpak t-test?</vt:lpstr>
      <vt:lpstr>Assumptie binnen-groepen-variantie?</vt:lpstr>
      <vt:lpstr>Assumptie binnen-groepen-variantie?</vt:lpstr>
      <vt:lpstr>Statistische significantie (t-test) en effectgrootte?</vt:lpstr>
      <vt:lpstr>ANOVA</vt:lpstr>
      <vt:lpstr>Wat als de onafhankelijke variabelen meer dan 2 categorieën heeft?</vt:lpstr>
      <vt:lpstr>Hypotheses en onderzoeksmodel</vt:lpstr>
      <vt:lpstr>Gemiddeldes verschillen in steekproef?</vt:lpstr>
      <vt:lpstr>Betrouwbaarheidsintervallen</vt:lpstr>
      <vt:lpstr>Gemiddeldes verschillen in de populatie?</vt:lpstr>
      <vt:lpstr>Assumpties?</vt:lpstr>
      <vt:lpstr>Statististische significant   (F-test)</vt:lpstr>
      <vt:lpstr>ANOVA in R</vt:lpstr>
      <vt:lpstr>Effectgrootte?</vt:lpstr>
      <vt:lpstr>Eta2 in R</vt:lpstr>
      <vt:lpstr>Welke categorieën verschillen van elkaar?</vt:lpstr>
      <vt:lpstr>Welke categorieën verschillen van elkaar?</vt:lpstr>
      <vt:lpstr>Kruistabel</vt:lpstr>
      <vt:lpstr>PowerPoint-presentatie</vt:lpstr>
      <vt:lpstr>‘Kruistabellenjargon’</vt:lpstr>
      <vt:lpstr>Kruistabellen lezen: kolompercentages</vt:lpstr>
      <vt:lpstr>Kruistabellen lezen: rijpercentages</vt:lpstr>
      <vt:lpstr>Kruistabellen lezen: totaalpercentages</vt:lpstr>
      <vt:lpstr>Kruistabellen in R     (OLP2 functies)</vt:lpstr>
      <vt:lpstr>Samenhang tussen ervaring en oplossen case?</vt:lpstr>
      <vt:lpstr>Associaties tussen 2 kwalitatieve variabelen opsporen</vt:lpstr>
      <vt:lpstr>Associaties tussen 2 kwalitatieve variabelen opsporen</vt:lpstr>
      <vt:lpstr>Statistische significantie? (Chi2-toets)</vt:lpstr>
      <vt:lpstr>Statistische (on)afhankelijkheid?</vt:lpstr>
      <vt:lpstr>Statistische (on)afhankelijkheid?</vt:lpstr>
      <vt:lpstr>Statistische (on)afhankelijkheid?</vt:lpstr>
      <vt:lpstr>Chi2-toets</vt:lpstr>
      <vt:lpstr>Chi2-toets in R (OLP2 functies)</vt:lpstr>
      <vt:lpstr>Effectgrootte?</vt:lpstr>
      <vt:lpstr>Verband visualiseren via associatieplot</vt:lpstr>
      <vt:lpstr>Kruistabellen samengevat…</vt:lpstr>
      <vt:lpstr>PowerPoint-presentatie</vt:lpstr>
      <vt:lpstr>Huiswerk</vt:lpstr>
      <vt:lpstr>PowerPoint-presentatie</vt:lpstr>
      <vt:lpstr>Oefeningen (respons op het Blackboard)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Sofie Vermeiren</cp:lastModifiedBy>
  <cp:revision>266</cp:revision>
  <cp:lastPrinted>2024-02-28T16:04:34Z</cp:lastPrinted>
  <dcterms:created xsi:type="dcterms:W3CDTF">2020-12-07T09:05:54Z</dcterms:created>
  <dcterms:modified xsi:type="dcterms:W3CDTF">2024-02-28T20:21:18Z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0x010100D33E4096B1224744B14B28F94E3FEB1B</vt:lpwstr>
  </property>
</Properties>
</file>