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notesMasterIdLst>
    <p:notesMasterId r:id="rId19"/>
  </p:notesMasterIdLst>
  <p:sldIdLst>
    <p:sldId id="256" r:id="rId2"/>
    <p:sldId id="258" r:id="rId3"/>
    <p:sldId id="259" r:id="rId4"/>
    <p:sldId id="260" r:id="rId5"/>
    <p:sldId id="274" r:id="rId6"/>
    <p:sldId id="273" r:id="rId7"/>
    <p:sldId id="265" r:id="rId8"/>
    <p:sldId id="275" r:id="rId9"/>
    <p:sldId id="262" r:id="rId10"/>
    <p:sldId id="263" r:id="rId11"/>
    <p:sldId id="266" r:id="rId12"/>
    <p:sldId id="267" r:id="rId13"/>
    <p:sldId id="268" r:id="rId14"/>
    <p:sldId id="269" r:id="rId15"/>
    <p:sldId id="271" r:id="rId16"/>
    <p:sldId id="272"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ne van Daal" initials="TvD" lastIdx="2" clrIdx="0">
    <p:extLst>
      <p:ext uri="{19B8F6BF-5375-455C-9EA6-DF929625EA0E}">
        <p15:presenceInfo xmlns:p15="http://schemas.microsoft.com/office/powerpoint/2012/main" userId="S::tvdaal@ad.ua.ac.be::ecf543c1-d1bd-4274-b68c-558406766bb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59119"/>
  </p:normalViewPr>
  <p:slideViewPr>
    <p:cSldViewPr snapToGrid="0" snapToObjects="1">
      <p:cViewPr varScale="1">
        <p:scale>
          <a:sx n="62" d="100"/>
          <a:sy n="62" d="100"/>
        </p:scale>
        <p:origin x="2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6F1F8A-ED93-F14C-B1DC-6E629D509E7B}" type="datetimeFigureOut">
              <a:rPr lang="nl-BE" smtClean="0"/>
              <a:t>17/12/2020</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1EC88F-4F27-4340-818D-66D7631D89C9}" type="slidenum">
              <a:rPr lang="nl-BE" smtClean="0"/>
              <a:t>‹nr.›</a:t>
            </a:fld>
            <a:endParaRPr lang="nl-BE"/>
          </a:p>
        </p:txBody>
      </p:sp>
    </p:spTree>
    <p:extLst>
      <p:ext uri="{BB962C8B-B14F-4D97-AF65-F5344CB8AC3E}">
        <p14:creationId xmlns:p14="http://schemas.microsoft.com/office/powerpoint/2010/main" val="2420865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Peer assessment GKN = 1) zicht op hoe andere groepen het hebben aangepakt, 2) feedback op sterktes/werkpunten van eigen paper</a:t>
            </a:r>
          </a:p>
          <a:p>
            <a:endParaRPr lang="nl-BE" dirty="0"/>
          </a:p>
          <a:p>
            <a:r>
              <a:rPr lang="nl-BE" dirty="0"/>
              <a:t>Dit moment gebruiken om enerzijds feedback te geven op jullie feedback (Hebben jullie naar relevante zaken verwezen?) en anderzijds ook om nog enkele aandachtspunten mee te geven en jullie aan het denken te zetten.</a:t>
            </a:r>
          </a:p>
          <a:p>
            <a:endParaRPr lang="nl-BE" dirty="0"/>
          </a:p>
          <a:p>
            <a:r>
              <a:rPr lang="nl-BE" dirty="0"/>
              <a:t>Feedback op jullie feedback vraagt dat ik jullie een idee geef van wat nu een “goede” GKN-paper is. </a:t>
            </a:r>
          </a:p>
          <a:p>
            <a:r>
              <a:rPr lang="nl-BE" dirty="0"/>
              <a:t>Dat is geen gemakkelijke opdracht, want de aspecten die hierin een rol spelen zijn al enigszins vaag op zichzelf (Wat betekent bv. “duidelijk”). Bovendien zijn de verschillende aspecten ook moeilijk los van elkaar te zien. Ze vormen als het ware een puzzel en ook hun samenspel bepaalt de kwaliteit van een paper.  </a:t>
            </a:r>
          </a:p>
          <a:p>
            <a:r>
              <a:rPr lang="nl-BE" dirty="0"/>
              <a:t>Toch ga ik proberen om enkele belangrijke puzzelstukjes in de kwaliteit van een GKN-paper zichtbaar te maken.</a:t>
            </a:r>
          </a:p>
          <a:p>
            <a:r>
              <a:rPr lang="nl-BE" dirty="0"/>
              <a:t>Ik ga dat doen in jullie woorden…</a:t>
            </a:r>
          </a:p>
        </p:txBody>
      </p:sp>
      <p:sp>
        <p:nvSpPr>
          <p:cNvPr id="4" name="Tijdelijke aanduiding voor dianummer 3"/>
          <p:cNvSpPr>
            <a:spLocks noGrp="1"/>
          </p:cNvSpPr>
          <p:nvPr>
            <p:ph type="sldNum" sz="quarter" idx="5"/>
          </p:nvPr>
        </p:nvSpPr>
        <p:spPr/>
        <p:txBody>
          <a:bodyPr/>
          <a:lstStyle/>
          <a:p>
            <a:fld id="{B71EC88F-4F27-4340-818D-66D7631D89C9}" type="slidenum">
              <a:rPr lang="nl-BE" smtClean="0"/>
              <a:t>1</a:t>
            </a:fld>
            <a:endParaRPr lang="nl-BE"/>
          </a:p>
        </p:txBody>
      </p:sp>
    </p:spTree>
    <p:extLst>
      <p:ext uri="{BB962C8B-B14F-4D97-AF65-F5344CB8AC3E}">
        <p14:creationId xmlns:p14="http://schemas.microsoft.com/office/powerpoint/2010/main" val="830654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B71EC88F-4F27-4340-818D-66D7631D89C9}" type="slidenum">
              <a:rPr lang="nl-BE" smtClean="0"/>
              <a:t>17</a:t>
            </a:fld>
            <a:endParaRPr lang="nl-BE"/>
          </a:p>
        </p:txBody>
      </p:sp>
    </p:spTree>
    <p:extLst>
      <p:ext uri="{BB962C8B-B14F-4D97-AF65-F5344CB8AC3E}">
        <p14:creationId xmlns:p14="http://schemas.microsoft.com/office/powerpoint/2010/main" val="1086974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 </a:t>
            </a:r>
          </a:p>
          <a:p>
            <a:r>
              <a:rPr lang="nl-BE" dirty="0"/>
              <a:t>Statistische procedures = ook modelvergelijking, vooraf over nadenken en expliciteren!</a:t>
            </a:r>
          </a:p>
          <a:p>
            <a:r>
              <a:rPr lang="nl-BE" dirty="0"/>
              <a:t>Niet verwijzen naar functies in R, wel naar WAT die functies doen (bv. Niet confint wel BI’s rond …)</a:t>
            </a:r>
          </a:p>
        </p:txBody>
      </p:sp>
      <p:sp>
        <p:nvSpPr>
          <p:cNvPr id="4" name="Tijdelijke aanduiding voor dianummer 3"/>
          <p:cNvSpPr>
            <a:spLocks noGrp="1"/>
          </p:cNvSpPr>
          <p:nvPr>
            <p:ph type="sldNum" sz="quarter" idx="5"/>
          </p:nvPr>
        </p:nvSpPr>
        <p:spPr/>
        <p:txBody>
          <a:bodyPr/>
          <a:lstStyle/>
          <a:p>
            <a:fld id="{B71EC88F-4F27-4340-818D-66D7631D89C9}" type="slidenum">
              <a:rPr lang="nl-BE" smtClean="0"/>
              <a:t>2</a:t>
            </a:fld>
            <a:endParaRPr lang="nl-BE"/>
          </a:p>
        </p:txBody>
      </p:sp>
    </p:spTree>
    <p:extLst>
      <p:ext uri="{BB962C8B-B14F-4D97-AF65-F5344CB8AC3E}">
        <p14:creationId xmlns:p14="http://schemas.microsoft.com/office/powerpoint/2010/main" val="600262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B71EC88F-4F27-4340-818D-66D7631D89C9}" type="slidenum">
              <a:rPr lang="nl-BE" smtClean="0"/>
              <a:t>3</a:t>
            </a:fld>
            <a:endParaRPr lang="nl-BE"/>
          </a:p>
        </p:txBody>
      </p:sp>
    </p:spTree>
    <p:extLst>
      <p:ext uri="{BB962C8B-B14F-4D97-AF65-F5344CB8AC3E}">
        <p14:creationId xmlns:p14="http://schemas.microsoft.com/office/powerpoint/2010/main" val="231832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De plaats is beperkt… lengte van de papers</a:t>
            </a:r>
          </a:p>
        </p:txBody>
      </p:sp>
      <p:sp>
        <p:nvSpPr>
          <p:cNvPr id="4" name="Tijdelijke aanduiding voor dianummer 3"/>
          <p:cNvSpPr>
            <a:spLocks noGrp="1"/>
          </p:cNvSpPr>
          <p:nvPr>
            <p:ph type="sldNum" sz="quarter" idx="5"/>
          </p:nvPr>
        </p:nvSpPr>
        <p:spPr/>
        <p:txBody>
          <a:bodyPr/>
          <a:lstStyle/>
          <a:p>
            <a:fld id="{B71EC88F-4F27-4340-818D-66D7631D89C9}" type="slidenum">
              <a:rPr lang="nl-BE" smtClean="0"/>
              <a:t>4</a:t>
            </a:fld>
            <a:endParaRPr lang="nl-BE"/>
          </a:p>
        </p:txBody>
      </p:sp>
    </p:spTree>
    <p:extLst>
      <p:ext uri="{BB962C8B-B14F-4D97-AF65-F5344CB8AC3E}">
        <p14:creationId xmlns:p14="http://schemas.microsoft.com/office/powerpoint/2010/main" val="2306433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B71EC88F-4F27-4340-818D-66D7631D89C9}" type="slidenum">
              <a:rPr lang="nl-BE" smtClean="0"/>
              <a:t>5</a:t>
            </a:fld>
            <a:endParaRPr lang="nl-BE"/>
          </a:p>
        </p:txBody>
      </p:sp>
    </p:spTree>
    <p:extLst>
      <p:ext uri="{BB962C8B-B14F-4D97-AF65-F5344CB8AC3E}">
        <p14:creationId xmlns:p14="http://schemas.microsoft.com/office/powerpoint/2010/main" val="343623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Naam modellen!</a:t>
            </a:r>
          </a:p>
        </p:txBody>
      </p:sp>
      <p:sp>
        <p:nvSpPr>
          <p:cNvPr id="4" name="Tijdelijke aanduiding voor dianummer 3"/>
          <p:cNvSpPr>
            <a:spLocks noGrp="1"/>
          </p:cNvSpPr>
          <p:nvPr>
            <p:ph type="sldNum" sz="quarter" idx="5"/>
          </p:nvPr>
        </p:nvSpPr>
        <p:spPr/>
        <p:txBody>
          <a:bodyPr/>
          <a:lstStyle/>
          <a:p>
            <a:fld id="{B71EC88F-4F27-4340-818D-66D7631D89C9}" type="slidenum">
              <a:rPr lang="nl-BE" smtClean="0"/>
              <a:t>10</a:t>
            </a:fld>
            <a:endParaRPr lang="nl-BE"/>
          </a:p>
        </p:txBody>
      </p:sp>
    </p:spTree>
    <p:extLst>
      <p:ext uri="{BB962C8B-B14F-4D97-AF65-F5344CB8AC3E}">
        <p14:creationId xmlns:p14="http://schemas.microsoft.com/office/powerpoint/2010/main" val="1386253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B71EC88F-4F27-4340-818D-66D7631D89C9}" type="slidenum">
              <a:rPr lang="nl-BE" smtClean="0"/>
              <a:t>12</a:t>
            </a:fld>
            <a:endParaRPr lang="nl-BE"/>
          </a:p>
        </p:txBody>
      </p:sp>
    </p:spTree>
    <p:extLst>
      <p:ext uri="{BB962C8B-B14F-4D97-AF65-F5344CB8AC3E}">
        <p14:creationId xmlns:p14="http://schemas.microsoft.com/office/powerpoint/2010/main" val="4005837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B71EC88F-4F27-4340-818D-66D7631D89C9}" type="slidenum">
              <a:rPr lang="nl-BE" smtClean="0"/>
              <a:t>14</a:t>
            </a:fld>
            <a:endParaRPr lang="nl-BE"/>
          </a:p>
        </p:txBody>
      </p:sp>
    </p:spTree>
    <p:extLst>
      <p:ext uri="{BB962C8B-B14F-4D97-AF65-F5344CB8AC3E}">
        <p14:creationId xmlns:p14="http://schemas.microsoft.com/office/powerpoint/2010/main" val="3505088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B71EC88F-4F27-4340-818D-66D7631D89C9}" type="slidenum">
              <a:rPr lang="nl-BE" smtClean="0"/>
              <a:t>16</a:t>
            </a:fld>
            <a:endParaRPr lang="nl-BE"/>
          </a:p>
        </p:txBody>
      </p:sp>
    </p:spTree>
    <p:extLst>
      <p:ext uri="{BB962C8B-B14F-4D97-AF65-F5344CB8AC3E}">
        <p14:creationId xmlns:p14="http://schemas.microsoft.com/office/powerpoint/2010/main" val="1310116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nl-NL"/>
              <a:t>Klik om stijl te bewerken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54FDD53B-80BC-3149-8E18-AE879058E8BB}" type="datetime1">
              <a:rPr lang="nl-BE" smtClean="0"/>
              <a:t>17/12/2020</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r>
              <a:rPr lang="en-US"/>
              <a:t>Sample Footer Text</a:t>
            </a:r>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F8E28480-1C08-4458-AD97-0283E6FFD09D}" type="slidenum">
              <a:rPr lang="en-US" smtClean="0"/>
              <a:pPr/>
              <a:t>‹nr.›</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095819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54FDD53B-80BC-3149-8E18-AE879058E8BB}" type="datetime1">
              <a:rPr lang="nl-BE" smtClean="0"/>
              <a:t>17/12/2020</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‹nr.›</a:t>
            </a:fld>
            <a:endParaRPr lang="en-US"/>
          </a:p>
        </p:txBody>
      </p:sp>
    </p:spTree>
    <p:extLst>
      <p:ext uri="{BB962C8B-B14F-4D97-AF65-F5344CB8AC3E}">
        <p14:creationId xmlns:p14="http://schemas.microsoft.com/office/powerpoint/2010/main" val="233266063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54FDD53B-80BC-3149-8E18-AE879058E8BB}" type="datetime1">
              <a:rPr lang="nl-BE" smtClean="0"/>
              <a:t>17/12/2020</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‹nr.›</a:t>
            </a:fld>
            <a:endParaRPr lang="en-US"/>
          </a:p>
        </p:txBody>
      </p:sp>
    </p:spTree>
    <p:extLst>
      <p:ext uri="{BB962C8B-B14F-4D97-AF65-F5344CB8AC3E}">
        <p14:creationId xmlns:p14="http://schemas.microsoft.com/office/powerpoint/2010/main" val="30086677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54FDD53B-80BC-3149-8E18-AE879058E8BB}" type="datetime1">
              <a:rPr lang="nl-BE" smtClean="0"/>
              <a:t>17/12/2020</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‹nr.›</a:t>
            </a:fld>
            <a:endParaRPr lang="en-US"/>
          </a:p>
        </p:txBody>
      </p:sp>
    </p:spTree>
    <p:extLst>
      <p:ext uri="{BB962C8B-B14F-4D97-AF65-F5344CB8AC3E}">
        <p14:creationId xmlns:p14="http://schemas.microsoft.com/office/powerpoint/2010/main" val="93169182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nl-NL"/>
              <a:t>Klik om stijl te bewerken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54FDD53B-80BC-3149-8E18-AE879058E8BB}" type="datetime1">
              <a:rPr lang="nl-BE" smtClean="0"/>
              <a:t>17/12/2020</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r>
              <a:rPr lang="en-US"/>
              <a:t>Sample Footer Text</a:t>
            </a:r>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F8E28480-1C08-4458-AD97-0283E6FFD09D}" type="slidenum">
              <a:rPr lang="en-US" smtClean="0"/>
              <a:pPr/>
              <a:t>‹nr.›</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616021248"/>
      </p:ext>
    </p:extLst>
  </p:cSld>
  <p:clrMapOvr>
    <a:overrideClrMapping bg1="dk1" tx1="lt1" bg2="dk2" tx2="lt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54FDD53B-80BC-3149-8E18-AE879058E8BB}" type="datetime1">
              <a:rPr lang="nl-BE" smtClean="0"/>
              <a:t>17/12/2020</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‹nr.›</a:t>
            </a:fld>
            <a:endParaRPr lang="en-US"/>
          </a:p>
        </p:txBody>
      </p:sp>
    </p:spTree>
    <p:extLst>
      <p:ext uri="{BB962C8B-B14F-4D97-AF65-F5344CB8AC3E}">
        <p14:creationId xmlns:p14="http://schemas.microsoft.com/office/powerpoint/2010/main" val="3701790493"/>
      </p:ext>
    </p:extLst>
  </p:cSld>
  <p:clrMapOvr>
    <a:masterClrMapping/>
  </p:clrMapOvr>
  <p:hf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nl-NL"/>
              <a:t>Klik om stijl te bewerken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1257300" y="2909102"/>
            <a:ext cx="4800600" cy="299639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6633864" y="2909102"/>
            <a:ext cx="4800600" cy="299639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54FDD53B-80BC-3149-8E18-AE879058E8BB}" type="datetime1">
              <a:rPr lang="nl-BE" smtClean="0"/>
              <a:t>17/12/2020</a:t>
            </a:fld>
            <a:endParaRPr lang="en-US"/>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F8E28480-1C08-4458-AD97-0283E6FFD09D}" type="slidenum">
              <a:rPr lang="en-US" smtClean="0"/>
              <a:pPr/>
              <a:t>‹nr.›</a:t>
            </a:fld>
            <a:endParaRPr lang="en-US"/>
          </a:p>
        </p:txBody>
      </p:sp>
    </p:spTree>
    <p:extLst>
      <p:ext uri="{BB962C8B-B14F-4D97-AF65-F5344CB8AC3E}">
        <p14:creationId xmlns:p14="http://schemas.microsoft.com/office/powerpoint/2010/main" val="955262841"/>
      </p:ext>
    </p:extLst>
  </p:cSld>
  <p:clrMapOvr>
    <a:masterClrMapping/>
  </p:clrMapOvr>
  <p:hf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54FDD53B-80BC-3149-8E18-AE879058E8BB}" type="datetime1">
              <a:rPr lang="nl-BE" smtClean="0"/>
              <a:t>17/12/2020</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‹nr.›</a:t>
            </a:fld>
            <a:endParaRPr lang="en-US"/>
          </a:p>
        </p:txBody>
      </p:sp>
    </p:spTree>
    <p:extLst>
      <p:ext uri="{BB962C8B-B14F-4D97-AF65-F5344CB8AC3E}">
        <p14:creationId xmlns:p14="http://schemas.microsoft.com/office/powerpoint/2010/main" val="260708837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FDD53B-80BC-3149-8E18-AE879058E8BB}" type="datetime1">
              <a:rPr lang="nl-BE" smtClean="0"/>
              <a:t>17/12/2020</a:t>
            </a:fld>
            <a:endParaRPr lang="en-US"/>
          </a:p>
        </p:txBody>
      </p:sp>
      <p:sp>
        <p:nvSpPr>
          <p:cNvPr id="3" name="Footer Placeholder 2"/>
          <p:cNvSpPr>
            <a:spLocks noGrp="1"/>
          </p:cNvSpPr>
          <p:nvPr>
            <p:ph type="ftr" sz="quarter" idx="11"/>
          </p:nvPr>
        </p:nvSpPr>
        <p:spPr/>
        <p:txBody>
          <a:bodyPr/>
          <a:lstStyle/>
          <a:p>
            <a:r>
              <a:rPr lang="en-US"/>
              <a:t>Sample Footer Text</a:t>
            </a:r>
            <a:endParaRPr lang="en-US" dirty="0"/>
          </a:p>
        </p:txBody>
      </p:sp>
      <p:sp>
        <p:nvSpPr>
          <p:cNvPr id="4" name="Slide Number Placeholder 3"/>
          <p:cNvSpPr>
            <a:spLocks noGrp="1"/>
          </p:cNvSpPr>
          <p:nvPr>
            <p:ph type="sldNum" sz="quarter" idx="12"/>
          </p:nvPr>
        </p:nvSpPr>
        <p:spPr/>
        <p:txBody>
          <a:bodyPr/>
          <a:lstStyle/>
          <a:p>
            <a:fld id="{F8E28480-1C08-4458-AD97-0283E6FFD09D}" type="slidenum">
              <a:rPr lang="en-US" smtClean="0"/>
              <a:pPr/>
              <a:t>‹nr.›</a:t>
            </a:fld>
            <a:endParaRPr lang="en-US"/>
          </a:p>
        </p:txBody>
      </p:sp>
    </p:spTree>
    <p:extLst>
      <p:ext uri="{BB962C8B-B14F-4D97-AF65-F5344CB8AC3E}">
        <p14:creationId xmlns:p14="http://schemas.microsoft.com/office/powerpoint/2010/main" val="64209549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nl-NL"/>
              <a:t>Klik om stijl te bewerken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a:xfrm>
            <a:off x="765051" y="6375679"/>
            <a:ext cx="1233355" cy="348462"/>
          </a:xfrm>
        </p:spPr>
        <p:txBody>
          <a:bodyPr/>
          <a:lstStyle/>
          <a:p>
            <a:fld id="{54FDD53B-80BC-3149-8E18-AE879058E8BB}" type="datetime1">
              <a:rPr lang="nl-BE" smtClean="0"/>
              <a:t>17/12/2020</a:t>
            </a:fld>
            <a:endParaRPr lang="en-US"/>
          </a:p>
        </p:txBody>
      </p:sp>
      <p:sp>
        <p:nvSpPr>
          <p:cNvPr id="6" name="Footer Placeholder 5"/>
          <p:cNvSpPr>
            <a:spLocks noGrp="1"/>
          </p:cNvSpPr>
          <p:nvPr>
            <p:ph type="ftr" sz="quarter" idx="11"/>
          </p:nvPr>
        </p:nvSpPr>
        <p:spPr>
          <a:xfrm>
            <a:off x="2103620" y="6375679"/>
            <a:ext cx="3482179" cy="345796"/>
          </a:xfrm>
        </p:spPr>
        <p:txBody>
          <a:bodyPr/>
          <a:lstStyle/>
          <a:p>
            <a:r>
              <a:rPr lang="en-US"/>
              <a:t>Sample Footer Text</a:t>
            </a:r>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F8E28480-1C08-4458-AD97-0283E6FFD09D}" type="slidenum">
              <a:rPr lang="en-US" smtClean="0"/>
              <a:pPr/>
              <a:t>‹nr.›</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92380480"/>
      </p:ext>
    </p:extLst>
  </p:cSld>
  <p:clrMapOvr>
    <a:masterClrMapping/>
  </p:clrMapOvr>
  <p:hf hdr="0" ftr="0" dt="0"/>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nl-NL"/>
              <a:t>Klik om stijl te bewerken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a:xfrm>
            <a:off x="765950" y="6375679"/>
            <a:ext cx="1232456" cy="348462"/>
          </a:xfrm>
        </p:spPr>
        <p:txBody>
          <a:bodyPr/>
          <a:lstStyle/>
          <a:p>
            <a:fld id="{54FDD53B-80BC-3149-8E18-AE879058E8BB}" type="datetime1">
              <a:rPr lang="nl-BE" smtClean="0"/>
              <a:t>17/12/2020</a:t>
            </a:fld>
            <a:endParaRPr lang="en-US"/>
          </a:p>
        </p:txBody>
      </p:sp>
      <p:sp>
        <p:nvSpPr>
          <p:cNvPr id="6" name="Footer Placeholder 5"/>
          <p:cNvSpPr>
            <a:spLocks noGrp="1"/>
          </p:cNvSpPr>
          <p:nvPr>
            <p:ph type="ftr" sz="quarter" idx="11"/>
          </p:nvPr>
        </p:nvSpPr>
        <p:spPr>
          <a:xfrm>
            <a:off x="2103621" y="6375679"/>
            <a:ext cx="3482178" cy="345796"/>
          </a:xfrm>
        </p:spPr>
        <p:txBody>
          <a:bodyPr/>
          <a:lstStyle/>
          <a:p>
            <a:r>
              <a:rPr lang="en-US"/>
              <a:t>Sample Footer Text</a:t>
            </a:r>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F8E28480-1C08-4458-AD97-0283E6FFD09D}" type="slidenum">
              <a:rPr lang="en-US" smtClean="0"/>
              <a:pPr/>
              <a:t>‹nr.›</a:t>
            </a:fld>
            <a:endParaRPr lang="en-US"/>
          </a:p>
        </p:txBody>
      </p:sp>
    </p:spTree>
    <p:extLst>
      <p:ext uri="{BB962C8B-B14F-4D97-AF65-F5344CB8AC3E}">
        <p14:creationId xmlns:p14="http://schemas.microsoft.com/office/powerpoint/2010/main" val="367979042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nl-NL"/>
              <a:t>Klik om stijl te bewerken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54FDD53B-80BC-3149-8E18-AE879058E8BB}" type="datetime1">
              <a:rPr lang="nl-BE" smtClean="0"/>
              <a:t>17/12/2020</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F8E28480-1C08-4458-AD97-0283E6FFD09D}" type="slidenum">
              <a:rPr lang="en-US" smtClean="0"/>
              <a:pPr/>
              <a:t>‹nr.›</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156755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92CD11-6645-41AC-BC50-118BDE8DA9EA}"/>
              </a:ext>
            </a:extLst>
          </p:cNvPr>
          <p:cNvPicPr>
            <a:picLocks noChangeAspect="1"/>
          </p:cNvPicPr>
          <p:nvPr/>
        </p:nvPicPr>
        <p:blipFill rotWithShape="1">
          <a:blip r:embed="rId3"/>
          <a:srcRect t="6040" b="18960"/>
          <a:stretch/>
        </p:blipFill>
        <p:spPr>
          <a:xfrm>
            <a:off x="1" y="10"/>
            <a:ext cx="12192000" cy="6857990"/>
          </a:xfrm>
          <a:prstGeom prst="rect">
            <a:avLst/>
          </a:prstGeom>
        </p:spPr>
      </p:pic>
      <p:sp>
        <p:nvSpPr>
          <p:cNvPr id="2" name="Titel 1">
            <a:extLst>
              <a:ext uri="{FF2B5EF4-FFF2-40B4-BE49-F238E27FC236}">
                <a16:creationId xmlns:a16="http://schemas.microsoft.com/office/drawing/2014/main" id="{C8744D3C-034A-AF46-86F8-16825D2A6E36}"/>
              </a:ext>
            </a:extLst>
          </p:cNvPr>
          <p:cNvSpPr>
            <a:spLocks noGrp="1"/>
          </p:cNvSpPr>
          <p:nvPr>
            <p:ph type="ctrTitle"/>
          </p:nvPr>
        </p:nvSpPr>
        <p:spPr>
          <a:xfrm>
            <a:off x="1371600" y="4114800"/>
            <a:ext cx="9486900" cy="1281544"/>
          </a:xfrm>
        </p:spPr>
        <p:txBody>
          <a:bodyPr>
            <a:normAutofit fontScale="90000"/>
          </a:bodyPr>
          <a:lstStyle/>
          <a:p>
            <a:r>
              <a:rPr lang="nl-BE" dirty="0">
                <a:solidFill>
                  <a:srgbClr val="FFFFFF"/>
                </a:solidFill>
              </a:rPr>
              <a:t>FEEDBACK</a:t>
            </a:r>
          </a:p>
        </p:txBody>
      </p:sp>
      <p:sp>
        <p:nvSpPr>
          <p:cNvPr id="3" name="Ondertitel 2">
            <a:extLst>
              <a:ext uri="{FF2B5EF4-FFF2-40B4-BE49-F238E27FC236}">
                <a16:creationId xmlns:a16="http://schemas.microsoft.com/office/drawing/2014/main" id="{262F82ED-DEE7-7644-A7DB-6D9E058653D4}"/>
              </a:ext>
            </a:extLst>
          </p:cNvPr>
          <p:cNvSpPr>
            <a:spLocks noGrp="1"/>
          </p:cNvSpPr>
          <p:nvPr>
            <p:ph type="subTitle" idx="1"/>
          </p:nvPr>
        </p:nvSpPr>
        <p:spPr>
          <a:xfrm>
            <a:off x="2057400" y="5396344"/>
            <a:ext cx="8115300" cy="1281543"/>
          </a:xfrm>
        </p:spPr>
        <p:txBody>
          <a:bodyPr>
            <a:normAutofit fontScale="92500" lnSpcReduction="20000"/>
          </a:bodyPr>
          <a:lstStyle/>
          <a:p>
            <a:r>
              <a:rPr lang="nl-BE" sz="1400" cap="none" dirty="0">
                <a:solidFill>
                  <a:schemeClr val="accent6"/>
                </a:solidFill>
                <a:latin typeface="Calibri" panose="020F0502020204030204" pitchFamily="34" charset="0"/>
                <a:cs typeface="Calibri" panose="020F0502020204030204" pitchFamily="34" charset="0"/>
              </a:rPr>
              <a:t>Het methodologieluik van de paper bevat alle informatie nodig om het resultatenluik te kunnen volgen (bv. Beschrijving variabelen, analyse-aanpak inc. Gehanteerde vuistregels). In het resultatenluik worden de resultaten op een duidelijke, overzichtelijke en gerichte manier beschreven. Deze beschrijving wordt ondersteund d.m.v. tabellen en/of figuren. Beide delen van de paper vormen één geheel. </a:t>
            </a:r>
          </a:p>
          <a:p>
            <a:endParaRPr lang="nl-BE" sz="1400" cap="none" dirty="0">
              <a:solidFill>
                <a:schemeClr val="accent6"/>
              </a:solidFill>
              <a:latin typeface="Calibri" panose="020F0502020204030204" pitchFamily="34" charset="0"/>
              <a:cs typeface="Calibri" panose="020F0502020204030204" pitchFamily="34" charset="0"/>
            </a:endParaRPr>
          </a:p>
        </p:txBody>
      </p:sp>
      <p:sp>
        <p:nvSpPr>
          <p:cNvPr id="5" name="Tijdelijke aanduiding voor dianummer 4">
            <a:extLst>
              <a:ext uri="{FF2B5EF4-FFF2-40B4-BE49-F238E27FC236}">
                <a16:creationId xmlns:a16="http://schemas.microsoft.com/office/drawing/2014/main" id="{7F75384B-3C6A-FD43-A6C3-945A861D235A}"/>
              </a:ext>
            </a:extLst>
          </p:cNvPr>
          <p:cNvSpPr>
            <a:spLocks noGrp="1"/>
          </p:cNvSpPr>
          <p:nvPr>
            <p:ph type="sldNum" sz="quarter" idx="12"/>
          </p:nvPr>
        </p:nvSpPr>
        <p:spPr/>
        <p:txBody>
          <a:bodyPr/>
          <a:lstStyle/>
          <a:p>
            <a:fld id="{F8E28480-1C08-4458-AD97-0283E6FFD09D}" type="slidenum">
              <a:rPr lang="en-US" smtClean="0"/>
              <a:t>1</a:t>
            </a:fld>
            <a:endParaRPr lang="en-US" dirty="0"/>
          </a:p>
        </p:txBody>
      </p:sp>
    </p:spTree>
    <p:extLst>
      <p:ext uri="{BB962C8B-B14F-4D97-AF65-F5344CB8AC3E}">
        <p14:creationId xmlns:p14="http://schemas.microsoft.com/office/powerpoint/2010/main" val="2088329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104F1832-C523-DE49-858E-628696CD9D90}"/>
              </a:ext>
            </a:extLst>
          </p:cNvPr>
          <p:cNvSpPr>
            <a:spLocks noGrp="1"/>
          </p:cNvSpPr>
          <p:nvPr>
            <p:ph type="title"/>
          </p:nvPr>
        </p:nvSpPr>
        <p:spPr/>
        <p:txBody>
          <a:bodyPr/>
          <a:lstStyle/>
          <a:p>
            <a:r>
              <a:rPr lang="nl-BE" dirty="0"/>
              <a:t>DENKOEFENING</a:t>
            </a:r>
          </a:p>
        </p:txBody>
      </p:sp>
      <p:pic>
        <p:nvPicPr>
          <p:cNvPr id="12" name="Tijdelijke aanduiding voor inhoud 11">
            <a:extLst>
              <a:ext uri="{FF2B5EF4-FFF2-40B4-BE49-F238E27FC236}">
                <a16:creationId xmlns:a16="http://schemas.microsoft.com/office/drawing/2014/main" id="{A15946BF-2925-B64D-B5F5-7BBD07E184FC}"/>
              </a:ext>
            </a:extLst>
          </p:cNvPr>
          <p:cNvPicPr>
            <a:picLocks noGrp="1" noChangeAspect="1"/>
          </p:cNvPicPr>
          <p:nvPr>
            <p:ph idx="1"/>
          </p:nvPr>
        </p:nvPicPr>
        <p:blipFill>
          <a:blip r:embed="rId3"/>
          <a:stretch>
            <a:fillRect/>
          </a:stretch>
        </p:blipFill>
        <p:spPr>
          <a:xfrm>
            <a:off x="762000" y="778323"/>
            <a:ext cx="6157913" cy="3181425"/>
          </a:xfrm>
        </p:spPr>
      </p:pic>
      <p:sp>
        <p:nvSpPr>
          <p:cNvPr id="10" name="Tijdelijke aanduiding voor tekst 9">
            <a:extLst>
              <a:ext uri="{FF2B5EF4-FFF2-40B4-BE49-F238E27FC236}">
                <a16:creationId xmlns:a16="http://schemas.microsoft.com/office/drawing/2014/main" id="{1989D545-2661-194B-B2D8-121E4DB25B1D}"/>
              </a:ext>
            </a:extLst>
          </p:cNvPr>
          <p:cNvSpPr>
            <a:spLocks noGrp="1"/>
          </p:cNvSpPr>
          <p:nvPr>
            <p:ph type="body" sz="half" idx="2"/>
          </p:nvPr>
        </p:nvSpPr>
        <p:spPr/>
        <p:txBody>
          <a:bodyPr/>
          <a:lstStyle/>
          <a:p>
            <a:endParaRPr lang="nl-BE"/>
          </a:p>
        </p:txBody>
      </p:sp>
      <p:sp>
        <p:nvSpPr>
          <p:cNvPr id="5" name="Tijdelijke aanduiding voor dianummer 4">
            <a:extLst>
              <a:ext uri="{FF2B5EF4-FFF2-40B4-BE49-F238E27FC236}">
                <a16:creationId xmlns:a16="http://schemas.microsoft.com/office/drawing/2014/main" id="{B999664B-4C1D-264D-AEBA-546221E2CB40}"/>
              </a:ext>
            </a:extLst>
          </p:cNvPr>
          <p:cNvSpPr>
            <a:spLocks noGrp="1"/>
          </p:cNvSpPr>
          <p:nvPr>
            <p:ph type="sldNum" sz="quarter" idx="12"/>
          </p:nvPr>
        </p:nvSpPr>
        <p:spPr/>
        <p:txBody>
          <a:bodyPr/>
          <a:lstStyle/>
          <a:p>
            <a:fld id="{F8E28480-1C08-4458-AD97-0283E6FFD09D}" type="slidenum">
              <a:rPr lang="en-US" smtClean="0"/>
              <a:pPr/>
              <a:t>10</a:t>
            </a:fld>
            <a:endParaRPr lang="en-US"/>
          </a:p>
        </p:txBody>
      </p:sp>
      <p:pic>
        <p:nvPicPr>
          <p:cNvPr id="14" name="Afbeelding 13" descr="Afbeelding met tafel&#10;&#10;Automatisch gegenereerde beschrijving">
            <a:extLst>
              <a:ext uri="{FF2B5EF4-FFF2-40B4-BE49-F238E27FC236}">
                <a16:creationId xmlns:a16="http://schemas.microsoft.com/office/drawing/2014/main" id="{CFCB512B-0C37-5A4D-96CF-BAE6F07F02EF}"/>
              </a:ext>
            </a:extLst>
          </p:cNvPr>
          <p:cNvPicPr>
            <a:picLocks noChangeAspect="1"/>
          </p:cNvPicPr>
          <p:nvPr/>
        </p:nvPicPr>
        <p:blipFill>
          <a:blip r:embed="rId4"/>
          <a:stretch>
            <a:fillRect/>
          </a:stretch>
        </p:blipFill>
        <p:spPr>
          <a:xfrm>
            <a:off x="762000" y="4759128"/>
            <a:ext cx="6157913" cy="1429516"/>
          </a:xfrm>
          <a:prstGeom prst="rect">
            <a:avLst/>
          </a:prstGeom>
        </p:spPr>
      </p:pic>
    </p:spTree>
    <p:extLst>
      <p:ext uri="{BB962C8B-B14F-4D97-AF65-F5344CB8AC3E}">
        <p14:creationId xmlns:p14="http://schemas.microsoft.com/office/powerpoint/2010/main" val="1087889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109514-34D7-6047-880B-72DD8457962A}"/>
              </a:ext>
            </a:extLst>
          </p:cNvPr>
          <p:cNvSpPr>
            <a:spLocks noGrp="1"/>
          </p:cNvSpPr>
          <p:nvPr>
            <p:ph type="title"/>
          </p:nvPr>
        </p:nvSpPr>
        <p:spPr/>
        <p:txBody>
          <a:bodyPr/>
          <a:lstStyle/>
          <a:p>
            <a:r>
              <a:rPr lang="nl-BE" dirty="0"/>
              <a:t>CORRECT</a:t>
            </a:r>
          </a:p>
        </p:txBody>
      </p:sp>
      <p:sp>
        <p:nvSpPr>
          <p:cNvPr id="3" name="Tijdelijke aanduiding voor inhoud 2">
            <a:extLst>
              <a:ext uri="{FF2B5EF4-FFF2-40B4-BE49-F238E27FC236}">
                <a16:creationId xmlns:a16="http://schemas.microsoft.com/office/drawing/2014/main" id="{667647ED-2C0B-D846-BD7E-D481B35D4F6F}"/>
              </a:ext>
            </a:extLst>
          </p:cNvPr>
          <p:cNvSpPr>
            <a:spLocks noGrp="1"/>
          </p:cNvSpPr>
          <p:nvPr>
            <p:ph idx="1"/>
          </p:nvPr>
        </p:nvSpPr>
        <p:spPr/>
        <p:txBody>
          <a:bodyPr/>
          <a:lstStyle/>
          <a:p>
            <a:r>
              <a:rPr lang="nl-BE" dirty="0"/>
              <a:t>Opbouw en </a:t>
            </a:r>
            <a:r>
              <a:rPr lang="nl-BE" b="1" dirty="0"/>
              <a:t>interpretatie</a:t>
            </a:r>
            <a:r>
              <a:rPr lang="nl-BE" dirty="0"/>
              <a:t> is algemeen genomen goed.</a:t>
            </a:r>
          </a:p>
          <a:p>
            <a:endParaRPr lang="nl-BE" dirty="0"/>
          </a:p>
          <a:p>
            <a:r>
              <a:rPr lang="nl-BE" dirty="0"/>
              <a:t>Ook de </a:t>
            </a:r>
            <a:r>
              <a:rPr lang="nl-BE" b="1" dirty="0"/>
              <a:t>berekeningen</a:t>
            </a:r>
            <a:r>
              <a:rPr lang="nl-BE" dirty="0"/>
              <a:t> lijken mij goed gedaan.</a:t>
            </a:r>
          </a:p>
          <a:p>
            <a:r>
              <a:rPr lang="nl-BE" dirty="0"/>
              <a:t>Ik denk dat jullie het wel </a:t>
            </a:r>
            <a:r>
              <a:rPr lang="nl-BE" b="1" dirty="0"/>
              <a:t>op de juiste wijze gedaan</a:t>
            </a:r>
            <a:r>
              <a:rPr lang="nl-BE" dirty="0"/>
              <a:t> hebben.</a:t>
            </a:r>
          </a:p>
          <a:p>
            <a:pPr marL="0" indent="0">
              <a:buNone/>
            </a:pPr>
            <a:endParaRPr lang="nl-BE" dirty="0"/>
          </a:p>
        </p:txBody>
      </p:sp>
      <p:sp>
        <p:nvSpPr>
          <p:cNvPr id="4" name="Tijdelijke aanduiding voor dianummer 3">
            <a:extLst>
              <a:ext uri="{FF2B5EF4-FFF2-40B4-BE49-F238E27FC236}">
                <a16:creationId xmlns:a16="http://schemas.microsoft.com/office/drawing/2014/main" id="{7B040D28-2FFB-E746-BCEC-A65DAE2A214B}"/>
              </a:ext>
            </a:extLst>
          </p:cNvPr>
          <p:cNvSpPr>
            <a:spLocks noGrp="1"/>
          </p:cNvSpPr>
          <p:nvPr>
            <p:ph type="sldNum" sz="quarter" idx="12"/>
          </p:nvPr>
        </p:nvSpPr>
        <p:spPr/>
        <p:txBody>
          <a:bodyPr/>
          <a:lstStyle/>
          <a:p>
            <a:fld id="{F8E28480-1C08-4458-AD97-0283E6FFD09D}" type="slidenum">
              <a:rPr lang="en-US" smtClean="0"/>
              <a:pPr/>
              <a:t>11</a:t>
            </a:fld>
            <a:endParaRPr lang="en-US"/>
          </a:p>
        </p:txBody>
      </p:sp>
    </p:spTree>
    <p:extLst>
      <p:ext uri="{BB962C8B-B14F-4D97-AF65-F5344CB8AC3E}">
        <p14:creationId xmlns:p14="http://schemas.microsoft.com/office/powerpoint/2010/main" val="3900688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08F777-B21D-044F-84F4-02E1868936F7}"/>
              </a:ext>
            </a:extLst>
          </p:cNvPr>
          <p:cNvSpPr>
            <a:spLocks noGrp="1"/>
          </p:cNvSpPr>
          <p:nvPr>
            <p:ph type="title"/>
          </p:nvPr>
        </p:nvSpPr>
        <p:spPr/>
        <p:txBody>
          <a:bodyPr/>
          <a:lstStyle/>
          <a:p>
            <a:r>
              <a:rPr lang="nl-BE"/>
              <a:t>SCRIPT</a:t>
            </a:r>
            <a:endParaRPr lang="nl-BE" dirty="0"/>
          </a:p>
        </p:txBody>
      </p:sp>
      <p:sp>
        <p:nvSpPr>
          <p:cNvPr id="4" name="Tijdelijke aanduiding voor inhoud 3">
            <a:extLst>
              <a:ext uri="{FF2B5EF4-FFF2-40B4-BE49-F238E27FC236}">
                <a16:creationId xmlns:a16="http://schemas.microsoft.com/office/drawing/2014/main" id="{7FBD6157-4AA3-0D43-AE05-22D4A2F6854C}"/>
              </a:ext>
            </a:extLst>
          </p:cNvPr>
          <p:cNvSpPr>
            <a:spLocks noGrp="1"/>
          </p:cNvSpPr>
          <p:nvPr>
            <p:ph idx="4294967295"/>
          </p:nvPr>
        </p:nvSpPr>
        <p:spPr>
          <a:xfrm>
            <a:off x="1251678" y="1462088"/>
            <a:ext cx="9399517" cy="2195512"/>
          </a:xfrm>
        </p:spPr>
        <p:txBody>
          <a:bodyPr>
            <a:normAutofit lnSpcReduction="10000"/>
          </a:bodyPr>
          <a:lstStyle/>
          <a:p>
            <a:pPr marL="0" indent="0">
              <a:buNone/>
            </a:pPr>
            <a:r>
              <a:rPr lang="nl-BE" sz="1800" i="1" dirty="0"/>
              <a:t>Perceived task difficulty </a:t>
            </a:r>
            <a:r>
              <a:rPr lang="nl-BE" sz="1800" dirty="0"/>
              <a:t>captures assessors’ perceptions with regard to the difficulty of each comparative judgement made.  Assessors’ perceptions are measured after each comparison using the following question: “Overall, how difficult or easy did you find this task?”.  Assessors rated their </a:t>
            </a:r>
            <a:r>
              <a:rPr lang="nl-BE" sz="1800" i="1" dirty="0"/>
              <a:t>perceived task difficulty </a:t>
            </a:r>
            <a:r>
              <a:rPr lang="nl-BE" sz="1800" dirty="0"/>
              <a:t>on a seven-point scale (1: very easy, 7: very hard). Given the focus on the difficulty of  comparative judgement, answers were dummy coded to represent either low (or intermediate) perceived task difficulty (ratings &lt; 6, coded as 0) or high perceived task difficulty (rating of 6 or 7, coded as 1).</a:t>
            </a:r>
          </a:p>
          <a:p>
            <a:pPr marL="0" indent="0">
              <a:buNone/>
            </a:pPr>
            <a:endParaRPr lang="nl-BE" sz="1800" dirty="0"/>
          </a:p>
        </p:txBody>
      </p:sp>
      <p:sp>
        <p:nvSpPr>
          <p:cNvPr id="7" name="Tijdelijke aanduiding voor dianummer 6">
            <a:extLst>
              <a:ext uri="{FF2B5EF4-FFF2-40B4-BE49-F238E27FC236}">
                <a16:creationId xmlns:a16="http://schemas.microsoft.com/office/drawing/2014/main" id="{1F65225A-D8E6-D245-B0E7-EE9C823250EE}"/>
              </a:ext>
            </a:extLst>
          </p:cNvPr>
          <p:cNvSpPr>
            <a:spLocks noGrp="1"/>
          </p:cNvSpPr>
          <p:nvPr>
            <p:ph type="sldNum" sz="quarter" idx="12"/>
          </p:nvPr>
        </p:nvSpPr>
        <p:spPr/>
        <p:txBody>
          <a:bodyPr/>
          <a:lstStyle/>
          <a:p>
            <a:fld id="{F8E28480-1C08-4458-AD97-0283E6FFD09D}" type="slidenum">
              <a:rPr lang="en-US" smtClean="0"/>
              <a:pPr/>
              <a:t>12</a:t>
            </a:fld>
            <a:endParaRPr lang="en-US"/>
          </a:p>
        </p:txBody>
      </p:sp>
      <p:sp>
        <p:nvSpPr>
          <p:cNvPr id="3" name="Tijdelijke aanduiding voor tekst 2">
            <a:extLst>
              <a:ext uri="{FF2B5EF4-FFF2-40B4-BE49-F238E27FC236}">
                <a16:creationId xmlns:a16="http://schemas.microsoft.com/office/drawing/2014/main" id="{6FF8D282-08C6-8549-BBCF-D1BECDCB33D8}"/>
              </a:ext>
            </a:extLst>
          </p:cNvPr>
          <p:cNvSpPr>
            <a:spLocks noGrp="1"/>
          </p:cNvSpPr>
          <p:nvPr>
            <p:ph type="body" sz="half" idx="4294967295"/>
          </p:nvPr>
        </p:nvSpPr>
        <p:spPr>
          <a:xfrm>
            <a:off x="10673628" y="1900238"/>
            <a:ext cx="1185862" cy="631825"/>
          </a:xfrm>
        </p:spPr>
        <p:txBody>
          <a:bodyPr/>
          <a:lstStyle/>
          <a:p>
            <a:pPr marL="0" indent="0">
              <a:buNone/>
            </a:pPr>
            <a:r>
              <a:rPr lang="nl-BE" b="1" dirty="0"/>
              <a:t>TEKST</a:t>
            </a:r>
          </a:p>
        </p:txBody>
      </p:sp>
      <p:sp>
        <p:nvSpPr>
          <p:cNvPr id="5" name="Tijdelijke aanduiding voor tekst 4">
            <a:extLst>
              <a:ext uri="{FF2B5EF4-FFF2-40B4-BE49-F238E27FC236}">
                <a16:creationId xmlns:a16="http://schemas.microsoft.com/office/drawing/2014/main" id="{3BFA13E0-A446-7641-BFCF-B90E23EB358A}"/>
              </a:ext>
            </a:extLst>
          </p:cNvPr>
          <p:cNvSpPr>
            <a:spLocks noGrp="1"/>
          </p:cNvSpPr>
          <p:nvPr>
            <p:ph type="body" sz="quarter" idx="4294967295"/>
          </p:nvPr>
        </p:nvSpPr>
        <p:spPr>
          <a:xfrm>
            <a:off x="10451779" y="4869107"/>
            <a:ext cx="1385456" cy="631825"/>
          </a:xfrm>
        </p:spPr>
        <p:txBody>
          <a:bodyPr/>
          <a:lstStyle/>
          <a:p>
            <a:pPr marL="0" indent="0" algn="r">
              <a:buNone/>
            </a:pPr>
            <a:r>
              <a:rPr lang="nl-BE" b="1" dirty="0"/>
              <a:t>SCRIPT</a:t>
            </a:r>
          </a:p>
        </p:txBody>
      </p:sp>
      <p:pic>
        <p:nvPicPr>
          <p:cNvPr id="9" name="Afbeelding 8" descr="Afbeelding met tekst&#10;&#10;Automatisch gegenereerde beschrijving">
            <a:extLst>
              <a:ext uri="{FF2B5EF4-FFF2-40B4-BE49-F238E27FC236}">
                <a16:creationId xmlns:a16="http://schemas.microsoft.com/office/drawing/2014/main" id="{3EA7D87F-3CC5-104F-BFEF-6650876052B7}"/>
              </a:ext>
            </a:extLst>
          </p:cNvPr>
          <p:cNvPicPr>
            <a:picLocks noChangeAspect="1"/>
          </p:cNvPicPr>
          <p:nvPr/>
        </p:nvPicPr>
        <p:blipFill>
          <a:blip r:embed="rId3"/>
          <a:stretch>
            <a:fillRect/>
          </a:stretch>
        </p:blipFill>
        <p:spPr>
          <a:xfrm>
            <a:off x="1272460" y="3935741"/>
            <a:ext cx="9179319" cy="2764952"/>
          </a:xfrm>
          <a:prstGeom prst="rect">
            <a:avLst/>
          </a:prstGeom>
        </p:spPr>
      </p:pic>
      <p:sp>
        <p:nvSpPr>
          <p:cNvPr id="12" name="Pijl omhoog en omlaag 11">
            <a:extLst>
              <a:ext uri="{FF2B5EF4-FFF2-40B4-BE49-F238E27FC236}">
                <a16:creationId xmlns:a16="http://schemas.microsoft.com/office/drawing/2014/main" id="{30FCEEA3-137C-6949-8761-BBCDA2222F2E}"/>
              </a:ext>
            </a:extLst>
          </p:cNvPr>
          <p:cNvSpPr/>
          <p:nvPr/>
        </p:nvSpPr>
        <p:spPr>
          <a:xfrm>
            <a:off x="11159836" y="2532063"/>
            <a:ext cx="207820" cy="2021998"/>
          </a:xfrm>
          <a:prstGeom prst="up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 name="Tekstvak 12">
            <a:extLst>
              <a:ext uri="{FF2B5EF4-FFF2-40B4-BE49-F238E27FC236}">
                <a16:creationId xmlns:a16="http://schemas.microsoft.com/office/drawing/2014/main" id="{B9B5FE72-789E-5244-94BA-520EB7BA1A20}"/>
              </a:ext>
            </a:extLst>
          </p:cNvPr>
          <p:cNvSpPr txBox="1"/>
          <p:nvPr/>
        </p:nvSpPr>
        <p:spPr>
          <a:xfrm>
            <a:off x="7585364" y="6375679"/>
            <a:ext cx="3065831" cy="369332"/>
          </a:xfrm>
          <a:prstGeom prst="rect">
            <a:avLst/>
          </a:prstGeom>
          <a:noFill/>
        </p:spPr>
        <p:txBody>
          <a:bodyPr wrap="square" rtlCol="0">
            <a:spAutoFit/>
          </a:bodyPr>
          <a:lstStyle/>
          <a:p>
            <a:pPr algn="r"/>
            <a:r>
              <a:rPr lang="nl-BE" dirty="0">
                <a:solidFill>
                  <a:schemeClr val="accent3"/>
                </a:solidFill>
              </a:rPr>
              <a:t>https://osf.io/7etq2/</a:t>
            </a:r>
          </a:p>
        </p:txBody>
      </p:sp>
    </p:spTree>
    <p:extLst>
      <p:ext uri="{BB962C8B-B14F-4D97-AF65-F5344CB8AC3E}">
        <p14:creationId xmlns:p14="http://schemas.microsoft.com/office/powerpoint/2010/main" val="1828481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3A92FE-9CD4-1C4D-9A12-C0B4DF84F11C}"/>
              </a:ext>
            </a:extLst>
          </p:cNvPr>
          <p:cNvSpPr>
            <a:spLocks noGrp="1"/>
          </p:cNvSpPr>
          <p:nvPr>
            <p:ph type="title"/>
          </p:nvPr>
        </p:nvSpPr>
        <p:spPr/>
        <p:txBody>
          <a:bodyPr/>
          <a:lstStyle/>
          <a:p>
            <a:r>
              <a:rPr lang="nl-BE" dirty="0"/>
              <a:t>Algemeen TAALGEBRUIK &amp; lay-out</a:t>
            </a:r>
          </a:p>
        </p:txBody>
      </p:sp>
      <p:sp>
        <p:nvSpPr>
          <p:cNvPr id="3" name="Tijdelijke aanduiding voor inhoud 2">
            <a:extLst>
              <a:ext uri="{FF2B5EF4-FFF2-40B4-BE49-F238E27FC236}">
                <a16:creationId xmlns:a16="http://schemas.microsoft.com/office/drawing/2014/main" id="{FE5DD834-E81A-A649-B451-32E6C9818538}"/>
              </a:ext>
            </a:extLst>
          </p:cNvPr>
          <p:cNvSpPr>
            <a:spLocks noGrp="1"/>
          </p:cNvSpPr>
          <p:nvPr>
            <p:ph idx="1"/>
          </p:nvPr>
        </p:nvSpPr>
        <p:spPr/>
        <p:txBody>
          <a:bodyPr>
            <a:normAutofit lnSpcReduction="10000"/>
          </a:bodyPr>
          <a:lstStyle/>
          <a:p>
            <a:r>
              <a:rPr lang="nl-BE" b="1" dirty="0">
                <a:solidFill>
                  <a:srgbClr val="00B050"/>
                </a:solidFill>
              </a:rPr>
              <a:t>Verzorgde</a:t>
            </a:r>
            <a:r>
              <a:rPr lang="nl-BE" dirty="0">
                <a:solidFill>
                  <a:srgbClr val="00B050"/>
                </a:solidFill>
              </a:rPr>
              <a:t> schrijfstijl.</a:t>
            </a:r>
          </a:p>
          <a:p>
            <a:r>
              <a:rPr lang="nl-BE" b="1" dirty="0">
                <a:solidFill>
                  <a:srgbClr val="00B050"/>
                </a:solidFill>
              </a:rPr>
              <a:t>Helder</a:t>
            </a:r>
            <a:r>
              <a:rPr lang="nl-BE" dirty="0">
                <a:solidFill>
                  <a:srgbClr val="00B050"/>
                </a:solidFill>
              </a:rPr>
              <a:t> geschreven</a:t>
            </a:r>
          </a:p>
          <a:p>
            <a:r>
              <a:rPr lang="nl-BE" b="1" dirty="0">
                <a:solidFill>
                  <a:srgbClr val="00B050"/>
                </a:solidFill>
              </a:rPr>
              <a:t>Alinea's</a:t>
            </a:r>
            <a:r>
              <a:rPr lang="nl-BE" dirty="0">
                <a:solidFill>
                  <a:srgbClr val="00B050"/>
                </a:solidFill>
              </a:rPr>
              <a:t> geven duidelijk aan over welke onderzoeksvraag het gaat.</a:t>
            </a:r>
          </a:p>
          <a:p>
            <a:r>
              <a:rPr lang="nl-BE" dirty="0">
                <a:solidFill>
                  <a:srgbClr val="00B050"/>
                </a:solidFill>
              </a:rPr>
              <a:t>Per OV een </a:t>
            </a:r>
            <a:r>
              <a:rPr lang="nl-BE" b="1" dirty="0">
                <a:solidFill>
                  <a:srgbClr val="00B050"/>
                </a:solidFill>
              </a:rPr>
              <a:t>tussentitel</a:t>
            </a:r>
            <a:endParaRPr lang="nl-BE" dirty="0">
              <a:solidFill>
                <a:srgbClr val="00B050"/>
              </a:solidFill>
            </a:endParaRPr>
          </a:p>
          <a:p>
            <a:r>
              <a:rPr lang="nl-BE" b="1" dirty="0">
                <a:solidFill>
                  <a:srgbClr val="00B050"/>
                </a:solidFill>
              </a:rPr>
              <a:t>Vetgedrukte</a:t>
            </a:r>
            <a:r>
              <a:rPr lang="nl-BE" dirty="0">
                <a:solidFill>
                  <a:srgbClr val="00B050"/>
                </a:solidFill>
              </a:rPr>
              <a:t> </a:t>
            </a:r>
            <a:r>
              <a:rPr lang="nl-BE" b="1" dirty="0">
                <a:solidFill>
                  <a:srgbClr val="00B050"/>
                </a:solidFill>
              </a:rPr>
              <a:t>woorden</a:t>
            </a:r>
            <a:r>
              <a:rPr lang="nl-BE" dirty="0">
                <a:solidFill>
                  <a:srgbClr val="00B050"/>
                </a:solidFill>
              </a:rPr>
              <a:t> brengen structuur (al weet ik niet of dit past)</a:t>
            </a:r>
          </a:p>
          <a:p>
            <a:endParaRPr lang="nl-BE" dirty="0">
              <a:solidFill>
                <a:srgbClr val="00B050"/>
              </a:solidFill>
            </a:endParaRPr>
          </a:p>
          <a:p>
            <a:r>
              <a:rPr lang="nl-BE" dirty="0">
                <a:solidFill>
                  <a:srgbClr val="FF0000"/>
                </a:solidFill>
              </a:rPr>
              <a:t>Oppervlakteniveau: veel </a:t>
            </a:r>
            <a:r>
              <a:rPr lang="nl-BE" b="1" dirty="0">
                <a:solidFill>
                  <a:srgbClr val="FF0000"/>
                </a:solidFill>
              </a:rPr>
              <a:t>passieve zinnen</a:t>
            </a:r>
            <a:r>
              <a:rPr lang="nl-BE" dirty="0">
                <a:solidFill>
                  <a:srgbClr val="FF0000"/>
                </a:solidFill>
              </a:rPr>
              <a:t>.</a:t>
            </a:r>
          </a:p>
          <a:p>
            <a:r>
              <a:rPr lang="nl-BE" dirty="0">
                <a:solidFill>
                  <a:srgbClr val="FF0000"/>
                </a:solidFill>
              </a:rPr>
              <a:t>Je paper </a:t>
            </a:r>
            <a:r>
              <a:rPr lang="nl-BE" b="1" dirty="0">
                <a:solidFill>
                  <a:srgbClr val="FF0000"/>
                </a:solidFill>
              </a:rPr>
              <a:t>bevat taal- en spelfouten</a:t>
            </a:r>
            <a:r>
              <a:rPr lang="nl-BE" dirty="0">
                <a:solidFill>
                  <a:srgbClr val="FF0000"/>
                </a:solidFill>
              </a:rPr>
              <a:t>.</a:t>
            </a:r>
          </a:p>
          <a:p>
            <a:r>
              <a:rPr lang="nl-BE" dirty="0">
                <a:solidFill>
                  <a:srgbClr val="FF0000"/>
                </a:solidFill>
              </a:rPr>
              <a:t>Geschreven in </a:t>
            </a:r>
            <a:r>
              <a:rPr lang="nl-BE" b="1" dirty="0">
                <a:solidFill>
                  <a:srgbClr val="FF0000"/>
                </a:solidFill>
              </a:rPr>
              <a:t>wij-vorm</a:t>
            </a:r>
            <a:r>
              <a:rPr lang="nl-BE" dirty="0">
                <a:solidFill>
                  <a:srgbClr val="FF0000"/>
                </a:solidFill>
              </a:rPr>
              <a:t>, probeer dit te </a:t>
            </a:r>
            <a:r>
              <a:rPr lang="nl-BE" b="1" dirty="0">
                <a:solidFill>
                  <a:srgbClr val="FF0000"/>
                </a:solidFill>
              </a:rPr>
              <a:t>vermijden</a:t>
            </a:r>
            <a:r>
              <a:rPr lang="nl-BE" dirty="0">
                <a:solidFill>
                  <a:srgbClr val="FF0000"/>
                </a:solidFill>
              </a:rPr>
              <a:t> in wetenschappelijke papers </a:t>
            </a:r>
          </a:p>
        </p:txBody>
      </p:sp>
      <p:sp>
        <p:nvSpPr>
          <p:cNvPr id="4" name="Tijdelijke aanduiding voor dianummer 3">
            <a:extLst>
              <a:ext uri="{FF2B5EF4-FFF2-40B4-BE49-F238E27FC236}">
                <a16:creationId xmlns:a16="http://schemas.microsoft.com/office/drawing/2014/main" id="{C77B717C-8A77-C04E-B6FE-409B9529B9DB}"/>
              </a:ext>
            </a:extLst>
          </p:cNvPr>
          <p:cNvSpPr>
            <a:spLocks noGrp="1"/>
          </p:cNvSpPr>
          <p:nvPr>
            <p:ph type="sldNum" sz="quarter" idx="12"/>
          </p:nvPr>
        </p:nvSpPr>
        <p:spPr/>
        <p:txBody>
          <a:bodyPr/>
          <a:lstStyle/>
          <a:p>
            <a:fld id="{F8E28480-1C08-4458-AD97-0283E6FFD09D}" type="slidenum">
              <a:rPr lang="en-US" smtClean="0"/>
              <a:pPr/>
              <a:t>13</a:t>
            </a:fld>
            <a:endParaRPr lang="en-US"/>
          </a:p>
        </p:txBody>
      </p:sp>
    </p:spTree>
    <p:extLst>
      <p:ext uri="{BB962C8B-B14F-4D97-AF65-F5344CB8AC3E}">
        <p14:creationId xmlns:p14="http://schemas.microsoft.com/office/powerpoint/2010/main" val="1407609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D6F5B65D-D3EA-C54C-8E92-10A339DF983E}"/>
              </a:ext>
            </a:extLst>
          </p:cNvPr>
          <p:cNvSpPr>
            <a:spLocks noGrp="1"/>
          </p:cNvSpPr>
          <p:nvPr>
            <p:ph type="sldNum" sz="quarter" idx="12"/>
          </p:nvPr>
        </p:nvSpPr>
        <p:spPr/>
        <p:txBody>
          <a:bodyPr/>
          <a:lstStyle/>
          <a:p>
            <a:fld id="{F8E28480-1C08-4458-AD97-0283E6FFD09D}" type="slidenum">
              <a:rPr lang="en-US" smtClean="0"/>
              <a:pPr/>
              <a:t>14</a:t>
            </a:fld>
            <a:endParaRPr lang="en-US"/>
          </a:p>
        </p:txBody>
      </p:sp>
      <p:pic>
        <p:nvPicPr>
          <p:cNvPr id="2052" name="Picture 4" descr="Puzzeltekenaar Jan van Haasteren: 'Een puzzel afmaken heeft iets erotisch'  | NU - Het laatste nieuws het eerst op NU.nl">
            <a:extLst>
              <a:ext uri="{FF2B5EF4-FFF2-40B4-BE49-F238E27FC236}">
                <a16:creationId xmlns:a16="http://schemas.microsoft.com/office/drawing/2014/main" id="{A958562F-632B-1841-B1F2-DDA53EF9BB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703342">
            <a:off x="1115128" y="970783"/>
            <a:ext cx="6386271" cy="357631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Denkpuzzels hout mini verschillende designs">
            <a:extLst>
              <a:ext uri="{FF2B5EF4-FFF2-40B4-BE49-F238E27FC236}">
                <a16:creationId xmlns:a16="http://schemas.microsoft.com/office/drawing/2014/main" id="{D99E5572-54C3-1B4D-8C69-C5B4B47F51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2236" y="759104"/>
            <a:ext cx="3927764" cy="260427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stukjes van de puzzel, items, het formulier, verschillend, samengesteld,  puzzel, af hebben, delen, opgelost, bij elkaar passen, spelen | Pikist">
            <a:extLst>
              <a:ext uri="{FF2B5EF4-FFF2-40B4-BE49-F238E27FC236}">
                <a16:creationId xmlns:a16="http://schemas.microsoft.com/office/drawing/2014/main" id="{6AF9396E-52C0-B64E-BB5A-FC3957F634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705732">
            <a:off x="4031099" y="2706650"/>
            <a:ext cx="4918364" cy="3688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130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554BCB-DD5F-8E47-8D4F-EC1F5D873B6F}"/>
              </a:ext>
            </a:extLst>
          </p:cNvPr>
          <p:cNvSpPr>
            <a:spLocks noGrp="1"/>
          </p:cNvSpPr>
          <p:nvPr>
            <p:ph type="title"/>
          </p:nvPr>
        </p:nvSpPr>
        <p:spPr/>
        <p:txBody>
          <a:bodyPr/>
          <a:lstStyle/>
          <a:p>
            <a:endParaRPr lang="nl-BE" dirty="0"/>
          </a:p>
        </p:txBody>
      </p:sp>
      <p:sp>
        <p:nvSpPr>
          <p:cNvPr id="3" name="Tijdelijke aanduiding voor inhoud 2">
            <a:extLst>
              <a:ext uri="{FF2B5EF4-FFF2-40B4-BE49-F238E27FC236}">
                <a16:creationId xmlns:a16="http://schemas.microsoft.com/office/drawing/2014/main" id="{5EC5D40F-DD42-2F4C-BED7-3E15B56EADBF}"/>
              </a:ext>
            </a:extLst>
          </p:cNvPr>
          <p:cNvSpPr>
            <a:spLocks noGrp="1"/>
          </p:cNvSpPr>
          <p:nvPr>
            <p:ph idx="1"/>
          </p:nvPr>
        </p:nvSpPr>
        <p:spPr/>
        <p:txBody>
          <a:bodyPr/>
          <a:lstStyle/>
          <a:p>
            <a:r>
              <a:rPr lang="nl-BE" dirty="0"/>
              <a:t>Wat gaan jullie nog aanpassen / verbeteren aan je paper?</a:t>
            </a:r>
          </a:p>
          <a:p>
            <a:r>
              <a:rPr lang="nl-BE" dirty="0"/>
              <a:t>MP…</a:t>
            </a:r>
          </a:p>
          <a:p>
            <a:pPr marL="0" indent="0">
              <a:buNone/>
            </a:pPr>
            <a:endParaRPr lang="nl-BE" dirty="0"/>
          </a:p>
          <a:p>
            <a:r>
              <a:rPr lang="nl-BE" dirty="0"/>
              <a:t>Zo meteen: virtuele ronde langs groepen</a:t>
            </a:r>
          </a:p>
          <a:p>
            <a:r>
              <a:rPr lang="nl-BE" dirty="0"/>
              <a:t>Tijdens vakantie: help elkaar via forum!</a:t>
            </a:r>
          </a:p>
        </p:txBody>
      </p:sp>
      <p:sp>
        <p:nvSpPr>
          <p:cNvPr id="4" name="Tijdelijke aanduiding voor tekst 3">
            <a:extLst>
              <a:ext uri="{FF2B5EF4-FFF2-40B4-BE49-F238E27FC236}">
                <a16:creationId xmlns:a16="http://schemas.microsoft.com/office/drawing/2014/main" id="{E65CDCA9-FFD5-7346-8E41-61DA5BBBDE83}"/>
              </a:ext>
            </a:extLst>
          </p:cNvPr>
          <p:cNvSpPr>
            <a:spLocks noGrp="1"/>
          </p:cNvSpPr>
          <p:nvPr>
            <p:ph type="body" sz="half" idx="2"/>
          </p:nvPr>
        </p:nvSpPr>
        <p:spPr/>
        <p:txBody>
          <a:bodyPr/>
          <a:lstStyle/>
          <a:p>
            <a:endParaRPr lang="nl-BE"/>
          </a:p>
        </p:txBody>
      </p:sp>
      <p:sp>
        <p:nvSpPr>
          <p:cNvPr id="5" name="Tijdelijke aanduiding voor dianummer 4">
            <a:extLst>
              <a:ext uri="{FF2B5EF4-FFF2-40B4-BE49-F238E27FC236}">
                <a16:creationId xmlns:a16="http://schemas.microsoft.com/office/drawing/2014/main" id="{51B3D44B-8520-1248-A5AA-080F16140322}"/>
              </a:ext>
            </a:extLst>
          </p:cNvPr>
          <p:cNvSpPr>
            <a:spLocks noGrp="1"/>
          </p:cNvSpPr>
          <p:nvPr>
            <p:ph type="sldNum" sz="quarter" idx="12"/>
          </p:nvPr>
        </p:nvSpPr>
        <p:spPr/>
        <p:txBody>
          <a:bodyPr/>
          <a:lstStyle/>
          <a:p>
            <a:fld id="{F8E28480-1C08-4458-AD97-0283E6FFD09D}" type="slidenum">
              <a:rPr lang="en-US" smtClean="0"/>
              <a:pPr/>
              <a:t>15</a:t>
            </a:fld>
            <a:endParaRPr lang="en-US"/>
          </a:p>
        </p:txBody>
      </p:sp>
      <p:sp>
        <p:nvSpPr>
          <p:cNvPr id="6" name="Tekstvak 5">
            <a:extLst>
              <a:ext uri="{FF2B5EF4-FFF2-40B4-BE49-F238E27FC236}">
                <a16:creationId xmlns:a16="http://schemas.microsoft.com/office/drawing/2014/main" id="{B4D45FC8-67E2-F146-8562-358C350FEEBC}"/>
              </a:ext>
            </a:extLst>
          </p:cNvPr>
          <p:cNvSpPr txBox="1"/>
          <p:nvPr/>
        </p:nvSpPr>
        <p:spPr>
          <a:xfrm>
            <a:off x="765051" y="6089076"/>
            <a:ext cx="6158418" cy="646331"/>
          </a:xfrm>
          <a:prstGeom prst="rect">
            <a:avLst/>
          </a:prstGeom>
          <a:noFill/>
        </p:spPr>
        <p:txBody>
          <a:bodyPr wrap="square" rtlCol="0">
            <a:spAutoFit/>
          </a:bodyPr>
          <a:lstStyle/>
          <a:p>
            <a:pPr algn="ctr"/>
            <a:r>
              <a:rPr lang="nl-BE" b="1" dirty="0">
                <a:solidFill>
                  <a:schemeClr val="accent5"/>
                </a:solidFill>
              </a:rPr>
              <a:t>DEADLINE INDIENEN PAPER: </a:t>
            </a:r>
          </a:p>
          <a:p>
            <a:pPr algn="ctr"/>
            <a:r>
              <a:rPr lang="nl-BE" b="1" dirty="0">
                <a:solidFill>
                  <a:schemeClr val="accent5"/>
                </a:solidFill>
              </a:rPr>
              <a:t>ZONDAG 3 JANUARI 2021 (23.59u)</a:t>
            </a:r>
          </a:p>
        </p:txBody>
      </p:sp>
      <p:pic>
        <p:nvPicPr>
          <p:cNvPr id="7170" name="Picture 2" descr="KEEP CALM 'T ZIJN DE LAATSTE LOODJES! - Keep Calm and Posters Generator,  Maker For Free - KeepCalmAndPosters.com">
            <a:extLst>
              <a:ext uri="{FF2B5EF4-FFF2-40B4-BE49-F238E27FC236}">
                <a16:creationId xmlns:a16="http://schemas.microsoft.com/office/drawing/2014/main" id="{7E6803B6-0419-1743-85B2-918669A9E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7883" y="1757779"/>
            <a:ext cx="3089065" cy="4124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794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78C34A-662C-3F4E-9DFF-E92939610BD1}"/>
              </a:ext>
            </a:extLst>
          </p:cNvPr>
          <p:cNvSpPr>
            <a:spLocks noGrp="1"/>
          </p:cNvSpPr>
          <p:nvPr>
            <p:ph type="title"/>
          </p:nvPr>
        </p:nvSpPr>
        <p:spPr/>
        <p:txBody>
          <a:bodyPr/>
          <a:lstStyle/>
          <a:p>
            <a:endParaRPr lang="nl-BE" dirty="0"/>
          </a:p>
        </p:txBody>
      </p:sp>
      <p:sp>
        <p:nvSpPr>
          <p:cNvPr id="3" name="Tijdelijke aanduiding voor inhoud 2">
            <a:extLst>
              <a:ext uri="{FF2B5EF4-FFF2-40B4-BE49-F238E27FC236}">
                <a16:creationId xmlns:a16="http://schemas.microsoft.com/office/drawing/2014/main" id="{4C7E834D-0941-F942-8C5A-819F661E317D}"/>
              </a:ext>
            </a:extLst>
          </p:cNvPr>
          <p:cNvSpPr>
            <a:spLocks noGrp="1"/>
          </p:cNvSpPr>
          <p:nvPr>
            <p:ph idx="1"/>
          </p:nvPr>
        </p:nvSpPr>
        <p:spPr>
          <a:xfrm>
            <a:off x="765051" y="920377"/>
            <a:ext cx="6158418" cy="5801098"/>
          </a:xfrm>
        </p:spPr>
        <p:txBody>
          <a:bodyPr>
            <a:normAutofit fontScale="85000" lnSpcReduction="20000"/>
          </a:bodyPr>
          <a:lstStyle/>
          <a:p>
            <a:r>
              <a:rPr lang="nl-BE" b="1" dirty="0"/>
              <a:t>Vragen gerelateerd aan de paper </a:t>
            </a:r>
            <a:r>
              <a:rPr lang="nl-BE" dirty="0"/>
              <a:t>die je indiende </a:t>
            </a:r>
          </a:p>
          <a:p>
            <a:pPr lvl="1"/>
            <a:r>
              <a:rPr lang="nl-BE" dirty="0"/>
              <a:t>Over alle onderdelen</a:t>
            </a:r>
          </a:p>
          <a:p>
            <a:pPr lvl="1"/>
            <a:r>
              <a:rPr lang="nl-BE" dirty="0"/>
              <a:t>Inzicht in leerinhoud</a:t>
            </a:r>
          </a:p>
          <a:p>
            <a:r>
              <a:rPr lang="nl-BE" dirty="0"/>
              <a:t>Op het moment zelf </a:t>
            </a:r>
            <a:r>
              <a:rPr lang="nl-BE" b="1" dirty="0"/>
              <a:t>geen voorbereiding</a:t>
            </a:r>
          </a:p>
          <a:p>
            <a:r>
              <a:rPr lang="nl-BE" dirty="0"/>
              <a:t>Kom voorbereid naar het examen: je </a:t>
            </a:r>
            <a:r>
              <a:rPr lang="nl-BE" b="1" dirty="0"/>
              <a:t>eigen paper is de leidraad </a:t>
            </a:r>
            <a:r>
              <a:rPr lang="nl-BE" dirty="0"/>
              <a:t>en je script (met output)</a:t>
            </a:r>
          </a:p>
          <a:p>
            <a:r>
              <a:rPr lang="nl-BE" dirty="0"/>
              <a:t>Hou BB in de gaten voor praktische organisatie</a:t>
            </a:r>
          </a:p>
          <a:p>
            <a:endParaRPr lang="nl-BE" dirty="0"/>
          </a:p>
          <a:p>
            <a:r>
              <a:rPr lang="nl-BE" dirty="0">
                <a:solidFill>
                  <a:schemeClr val="accent3"/>
                </a:solidFill>
              </a:rPr>
              <a:t>No stRess!!! </a:t>
            </a:r>
          </a:p>
        </p:txBody>
      </p:sp>
      <p:sp>
        <p:nvSpPr>
          <p:cNvPr id="4" name="Tijdelijke aanduiding voor tekst 3">
            <a:extLst>
              <a:ext uri="{FF2B5EF4-FFF2-40B4-BE49-F238E27FC236}">
                <a16:creationId xmlns:a16="http://schemas.microsoft.com/office/drawing/2014/main" id="{DC595AAD-CD75-D041-ACD7-7F28EBBBA8C6}"/>
              </a:ext>
            </a:extLst>
          </p:cNvPr>
          <p:cNvSpPr>
            <a:spLocks noGrp="1"/>
          </p:cNvSpPr>
          <p:nvPr>
            <p:ph type="body" sz="half" idx="2"/>
          </p:nvPr>
        </p:nvSpPr>
        <p:spPr/>
        <p:txBody>
          <a:bodyPr/>
          <a:lstStyle/>
          <a:p>
            <a:endParaRPr lang="nl-BE" dirty="0"/>
          </a:p>
        </p:txBody>
      </p:sp>
      <p:sp>
        <p:nvSpPr>
          <p:cNvPr id="5" name="Tijdelijke aanduiding voor dianummer 4">
            <a:extLst>
              <a:ext uri="{FF2B5EF4-FFF2-40B4-BE49-F238E27FC236}">
                <a16:creationId xmlns:a16="http://schemas.microsoft.com/office/drawing/2014/main" id="{6B8A96C0-2C98-164D-BB23-90B7944C89AF}"/>
              </a:ext>
            </a:extLst>
          </p:cNvPr>
          <p:cNvSpPr>
            <a:spLocks noGrp="1"/>
          </p:cNvSpPr>
          <p:nvPr>
            <p:ph type="sldNum" sz="quarter" idx="12"/>
          </p:nvPr>
        </p:nvSpPr>
        <p:spPr/>
        <p:txBody>
          <a:bodyPr/>
          <a:lstStyle/>
          <a:p>
            <a:fld id="{F8E28480-1C08-4458-AD97-0283E6FFD09D}" type="slidenum">
              <a:rPr lang="en-US" smtClean="0"/>
              <a:pPr/>
              <a:t>16</a:t>
            </a:fld>
            <a:endParaRPr lang="en-US"/>
          </a:p>
        </p:txBody>
      </p:sp>
      <p:pic>
        <p:nvPicPr>
          <p:cNvPr id="6146" name="Picture 2" descr="Mondelinge examens">
            <a:extLst>
              <a:ext uri="{FF2B5EF4-FFF2-40B4-BE49-F238E27FC236}">
                <a16:creationId xmlns:a16="http://schemas.microsoft.com/office/drawing/2014/main" id="{81DEF029-0658-BE4A-9F7A-B65C5D7306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8941" y="2299854"/>
            <a:ext cx="38100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123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9453AC2-8882-459A-8985-3E24DD42A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4543" y="0"/>
            <a:ext cx="11967714"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Afbeelding 5" descr="Afbeelding met gras, overzien, wolken, schilderij&#10;&#10;Automatisch gegenereerde beschrijving">
            <a:extLst>
              <a:ext uri="{FF2B5EF4-FFF2-40B4-BE49-F238E27FC236}">
                <a16:creationId xmlns:a16="http://schemas.microsoft.com/office/drawing/2014/main" id="{C3DFD1ED-8D6F-9843-A400-90A6527282F7}"/>
              </a:ext>
            </a:extLst>
          </p:cNvPr>
          <p:cNvPicPr>
            <a:picLocks noChangeAspect="1"/>
          </p:cNvPicPr>
          <p:nvPr/>
        </p:nvPicPr>
        <p:blipFill rotWithShape="1">
          <a:blip r:embed="rId3">
            <a:alphaModFix amt="40000"/>
          </a:blip>
          <a:srcRect r="-1" b="19854"/>
          <a:stretch/>
        </p:blipFill>
        <p:spPr>
          <a:xfrm>
            <a:off x="264543" y="29134"/>
            <a:ext cx="11967714" cy="6857990"/>
          </a:xfrm>
          <a:prstGeom prst="rect">
            <a:avLst/>
          </a:prstGeom>
        </p:spPr>
      </p:pic>
      <p:sp>
        <p:nvSpPr>
          <p:cNvPr id="3" name="Ondertitel 2">
            <a:extLst>
              <a:ext uri="{FF2B5EF4-FFF2-40B4-BE49-F238E27FC236}">
                <a16:creationId xmlns:a16="http://schemas.microsoft.com/office/drawing/2014/main" id="{63D26AB3-5463-F842-B38D-054E5E19C1EE}"/>
              </a:ext>
            </a:extLst>
          </p:cNvPr>
          <p:cNvSpPr>
            <a:spLocks noGrp="1"/>
          </p:cNvSpPr>
          <p:nvPr>
            <p:ph type="subTitle" idx="1"/>
          </p:nvPr>
        </p:nvSpPr>
        <p:spPr>
          <a:xfrm>
            <a:off x="1680942" y="5979196"/>
            <a:ext cx="9113580" cy="396483"/>
          </a:xfrm>
        </p:spPr>
        <p:txBody>
          <a:bodyPr>
            <a:normAutofit/>
          </a:bodyPr>
          <a:lstStyle/>
          <a:p>
            <a:endParaRPr lang="nl-BE">
              <a:solidFill>
                <a:srgbClr val="FFFFFF"/>
              </a:solidFill>
            </a:endParaRPr>
          </a:p>
        </p:txBody>
      </p:sp>
      <p:sp>
        <p:nvSpPr>
          <p:cNvPr id="13" name="Rectangle 12">
            <a:extLst>
              <a:ext uri="{FF2B5EF4-FFF2-40B4-BE49-F238E27FC236}">
                <a16:creationId xmlns:a16="http://schemas.microsoft.com/office/drawing/2014/main" id="{D4A11FEA-6E98-401C-B708-DA2C95081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4543"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jdelijke aanduiding voor dianummer 3">
            <a:extLst>
              <a:ext uri="{FF2B5EF4-FFF2-40B4-BE49-F238E27FC236}">
                <a16:creationId xmlns:a16="http://schemas.microsoft.com/office/drawing/2014/main" id="{E0A8A190-2264-334D-8B53-77634F9B618C}"/>
              </a:ext>
            </a:extLst>
          </p:cNvPr>
          <p:cNvSpPr>
            <a:spLocks noGrp="1"/>
          </p:cNvSpPr>
          <p:nvPr>
            <p:ph type="sldNum" sz="quarter" idx="12"/>
          </p:nvPr>
        </p:nvSpPr>
        <p:spPr>
          <a:xfrm>
            <a:off x="9067218" y="6375679"/>
            <a:ext cx="2329723" cy="345796"/>
          </a:xfrm>
        </p:spPr>
        <p:txBody>
          <a:bodyPr>
            <a:normAutofit/>
          </a:bodyPr>
          <a:lstStyle/>
          <a:p>
            <a:pPr>
              <a:spcAft>
                <a:spcPts val="600"/>
              </a:spcAft>
            </a:pPr>
            <a:fld id="{F8E28480-1C08-4458-AD97-0283E6FFD09D}" type="slidenum">
              <a:rPr lang="en-US">
                <a:solidFill>
                  <a:srgbClr val="FFFFFF"/>
                </a:solidFill>
              </a:rPr>
              <a:pPr>
                <a:spcAft>
                  <a:spcPts val="600"/>
                </a:spcAft>
              </a:pPr>
              <a:t>17</a:t>
            </a:fld>
            <a:endParaRPr lang="en-US">
              <a:solidFill>
                <a:srgbClr val="FFFFFF"/>
              </a:solidFill>
            </a:endParaRPr>
          </a:p>
        </p:txBody>
      </p:sp>
      <p:pic>
        <p:nvPicPr>
          <p:cNvPr id="7" name="Afbeelding 6" descr="Afbeelding met meubels, gordijn, dragen, honkbal&#10;&#10;Automatisch gegenereerde beschrijving">
            <a:extLst>
              <a:ext uri="{FF2B5EF4-FFF2-40B4-BE49-F238E27FC236}">
                <a16:creationId xmlns:a16="http://schemas.microsoft.com/office/drawing/2014/main" id="{4EB486FF-4D8F-1744-9096-14AB649CBA72}"/>
              </a:ext>
            </a:extLst>
          </p:cNvPr>
          <p:cNvPicPr>
            <a:picLocks noChangeAspect="1"/>
          </p:cNvPicPr>
          <p:nvPr/>
        </p:nvPicPr>
        <p:blipFill>
          <a:blip r:embed="rId4"/>
          <a:stretch>
            <a:fillRect/>
          </a:stretch>
        </p:blipFill>
        <p:spPr>
          <a:xfrm>
            <a:off x="264543" y="278518"/>
            <a:ext cx="997374" cy="664916"/>
          </a:xfrm>
          <a:prstGeom prst="rect">
            <a:avLst/>
          </a:prstGeom>
        </p:spPr>
      </p:pic>
    </p:spTree>
    <p:extLst>
      <p:ext uri="{BB962C8B-B14F-4D97-AF65-F5344CB8AC3E}">
        <p14:creationId xmlns:p14="http://schemas.microsoft.com/office/powerpoint/2010/main" val="385711288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AC7DDF-AF3A-CC47-BEA1-1906ECC1C219}"/>
              </a:ext>
            </a:extLst>
          </p:cNvPr>
          <p:cNvSpPr>
            <a:spLocks noGrp="1"/>
          </p:cNvSpPr>
          <p:nvPr>
            <p:ph type="title"/>
          </p:nvPr>
        </p:nvSpPr>
        <p:spPr>
          <a:xfrm>
            <a:off x="839788" y="531813"/>
            <a:ext cx="10276552" cy="1149350"/>
          </a:xfrm>
        </p:spPr>
        <p:txBody>
          <a:bodyPr/>
          <a:lstStyle/>
          <a:p>
            <a:r>
              <a:rPr lang="nl-BE" b="1" dirty="0"/>
              <a:t>DOELGERICHT</a:t>
            </a:r>
          </a:p>
        </p:txBody>
      </p:sp>
      <p:sp>
        <p:nvSpPr>
          <p:cNvPr id="7" name="Tijdelijke aanduiding voor tekst 6">
            <a:extLst>
              <a:ext uri="{FF2B5EF4-FFF2-40B4-BE49-F238E27FC236}">
                <a16:creationId xmlns:a16="http://schemas.microsoft.com/office/drawing/2014/main" id="{41EB8772-AF76-3547-9606-5F019AAD91E1}"/>
              </a:ext>
            </a:extLst>
          </p:cNvPr>
          <p:cNvSpPr>
            <a:spLocks noGrp="1"/>
          </p:cNvSpPr>
          <p:nvPr>
            <p:ph type="body" idx="1"/>
          </p:nvPr>
        </p:nvSpPr>
        <p:spPr/>
        <p:txBody>
          <a:bodyPr/>
          <a:lstStyle/>
          <a:p>
            <a:r>
              <a:rPr lang="nl-BE" dirty="0"/>
              <a:t>Methodologieluik</a:t>
            </a:r>
          </a:p>
        </p:txBody>
      </p:sp>
      <p:sp>
        <p:nvSpPr>
          <p:cNvPr id="8" name="Tijdelijke aanduiding voor inhoud 7">
            <a:extLst>
              <a:ext uri="{FF2B5EF4-FFF2-40B4-BE49-F238E27FC236}">
                <a16:creationId xmlns:a16="http://schemas.microsoft.com/office/drawing/2014/main" id="{D8986FF3-8486-8746-9DBB-5993928C4E9B}"/>
              </a:ext>
            </a:extLst>
          </p:cNvPr>
          <p:cNvSpPr>
            <a:spLocks noGrp="1"/>
          </p:cNvSpPr>
          <p:nvPr>
            <p:ph sz="half" idx="2"/>
          </p:nvPr>
        </p:nvSpPr>
        <p:spPr/>
        <p:txBody>
          <a:bodyPr>
            <a:normAutofit fontScale="85000" lnSpcReduction="20000"/>
          </a:bodyPr>
          <a:lstStyle/>
          <a:p>
            <a:r>
              <a:rPr lang="nl-BE" dirty="0"/>
              <a:t>Het methodologieluik geeft </a:t>
            </a:r>
            <a:r>
              <a:rPr lang="nl-BE" b="1" dirty="0"/>
              <a:t>duidelijk weer</a:t>
            </a:r>
            <a:r>
              <a:rPr lang="nl-BE" dirty="0"/>
              <a:t> wat de onderzoekers van </a:t>
            </a:r>
            <a:r>
              <a:rPr lang="nl-BE" b="1" dirty="0"/>
              <a:t>plan</a:t>
            </a:r>
            <a:r>
              <a:rPr lang="nl-BE" dirty="0"/>
              <a:t> zijn.</a:t>
            </a:r>
          </a:p>
          <a:p>
            <a:pPr lvl="1"/>
            <a:r>
              <a:rPr lang="nl-BE" dirty="0"/>
              <a:t>De relevante aspecten van de gehanteerde </a:t>
            </a:r>
            <a:r>
              <a:rPr lang="nl-BE" b="1" dirty="0"/>
              <a:t>dataset</a:t>
            </a:r>
            <a:r>
              <a:rPr lang="nl-BE" dirty="0"/>
              <a:t> worden toegelicht</a:t>
            </a:r>
          </a:p>
          <a:p>
            <a:pPr lvl="1"/>
            <a:r>
              <a:rPr lang="nl-BE" dirty="0"/>
              <a:t>Goed dat ook de </a:t>
            </a:r>
            <a:r>
              <a:rPr lang="nl-BE" b="1" dirty="0"/>
              <a:t>participanten</a:t>
            </a:r>
            <a:r>
              <a:rPr lang="nl-BE" dirty="0"/>
              <a:t> worden toegelicht</a:t>
            </a:r>
          </a:p>
          <a:p>
            <a:pPr lvl="1"/>
            <a:r>
              <a:rPr lang="nl-BE" dirty="0"/>
              <a:t>Duidelijke beschrijving van de </a:t>
            </a:r>
            <a:r>
              <a:rPr lang="nl-BE" b="1" dirty="0"/>
              <a:t>variabelen</a:t>
            </a:r>
            <a:r>
              <a:rPr lang="nl-BE" dirty="0"/>
              <a:t>. </a:t>
            </a:r>
            <a:r>
              <a:rPr lang="nl-BE" sz="1400" i="1" dirty="0"/>
              <a:t>(Standaardiseren jullie de afhankelijke variabele? Maken jullie een dummy van 'S_GENDER'?)</a:t>
            </a:r>
          </a:p>
          <a:p>
            <a:pPr lvl="1"/>
            <a:r>
              <a:rPr lang="nl-BE" dirty="0"/>
              <a:t>Alle </a:t>
            </a:r>
            <a:r>
              <a:rPr lang="nl-BE" b="1" dirty="0"/>
              <a:t>statistische procedures</a:t>
            </a:r>
            <a:r>
              <a:rPr lang="nl-BE" dirty="0"/>
              <a:t> worden duidelijk uitgelegd. </a:t>
            </a:r>
            <a:r>
              <a:rPr lang="nl-BE" sz="1400" i="1" dirty="0"/>
              <a:t>(Bv. stopcriteria zijn duidelijk omschreven, vuistregels worden duidelijk vermeld. ) </a:t>
            </a:r>
            <a:endParaRPr lang="nl-BE" i="1" dirty="0"/>
          </a:p>
        </p:txBody>
      </p:sp>
      <p:sp>
        <p:nvSpPr>
          <p:cNvPr id="9" name="Tijdelijke aanduiding voor tekst 8">
            <a:extLst>
              <a:ext uri="{FF2B5EF4-FFF2-40B4-BE49-F238E27FC236}">
                <a16:creationId xmlns:a16="http://schemas.microsoft.com/office/drawing/2014/main" id="{FF77EC1F-0766-8B4B-A3EB-EA1C58F6BA44}"/>
              </a:ext>
            </a:extLst>
          </p:cNvPr>
          <p:cNvSpPr>
            <a:spLocks noGrp="1"/>
          </p:cNvSpPr>
          <p:nvPr>
            <p:ph type="body" sz="quarter" idx="3"/>
          </p:nvPr>
        </p:nvSpPr>
        <p:spPr/>
        <p:txBody>
          <a:bodyPr/>
          <a:lstStyle/>
          <a:p>
            <a:pPr algn="r"/>
            <a:r>
              <a:rPr lang="nl-BE" dirty="0"/>
              <a:t>Resultaten</a:t>
            </a:r>
          </a:p>
        </p:txBody>
      </p:sp>
      <p:sp>
        <p:nvSpPr>
          <p:cNvPr id="10" name="Tijdelijke aanduiding voor inhoud 9">
            <a:extLst>
              <a:ext uri="{FF2B5EF4-FFF2-40B4-BE49-F238E27FC236}">
                <a16:creationId xmlns:a16="http://schemas.microsoft.com/office/drawing/2014/main" id="{9D49D22C-96CC-C14B-A023-7F2AF1B3D123}"/>
              </a:ext>
            </a:extLst>
          </p:cNvPr>
          <p:cNvSpPr>
            <a:spLocks noGrp="1"/>
          </p:cNvSpPr>
          <p:nvPr>
            <p:ph sz="quarter" idx="4"/>
          </p:nvPr>
        </p:nvSpPr>
        <p:spPr/>
        <p:txBody>
          <a:bodyPr>
            <a:normAutofit fontScale="85000" lnSpcReduction="20000"/>
          </a:bodyPr>
          <a:lstStyle/>
          <a:p>
            <a:r>
              <a:rPr lang="nl-BE" b="1" dirty="0"/>
              <a:t>Duidelijk </a:t>
            </a:r>
            <a:r>
              <a:rPr lang="nl-BE" dirty="0"/>
              <a:t>en</a:t>
            </a:r>
            <a:r>
              <a:rPr lang="nl-BE" b="1" dirty="0"/>
              <a:t> volledig antwoord</a:t>
            </a:r>
            <a:r>
              <a:rPr lang="nl-BE" dirty="0"/>
              <a:t> op OV’s. </a:t>
            </a:r>
          </a:p>
        </p:txBody>
      </p:sp>
      <p:sp>
        <p:nvSpPr>
          <p:cNvPr id="4" name="Tijdelijke aanduiding voor dianummer 3">
            <a:extLst>
              <a:ext uri="{FF2B5EF4-FFF2-40B4-BE49-F238E27FC236}">
                <a16:creationId xmlns:a16="http://schemas.microsoft.com/office/drawing/2014/main" id="{7191FC8F-07AE-EA4B-B9D5-5B99BF8CA99E}"/>
              </a:ext>
            </a:extLst>
          </p:cNvPr>
          <p:cNvSpPr>
            <a:spLocks noGrp="1"/>
          </p:cNvSpPr>
          <p:nvPr>
            <p:ph type="sldNum" sz="quarter" idx="12"/>
          </p:nvPr>
        </p:nvSpPr>
        <p:spPr/>
        <p:txBody>
          <a:bodyPr/>
          <a:lstStyle/>
          <a:p>
            <a:fld id="{F8E28480-1C08-4458-AD97-0283E6FFD09D}" type="slidenum">
              <a:rPr lang="en-US" smtClean="0"/>
              <a:t>2</a:t>
            </a:fld>
            <a:endParaRPr lang="en-US"/>
          </a:p>
        </p:txBody>
      </p:sp>
    </p:spTree>
    <p:extLst>
      <p:ext uri="{BB962C8B-B14F-4D97-AF65-F5344CB8AC3E}">
        <p14:creationId xmlns:p14="http://schemas.microsoft.com/office/powerpoint/2010/main" val="942635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AC7DDF-AF3A-CC47-BEA1-1906ECC1C219}"/>
              </a:ext>
            </a:extLst>
          </p:cNvPr>
          <p:cNvSpPr>
            <a:spLocks noGrp="1"/>
          </p:cNvSpPr>
          <p:nvPr>
            <p:ph type="title"/>
          </p:nvPr>
        </p:nvSpPr>
        <p:spPr>
          <a:xfrm>
            <a:off x="839788" y="531813"/>
            <a:ext cx="10276552" cy="1149350"/>
          </a:xfrm>
        </p:spPr>
        <p:txBody>
          <a:bodyPr/>
          <a:lstStyle/>
          <a:p>
            <a:r>
              <a:rPr lang="nl-BE" b="1" dirty="0"/>
              <a:t>DOELGERICHT</a:t>
            </a:r>
          </a:p>
        </p:txBody>
      </p:sp>
      <p:sp>
        <p:nvSpPr>
          <p:cNvPr id="7" name="Tijdelijke aanduiding voor tekst 6">
            <a:extLst>
              <a:ext uri="{FF2B5EF4-FFF2-40B4-BE49-F238E27FC236}">
                <a16:creationId xmlns:a16="http://schemas.microsoft.com/office/drawing/2014/main" id="{41EB8772-AF76-3547-9606-5F019AAD91E1}"/>
              </a:ext>
            </a:extLst>
          </p:cNvPr>
          <p:cNvSpPr>
            <a:spLocks noGrp="1"/>
          </p:cNvSpPr>
          <p:nvPr>
            <p:ph type="body" idx="1"/>
          </p:nvPr>
        </p:nvSpPr>
        <p:spPr/>
        <p:txBody>
          <a:bodyPr/>
          <a:lstStyle/>
          <a:p>
            <a:r>
              <a:rPr lang="nl-BE" dirty="0"/>
              <a:t>Methodologieluik</a:t>
            </a:r>
          </a:p>
        </p:txBody>
      </p:sp>
      <p:sp>
        <p:nvSpPr>
          <p:cNvPr id="8" name="Tijdelijke aanduiding voor inhoud 7">
            <a:extLst>
              <a:ext uri="{FF2B5EF4-FFF2-40B4-BE49-F238E27FC236}">
                <a16:creationId xmlns:a16="http://schemas.microsoft.com/office/drawing/2014/main" id="{D8986FF3-8486-8746-9DBB-5993928C4E9B}"/>
              </a:ext>
            </a:extLst>
          </p:cNvPr>
          <p:cNvSpPr>
            <a:spLocks noGrp="1"/>
          </p:cNvSpPr>
          <p:nvPr>
            <p:ph sz="half" idx="2"/>
          </p:nvPr>
        </p:nvSpPr>
        <p:spPr/>
        <p:txBody>
          <a:bodyPr>
            <a:normAutofit fontScale="85000" lnSpcReduction="20000"/>
          </a:bodyPr>
          <a:lstStyle/>
          <a:p>
            <a:r>
              <a:rPr lang="nl-BE" dirty="0">
                <a:solidFill>
                  <a:schemeClr val="bg1">
                    <a:lumMod val="65000"/>
                  </a:schemeClr>
                </a:solidFill>
              </a:rPr>
              <a:t>Het methodologieluik geeft </a:t>
            </a:r>
            <a:r>
              <a:rPr lang="nl-BE" b="1" dirty="0">
                <a:solidFill>
                  <a:schemeClr val="bg1">
                    <a:lumMod val="65000"/>
                  </a:schemeClr>
                </a:solidFill>
              </a:rPr>
              <a:t>duidelijk weer</a:t>
            </a:r>
            <a:r>
              <a:rPr lang="nl-BE" dirty="0">
                <a:solidFill>
                  <a:schemeClr val="bg1">
                    <a:lumMod val="65000"/>
                  </a:schemeClr>
                </a:solidFill>
              </a:rPr>
              <a:t> wat de onderzoekers van </a:t>
            </a:r>
            <a:r>
              <a:rPr lang="nl-BE" b="1" dirty="0">
                <a:solidFill>
                  <a:schemeClr val="bg1">
                    <a:lumMod val="65000"/>
                  </a:schemeClr>
                </a:solidFill>
              </a:rPr>
              <a:t>plan</a:t>
            </a:r>
            <a:r>
              <a:rPr lang="nl-BE" dirty="0">
                <a:solidFill>
                  <a:schemeClr val="bg1">
                    <a:lumMod val="65000"/>
                  </a:schemeClr>
                </a:solidFill>
              </a:rPr>
              <a:t> zijn.</a:t>
            </a:r>
          </a:p>
          <a:p>
            <a:pPr lvl="1"/>
            <a:r>
              <a:rPr lang="nl-BE" dirty="0">
                <a:solidFill>
                  <a:schemeClr val="bg1">
                    <a:lumMod val="65000"/>
                  </a:schemeClr>
                </a:solidFill>
              </a:rPr>
              <a:t>De relevante aspecten van de gehanteerde </a:t>
            </a:r>
            <a:r>
              <a:rPr lang="nl-BE" b="1" dirty="0">
                <a:solidFill>
                  <a:schemeClr val="bg1">
                    <a:lumMod val="65000"/>
                  </a:schemeClr>
                </a:solidFill>
              </a:rPr>
              <a:t>dataset</a:t>
            </a:r>
            <a:r>
              <a:rPr lang="nl-BE" dirty="0">
                <a:solidFill>
                  <a:schemeClr val="bg1">
                    <a:lumMod val="65000"/>
                  </a:schemeClr>
                </a:solidFill>
              </a:rPr>
              <a:t> worden toegelicht</a:t>
            </a:r>
          </a:p>
          <a:p>
            <a:pPr lvl="1"/>
            <a:r>
              <a:rPr lang="nl-BE" dirty="0">
                <a:solidFill>
                  <a:schemeClr val="bg1">
                    <a:lumMod val="65000"/>
                  </a:schemeClr>
                </a:solidFill>
              </a:rPr>
              <a:t>Goed dat ook de </a:t>
            </a:r>
            <a:r>
              <a:rPr lang="nl-BE" b="1" dirty="0">
                <a:solidFill>
                  <a:schemeClr val="bg1">
                    <a:lumMod val="65000"/>
                  </a:schemeClr>
                </a:solidFill>
              </a:rPr>
              <a:t>participanten</a:t>
            </a:r>
            <a:r>
              <a:rPr lang="nl-BE" dirty="0">
                <a:solidFill>
                  <a:schemeClr val="bg1">
                    <a:lumMod val="65000"/>
                  </a:schemeClr>
                </a:solidFill>
              </a:rPr>
              <a:t> worden toegelicht</a:t>
            </a:r>
          </a:p>
          <a:p>
            <a:pPr lvl="1"/>
            <a:r>
              <a:rPr lang="nl-BE" dirty="0">
                <a:solidFill>
                  <a:schemeClr val="bg1">
                    <a:lumMod val="65000"/>
                  </a:schemeClr>
                </a:solidFill>
              </a:rPr>
              <a:t>Duidelijke beschrijving van de </a:t>
            </a:r>
            <a:r>
              <a:rPr lang="nl-BE" b="1" dirty="0">
                <a:solidFill>
                  <a:schemeClr val="bg1">
                    <a:lumMod val="65000"/>
                  </a:schemeClr>
                </a:solidFill>
              </a:rPr>
              <a:t>variabelen</a:t>
            </a:r>
            <a:r>
              <a:rPr lang="nl-BE" dirty="0">
                <a:solidFill>
                  <a:schemeClr val="bg1">
                    <a:lumMod val="65000"/>
                  </a:schemeClr>
                </a:solidFill>
              </a:rPr>
              <a:t>. </a:t>
            </a:r>
            <a:r>
              <a:rPr lang="nl-BE" sz="1400" i="1" dirty="0">
                <a:solidFill>
                  <a:schemeClr val="bg1">
                    <a:lumMod val="65000"/>
                  </a:schemeClr>
                </a:solidFill>
              </a:rPr>
              <a:t>(Standaardiseren jullie de afhankelijke variabele? Maken jullie een dummy van 'S_GENDER'?)</a:t>
            </a:r>
          </a:p>
          <a:p>
            <a:pPr lvl="1"/>
            <a:r>
              <a:rPr lang="nl-BE" dirty="0">
                <a:solidFill>
                  <a:schemeClr val="bg1">
                    <a:lumMod val="65000"/>
                  </a:schemeClr>
                </a:solidFill>
              </a:rPr>
              <a:t>Alle </a:t>
            </a:r>
            <a:r>
              <a:rPr lang="nl-BE" b="1" dirty="0">
                <a:solidFill>
                  <a:schemeClr val="bg1">
                    <a:lumMod val="65000"/>
                  </a:schemeClr>
                </a:solidFill>
              </a:rPr>
              <a:t>statistische procedures</a:t>
            </a:r>
            <a:r>
              <a:rPr lang="nl-BE" dirty="0">
                <a:solidFill>
                  <a:schemeClr val="bg1">
                    <a:lumMod val="65000"/>
                  </a:schemeClr>
                </a:solidFill>
              </a:rPr>
              <a:t> worden duidelijk uitgelegd. </a:t>
            </a:r>
            <a:r>
              <a:rPr lang="nl-BE" sz="1400" i="1" dirty="0">
                <a:solidFill>
                  <a:schemeClr val="bg1">
                    <a:lumMod val="65000"/>
                  </a:schemeClr>
                </a:solidFill>
              </a:rPr>
              <a:t>(Bv. stopcriteria zijn duidelijk omschreven, vuistregels worden duidelijk vermeld. ) </a:t>
            </a:r>
            <a:endParaRPr lang="nl-BE" i="1" dirty="0">
              <a:solidFill>
                <a:schemeClr val="bg1">
                  <a:lumMod val="65000"/>
                </a:schemeClr>
              </a:solidFill>
            </a:endParaRPr>
          </a:p>
        </p:txBody>
      </p:sp>
      <p:sp>
        <p:nvSpPr>
          <p:cNvPr id="9" name="Tijdelijke aanduiding voor tekst 8">
            <a:extLst>
              <a:ext uri="{FF2B5EF4-FFF2-40B4-BE49-F238E27FC236}">
                <a16:creationId xmlns:a16="http://schemas.microsoft.com/office/drawing/2014/main" id="{FF77EC1F-0766-8B4B-A3EB-EA1C58F6BA44}"/>
              </a:ext>
            </a:extLst>
          </p:cNvPr>
          <p:cNvSpPr>
            <a:spLocks noGrp="1"/>
          </p:cNvSpPr>
          <p:nvPr>
            <p:ph type="body" sz="quarter" idx="3"/>
          </p:nvPr>
        </p:nvSpPr>
        <p:spPr/>
        <p:txBody>
          <a:bodyPr/>
          <a:lstStyle/>
          <a:p>
            <a:pPr algn="r"/>
            <a:r>
              <a:rPr lang="nl-BE" dirty="0"/>
              <a:t>Resultaten</a:t>
            </a:r>
          </a:p>
        </p:txBody>
      </p:sp>
      <p:sp>
        <p:nvSpPr>
          <p:cNvPr id="10" name="Tijdelijke aanduiding voor inhoud 9">
            <a:extLst>
              <a:ext uri="{FF2B5EF4-FFF2-40B4-BE49-F238E27FC236}">
                <a16:creationId xmlns:a16="http://schemas.microsoft.com/office/drawing/2014/main" id="{9D49D22C-96CC-C14B-A023-7F2AF1B3D123}"/>
              </a:ext>
            </a:extLst>
          </p:cNvPr>
          <p:cNvSpPr>
            <a:spLocks noGrp="1"/>
          </p:cNvSpPr>
          <p:nvPr>
            <p:ph sz="quarter" idx="4"/>
          </p:nvPr>
        </p:nvSpPr>
        <p:spPr/>
        <p:txBody>
          <a:bodyPr>
            <a:normAutofit fontScale="85000" lnSpcReduction="20000"/>
          </a:bodyPr>
          <a:lstStyle/>
          <a:p>
            <a:r>
              <a:rPr lang="nl-BE" b="1" dirty="0">
                <a:solidFill>
                  <a:schemeClr val="bg1">
                    <a:lumMod val="65000"/>
                  </a:schemeClr>
                </a:solidFill>
              </a:rPr>
              <a:t>Duidelijk </a:t>
            </a:r>
            <a:r>
              <a:rPr lang="nl-BE" dirty="0">
                <a:solidFill>
                  <a:schemeClr val="bg1">
                    <a:lumMod val="65000"/>
                  </a:schemeClr>
                </a:solidFill>
              </a:rPr>
              <a:t>en</a:t>
            </a:r>
            <a:r>
              <a:rPr lang="nl-BE" b="1" dirty="0">
                <a:solidFill>
                  <a:schemeClr val="bg1">
                    <a:lumMod val="65000"/>
                  </a:schemeClr>
                </a:solidFill>
              </a:rPr>
              <a:t> volledig antwoord</a:t>
            </a:r>
            <a:r>
              <a:rPr lang="nl-BE" dirty="0">
                <a:solidFill>
                  <a:schemeClr val="bg1">
                    <a:lumMod val="65000"/>
                  </a:schemeClr>
                </a:solidFill>
              </a:rPr>
              <a:t> op OV’s. </a:t>
            </a:r>
          </a:p>
        </p:txBody>
      </p:sp>
      <p:sp>
        <p:nvSpPr>
          <p:cNvPr id="4" name="Tijdelijke aanduiding voor dianummer 3">
            <a:extLst>
              <a:ext uri="{FF2B5EF4-FFF2-40B4-BE49-F238E27FC236}">
                <a16:creationId xmlns:a16="http://schemas.microsoft.com/office/drawing/2014/main" id="{7191FC8F-07AE-EA4B-B9D5-5B99BF8CA99E}"/>
              </a:ext>
            </a:extLst>
          </p:cNvPr>
          <p:cNvSpPr>
            <a:spLocks noGrp="1"/>
          </p:cNvSpPr>
          <p:nvPr>
            <p:ph type="sldNum" sz="quarter" idx="12"/>
          </p:nvPr>
        </p:nvSpPr>
        <p:spPr/>
        <p:txBody>
          <a:bodyPr/>
          <a:lstStyle/>
          <a:p>
            <a:fld id="{F8E28480-1C08-4458-AD97-0283E6FFD09D}" type="slidenum">
              <a:rPr lang="en-US" smtClean="0"/>
              <a:t>3</a:t>
            </a:fld>
            <a:endParaRPr lang="en-US"/>
          </a:p>
        </p:txBody>
      </p:sp>
      <p:sp>
        <p:nvSpPr>
          <p:cNvPr id="15" name="Tekstvak 14">
            <a:extLst>
              <a:ext uri="{FF2B5EF4-FFF2-40B4-BE49-F238E27FC236}">
                <a16:creationId xmlns:a16="http://schemas.microsoft.com/office/drawing/2014/main" id="{E783C171-079B-1E4B-A352-A3B9109F3A8A}"/>
              </a:ext>
            </a:extLst>
          </p:cNvPr>
          <p:cNvSpPr txBox="1"/>
          <p:nvPr/>
        </p:nvSpPr>
        <p:spPr>
          <a:xfrm>
            <a:off x="1350814" y="6150543"/>
            <a:ext cx="9595274" cy="584775"/>
          </a:xfrm>
          <a:prstGeom prst="rect">
            <a:avLst/>
          </a:prstGeom>
          <a:noFill/>
        </p:spPr>
        <p:txBody>
          <a:bodyPr wrap="square" rtlCol="0">
            <a:spAutoFit/>
          </a:bodyPr>
          <a:lstStyle/>
          <a:p>
            <a:r>
              <a:rPr lang="nl-BE" sz="1600" i="1" dirty="0">
                <a:latin typeface="Times New Roman" panose="02020603050405020304" pitchFamily="18" charset="0"/>
                <a:cs typeface="Times New Roman" panose="02020603050405020304" pitchFamily="18" charset="0"/>
              </a:rPr>
              <a:t>“Link methodologie-resultaten was me duidelijk.”</a:t>
            </a:r>
          </a:p>
          <a:p>
            <a:r>
              <a:rPr lang="nl-BE" sz="1600" i="1" dirty="0">
                <a:latin typeface="Times New Roman" panose="02020603050405020304" pitchFamily="18" charset="0"/>
                <a:cs typeface="Times New Roman" panose="02020603050405020304" pitchFamily="18" charset="0"/>
              </a:rPr>
              <a:t>“Jullie vermelden toch chi</a:t>
            </a:r>
            <a:r>
              <a:rPr lang="nl-BE" sz="1600" i="1" baseline="30000" dirty="0">
                <a:latin typeface="Times New Roman" panose="02020603050405020304" pitchFamily="18" charset="0"/>
                <a:cs typeface="Times New Roman" panose="02020603050405020304" pitchFamily="18" charset="0"/>
              </a:rPr>
              <a:t>2</a:t>
            </a:r>
            <a:r>
              <a:rPr lang="nl-BE" sz="1600" i="1" dirty="0">
                <a:latin typeface="Times New Roman" panose="02020603050405020304" pitchFamily="18" charset="0"/>
                <a:cs typeface="Times New Roman" panose="02020603050405020304" pitchFamily="18" charset="0"/>
              </a:rPr>
              <a:t> in resultaten OV1, ondanks dat jullie in de methodologie aangeven dat niet te doen.” </a:t>
            </a:r>
          </a:p>
        </p:txBody>
      </p:sp>
      <p:sp>
        <p:nvSpPr>
          <p:cNvPr id="19" name="Rechthoek 18">
            <a:extLst>
              <a:ext uri="{FF2B5EF4-FFF2-40B4-BE49-F238E27FC236}">
                <a16:creationId xmlns:a16="http://schemas.microsoft.com/office/drawing/2014/main" id="{7510168B-AB70-6B48-83C9-AC460F3D1202}"/>
              </a:ext>
            </a:extLst>
          </p:cNvPr>
          <p:cNvSpPr/>
          <p:nvPr/>
        </p:nvSpPr>
        <p:spPr>
          <a:xfrm>
            <a:off x="1433945" y="6050974"/>
            <a:ext cx="9996055" cy="45719"/>
          </a:xfrm>
          <a:custGeom>
            <a:avLst/>
            <a:gdLst>
              <a:gd name="connsiteX0" fmla="*/ 0 w 9996055"/>
              <a:gd name="connsiteY0" fmla="*/ 0 h 45719"/>
              <a:gd name="connsiteX1" fmla="*/ 388082 w 9996055"/>
              <a:gd name="connsiteY1" fmla="*/ 0 h 45719"/>
              <a:gd name="connsiteX2" fmla="*/ 976085 w 9996055"/>
              <a:gd name="connsiteY2" fmla="*/ 0 h 45719"/>
              <a:gd name="connsiteX3" fmla="*/ 1764010 w 9996055"/>
              <a:gd name="connsiteY3" fmla="*/ 0 h 45719"/>
              <a:gd name="connsiteX4" fmla="*/ 2252052 w 9996055"/>
              <a:gd name="connsiteY4" fmla="*/ 0 h 45719"/>
              <a:gd name="connsiteX5" fmla="*/ 2540174 w 9996055"/>
              <a:gd name="connsiteY5" fmla="*/ 0 h 45719"/>
              <a:gd name="connsiteX6" fmla="*/ 2928256 w 9996055"/>
              <a:gd name="connsiteY6" fmla="*/ 0 h 45719"/>
              <a:gd name="connsiteX7" fmla="*/ 3316338 w 9996055"/>
              <a:gd name="connsiteY7" fmla="*/ 0 h 45719"/>
              <a:gd name="connsiteX8" fmla="*/ 4004302 w 9996055"/>
              <a:gd name="connsiteY8" fmla="*/ 0 h 45719"/>
              <a:gd name="connsiteX9" fmla="*/ 4792226 w 9996055"/>
              <a:gd name="connsiteY9" fmla="*/ 0 h 45719"/>
              <a:gd name="connsiteX10" fmla="*/ 5280269 w 9996055"/>
              <a:gd name="connsiteY10" fmla="*/ 0 h 45719"/>
              <a:gd name="connsiteX11" fmla="*/ 5668351 w 9996055"/>
              <a:gd name="connsiteY11" fmla="*/ 0 h 45719"/>
              <a:gd name="connsiteX12" fmla="*/ 5956473 w 9996055"/>
              <a:gd name="connsiteY12" fmla="*/ 0 h 45719"/>
              <a:gd name="connsiteX13" fmla="*/ 6744397 w 9996055"/>
              <a:gd name="connsiteY13" fmla="*/ 0 h 45719"/>
              <a:gd name="connsiteX14" fmla="*/ 7232440 w 9996055"/>
              <a:gd name="connsiteY14" fmla="*/ 0 h 45719"/>
              <a:gd name="connsiteX15" fmla="*/ 8020364 w 9996055"/>
              <a:gd name="connsiteY15" fmla="*/ 0 h 45719"/>
              <a:gd name="connsiteX16" fmla="*/ 8408446 w 9996055"/>
              <a:gd name="connsiteY16" fmla="*/ 0 h 45719"/>
              <a:gd name="connsiteX17" fmla="*/ 8696568 w 9996055"/>
              <a:gd name="connsiteY17" fmla="*/ 0 h 45719"/>
              <a:gd name="connsiteX18" fmla="*/ 9284571 w 9996055"/>
              <a:gd name="connsiteY18" fmla="*/ 0 h 45719"/>
              <a:gd name="connsiteX19" fmla="*/ 9996055 w 9996055"/>
              <a:gd name="connsiteY19" fmla="*/ 0 h 45719"/>
              <a:gd name="connsiteX20" fmla="*/ 9996055 w 9996055"/>
              <a:gd name="connsiteY20" fmla="*/ 45719 h 45719"/>
              <a:gd name="connsiteX21" fmla="*/ 9208131 w 9996055"/>
              <a:gd name="connsiteY21" fmla="*/ 45719 h 45719"/>
              <a:gd name="connsiteX22" fmla="*/ 8720088 w 9996055"/>
              <a:gd name="connsiteY22" fmla="*/ 45719 h 45719"/>
              <a:gd name="connsiteX23" fmla="*/ 8132085 w 9996055"/>
              <a:gd name="connsiteY23" fmla="*/ 45719 h 45719"/>
              <a:gd name="connsiteX24" fmla="*/ 7644042 w 9996055"/>
              <a:gd name="connsiteY24" fmla="*/ 45719 h 45719"/>
              <a:gd name="connsiteX25" fmla="*/ 6856118 w 9996055"/>
              <a:gd name="connsiteY25" fmla="*/ 45719 h 45719"/>
              <a:gd name="connsiteX26" fmla="*/ 6168154 w 9996055"/>
              <a:gd name="connsiteY26" fmla="*/ 45719 h 45719"/>
              <a:gd name="connsiteX27" fmla="*/ 5580151 w 9996055"/>
              <a:gd name="connsiteY27" fmla="*/ 45719 h 45719"/>
              <a:gd name="connsiteX28" fmla="*/ 4792226 w 9996055"/>
              <a:gd name="connsiteY28" fmla="*/ 45719 h 45719"/>
              <a:gd name="connsiteX29" fmla="*/ 4404144 w 9996055"/>
              <a:gd name="connsiteY29" fmla="*/ 45719 h 45719"/>
              <a:gd name="connsiteX30" fmla="*/ 3916102 w 9996055"/>
              <a:gd name="connsiteY30" fmla="*/ 45719 h 45719"/>
              <a:gd name="connsiteX31" fmla="*/ 3328098 w 9996055"/>
              <a:gd name="connsiteY31" fmla="*/ 45719 h 45719"/>
              <a:gd name="connsiteX32" fmla="*/ 2740095 w 9996055"/>
              <a:gd name="connsiteY32" fmla="*/ 45719 h 45719"/>
              <a:gd name="connsiteX33" fmla="*/ 2052131 w 9996055"/>
              <a:gd name="connsiteY33" fmla="*/ 45719 h 45719"/>
              <a:gd name="connsiteX34" fmla="*/ 1464128 w 9996055"/>
              <a:gd name="connsiteY34" fmla="*/ 45719 h 45719"/>
              <a:gd name="connsiteX35" fmla="*/ 676204 w 9996055"/>
              <a:gd name="connsiteY35" fmla="*/ 45719 h 45719"/>
              <a:gd name="connsiteX36" fmla="*/ 0 w 9996055"/>
              <a:gd name="connsiteY36" fmla="*/ 45719 h 45719"/>
              <a:gd name="connsiteX37" fmla="*/ 0 w 9996055"/>
              <a:gd name="connsiteY37"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9996055" h="45719" fill="none" extrusionOk="0">
                <a:moveTo>
                  <a:pt x="0" y="0"/>
                </a:moveTo>
                <a:cubicBezTo>
                  <a:pt x="88244" y="-9254"/>
                  <a:pt x="301579" y="43155"/>
                  <a:pt x="388082" y="0"/>
                </a:cubicBezTo>
                <a:cubicBezTo>
                  <a:pt x="474585" y="-43155"/>
                  <a:pt x="834178" y="51363"/>
                  <a:pt x="976085" y="0"/>
                </a:cubicBezTo>
                <a:cubicBezTo>
                  <a:pt x="1117992" y="-51363"/>
                  <a:pt x="1454279" y="22937"/>
                  <a:pt x="1764010" y="0"/>
                </a:cubicBezTo>
                <a:cubicBezTo>
                  <a:pt x="2073741" y="-22937"/>
                  <a:pt x="2044268" y="18256"/>
                  <a:pt x="2252052" y="0"/>
                </a:cubicBezTo>
                <a:cubicBezTo>
                  <a:pt x="2459836" y="-18256"/>
                  <a:pt x="2449178" y="8619"/>
                  <a:pt x="2540174" y="0"/>
                </a:cubicBezTo>
                <a:cubicBezTo>
                  <a:pt x="2631170" y="-8619"/>
                  <a:pt x="2781323" y="13077"/>
                  <a:pt x="2928256" y="0"/>
                </a:cubicBezTo>
                <a:cubicBezTo>
                  <a:pt x="3075189" y="-13077"/>
                  <a:pt x="3179645" y="26020"/>
                  <a:pt x="3316338" y="0"/>
                </a:cubicBezTo>
                <a:cubicBezTo>
                  <a:pt x="3453031" y="-26020"/>
                  <a:pt x="3831624" y="75510"/>
                  <a:pt x="4004302" y="0"/>
                </a:cubicBezTo>
                <a:cubicBezTo>
                  <a:pt x="4176980" y="-75510"/>
                  <a:pt x="4446979" y="1546"/>
                  <a:pt x="4792226" y="0"/>
                </a:cubicBezTo>
                <a:cubicBezTo>
                  <a:pt x="5137473" y="-1546"/>
                  <a:pt x="5073644" y="15433"/>
                  <a:pt x="5280269" y="0"/>
                </a:cubicBezTo>
                <a:cubicBezTo>
                  <a:pt x="5486894" y="-15433"/>
                  <a:pt x="5482700" y="776"/>
                  <a:pt x="5668351" y="0"/>
                </a:cubicBezTo>
                <a:cubicBezTo>
                  <a:pt x="5854002" y="-776"/>
                  <a:pt x="5853267" y="12279"/>
                  <a:pt x="5956473" y="0"/>
                </a:cubicBezTo>
                <a:cubicBezTo>
                  <a:pt x="6059679" y="-12279"/>
                  <a:pt x="6422313" y="16719"/>
                  <a:pt x="6744397" y="0"/>
                </a:cubicBezTo>
                <a:cubicBezTo>
                  <a:pt x="7066481" y="-16719"/>
                  <a:pt x="7095736" y="1167"/>
                  <a:pt x="7232440" y="0"/>
                </a:cubicBezTo>
                <a:cubicBezTo>
                  <a:pt x="7369144" y="-1167"/>
                  <a:pt x="7665292" y="74960"/>
                  <a:pt x="8020364" y="0"/>
                </a:cubicBezTo>
                <a:cubicBezTo>
                  <a:pt x="8375436" y="-74960"/>
                  <a:pt x="8255979" y="11607"/>
                  <a:pt x="8408446" y="0"/>
                </a:cubicBezTo>
                <a:cubicBezTo>
                  <a:pt x="8560913" y="-11607"/>
                  <a:pt x="8592691" y="27997"/>
                  <a:pt x="8696568" y="0"/>
                </a:cubicBezTo>
                <a:cubicBezTo>
                  <a:pt x="8800445" y="-27997"/>
                  <a:pt x="9090544" y="11081"/>
                  <a:pt x="9284571" y="0"/>
                </a:cubicBezTo>
                <a:cubicBezTo>
                  <a:pt x="9478598" y="-11081"/>
                  <a:pt x="9709405" y="69460"/>
                  <a:pt x="9996055" y="0"/>
                </a:cubicBezTo>
                <a:cubicBezTo>
                  <a:pt x="10000858" y="10241"/>
                  <a:pt x="9991906" y="35084"/>
                  <a:pt x="9996055" y="45719"/>
                </a:cubicBezTo>
                <a:cubicBezTo>
                  <a:pt x="9715747" y="111222"/>
                  <a:pt x="9470409" y="-32479"/>
                  <a:pt x="9208131" y="45719"/>
                </a:cubicBezTo>
                <a:cubicBezTo>
                  <a:pt x="8945853" y="123917"/>
                  <a:pt x="8920861" y="30167"/>
                  <a:pt x="8720088" y="45719"/>
                </a:cubicBezTo>
                <a:cubicBezTo>
                  <a:pt x="8519315" y="61271"/>
                  <a:pt x="8296101" y="-2627"/>
                  <a:pt x="8132085" y="45719"/>
                </a:cubicBezTo>
                <a:cubicBezTo>
                  <a:pt x="7968069" y="94065"/>
                  <a:pt x="7874607" y="-11886"/>
                  <a:pt x="7644042" y="45719"/>
                </a:cubicBezTo>
                <a:cubicBezTo>
                  <a:pt x="7413477" y="103324"/>
                  <a:pt x="7215942" y="-16694"/>
                  <a:pt x="6856118" y="45719"/>
                </a:cubicBezTo>
                <a:cubicBezTo>
                  <a:pt x="6496294" y="108132"/>
                  <a:pt x="6442278" y="41275"/>
                  <a:pt x="6168154" y="45719"/>
                </a:cubicBezTo>
                <a:cubicBezTo>
                  <a:pt x="5894030" y="50163"/>
                  <a:pt x="5825819" y="16481"/>
                  <a:pt x="5580151" y="45719"/>
                </a:cubicBezTo>
                <a:cubicBezTo>
                  <a:pt x="5334483" y="74957"/>
                  <a:pt x="5000501" y="40843"/>
                  <a:pt x="4792226" y="45719"/>
                </a:cubicBezTo>
                <a:cubicBezTo>
                  <a:pt x="4583951" y="50595"/>
                  <a:pt x="4494827" y="4967"/>
                  <a:pt x="4404144" y="45719"/>
                </a:cubicBezTo>
                <a:cubicBezTo>
                  <a:pt x="4313461" y="86471"/>
                  <a:pt x="4152196" y="-10879"/>
                  <a:pt x="3916102" y="45719"/>
                </a:cubicBezTo>
                <a:cubicBezTo>
                  <a:pt x="3680008" y="102317"/>
                  <a:pt x="3534191" y="40801"/>
                  <a:pt x="3328098" y="45719"/>
                </a:cubicBezTo>
                <a:cubicBezTo>
                  <a:pt x="3122005" y="50637"/>
                  <a:pt x="2911206" y="4056"/>
                  <a:pt x="2740095" y="45719"/>
                </a:cubicBezTo>
                <a:cubicBezTo>
                  <a:pt x="2568984" y="87382"/>
                  <a:pt x="2216670" y="-19296"/>
                  <a:pt x="2052131" y="45719"/>
                </a:cubicBezTo>
                <a:cubicBezTo>
                  <a:pt x="1887592" y="110734"/>
                  <a:pt x="1653007" y="36006"/>
                  <a:pt x="1464128" y="45719"/>
                </a:cubicBezTo>
                <a:cubicBezTo>
                  <a:pt x="1275249" y="55432"/>
                  <a:pt x="899144" y="-3523"/>
                  <a:pt x="676204" y="45719"/>
                </a:cubicBezTo>
                <a:cubicBezTo>
                  <a:pt x="453264" y="94961"/>
                  <a:pt x="326747" y="4357"/>
                  <a:pt x="0" y="45719"/>
                </a:cubicBezTo>
                <a:cubicBezTo>
                  <a:pt x="-2605" y="28744"/>
                  <a:pt x="915" y="22467"/>
                  <a:pt x="0" y="0"/>
                </a:cubicBezTo>
                <a:close/>
              </a:path>
              <a:path w="9996055" h="45719" stroke="0" extrusionOk="0">
                <a:moveTo>
                  <a:pt x="0" y="0"/>
                </a:moveTo>
                <a:cubicBezTo>
                  <a:pt x="196639" y="-49292"/>
                  <a:pt x="257307" y="44939"/>
                  <a:pt x="488043" y="0"/>
                </a:cubicBezTo>
                <a:cubicBezTo>
                  <a:pt x="718779" y="-44939"/>
                  <a:pt x="954804" y="63500"/>
                  <a:pt x="1076046" y="0"/>
                </a:cubicBezTo>
                <a:cubicBezTo>
                  <a:pt x="1197288" y="-63500"/>
                  <a:pt x="1604953" y="59797"/>
                  <a:pt x="1764010" y="0"/>
                </a:cubicBezTo>
                <a:cubicBezTo>
                  <a:pt x="1923067" y="-59797"/>
                  <a:pt x="2187943" y="24947"/>
                  <a:pt x="2352013" y="0"/>
                </a:cubicBezTo>
                <a:cubicBezTo>
                  <a:pt x="2516083" y="-24947"/>
                  <a:pt x="2799191" y="35635"/>
                  <a:pt x="3039977" y="0"/>
                </a:cubicBezTo>
                <a:cubicBezTo>
                  <a:pt x="3280763" y="-35635"/>
                  <a:pt x="3270528" y="4720"/>
                  <a:pt x="3428059" y="0"/>
                </a:cubicBezTo>
                <a:cubicBezTo>
                  <a:pt x="3585590" y="-4720"/>
                  <a:pt x="3827087" y="64835"/>
                  <a:pt x="4016062" y="0"/>
                </a:cubicBezTo>
                <a:cubicBezTo>
                  <a:pt x="4205037" y="-64835"/>
                  <a:pt x="4319558" y="34247"/>
                  <a:pt x="4404144" y="0"/>
                </a:cubicBezTo>
                <a:cubicBezTo>
                  <a:pt x="4488730" y="-34247"/>
                  <a:pt x="4622540" y="40815"/>
                  <a:pt x="4792226" y="0"/>
                </a:cubicBezTo>
                <a:cubicBezTo>
                  <a:pt x="4961912" y="-40815"/>
                  <a:pt x="5232611" y="47657"/>
                  <a:pt x="5480190" y="0"/>
                </a:cubicBezTo>
                <a:cubicBezTo>
                  <a:pt x="5727769" y="-47657"/>
                  <a:pt x="5931914" y="84255"/>
                  <a:pt x="6268114" y="0"/>
                </a:cubicBezTo>
                <a:cubicBezTo>
                  <a:pt x="6604314" y="-84255"/>
                  <a:pt x="6573502" y="4256"/>
                  <a:pt x="6756157" y="0"/>
                </a:cubicBezTo>
                <a:cubicBezTo>
                  <a:pt x="6938812" y="-4256"/>
                  <a:pt x="7060099" y="43384"/>
                  <a:pt x="7144239" y="0"/>
                </a:cubicBezTo>
                <a:cubicBezTo>
                  <a:pt x="7228379" y="-43384"/>
                  <a:pt x="7343495" y="2198"/>
                  <a:pt x="7432361" y="0"/>
                </a:cubicBezTo>
                <a:cubicBezTo>
                  <a:pt x="7521227" y="-2198"/>
                  <a:pt x="7863563" y="70702"/>
                  <a:pt x="8220285" y="0"/>
                </a:cubicBezTo>
                <a:cubicBezTo>
                  <a:pt x="8577007" y="-70702"/>
                  <a:pt x="8667975" y="59808"/>
                  <a:pt x="8808288" y="0"/>
                </a:cubicBezTo>
                <a:cubicBezTo>
                  <a:pt x="8948601" y="-59808"/>
                  <a:pt x="9178732" y="56454"/>
                  <a:pt x="9296331" y="0"/>
                </a:cubicBezTo>
                <a:cubicBezTo>
                  <a:pt x="9413930" y="-56454"/>
                  <a:pt x="9837561" y="76905"/>
                  <a:pt x="9996055" y="0"/>
                </a:cubicBezTo>
                <a:cubicBezTo>
                  <a:pt x="9997176" y="11097"/>
                  <a:pt x="9995539" y="26528"/>
                  <a:pt x="9996055" y="45719"/>
                </a:cubicBezTo>
                <a:cubicBezTo>
                  <a:pt x="9849171" y="117161"/>
                  <a:pt x="9518787" y="-5109"/>
                  <a:pt x="9308091" y="45719"/>
                </a:cubicBezTo>
                <a:cubicBezTo>
                  <a:pt x="9097395" y="96547"/>
                  <a:pt x="9004386" y="27944"/>
                  <a:pt x="8920009" y="45719"/>
                </a:cubicBezTo>
                <a:cubicBezTo>
                  <a:pt x="8835632" y="63494"/>
                  <a:pt x="8532025" y="-18346"/>
                  <a:pt x="8332006" y="45719"/>
                </a:cubicBezTo>
                <a:cubicBezTo>
                  <a:pt x="8131987" y="109784"/>
                  <a:pt x="8033710" y="37979"/>
                  <a:pt x="7843963" y="45719"/>
                </a:cubicBezTo>
                <a:cubicBezTo>
                  <a:pt x="7654216" y="53459"/>
                  <a:pt x="7421404" y="36417"/>
                  <a:pt x="7255960" y="45719"/>
                </a:cubicBezTo>
                <a:cubicBezTo>
                  <a:pt x="7090516" y="55021"/>
                  <a:pt x="6853585" y="13095"/>
                  <a:pt x="6567996" y="45719"/>
                </a:cubicBezTo>
                <a:cubicBezTo>
                  <a:pt x="6282407" y="78343"/>
                  <a:pt x="6233618" y="12793"/>
                  <a:pt x="6079953" y="45719"/>
                </a:cubicBezTo>
                <a:cubicBezTo>
                  <a:pt x="5926288" y="78645"/>
                  <a:pt x="5586118" y="17865"/>
                  <a:pt x="5391990" y="45719"/>
                </a:cubicBezTo>
                <a:cubicBezTo>
                  <a:pt x="5197862" y="73573"/>
                  <a:pt x="4944721" y="-15196"/>
                  <a:pt x="4803986" y="45719"/>
                </a:cubicBezTo>
                <a:cubicBezTo>
                  <a:pt x="4663251" y="106634"/>
                  <a:pt x="4212864" y="3943"/>
                  <a:pt x="4016062" y="45719"/>
                </a:cubicBezTo>
                <a:cubicBezTo>
                  <a:pt x="3819260" y="87495"/>
                  <a:pt x="3576239" y="-1026"/>
                  <a:pt x="3228138" y="45719"/>
                </a:cubicBezTo>
                <a:cubicBezTo>
                  <a:pt x="2880037" y="92464"/>
                  <a:pt x="2921440" y="45405"/>
                  <a:pt x="2740095" y="45719"/>
                </a:cubicBezTo>
                <a:cubicBezTo>
                  <a:pt x="2558750" y="46033"/>
                  <a:pt x="2528459" y="32025"/>
                  <a:pt x="2352013" y="45719"/>
                </a:cubicBezTo>
                <a:cubicBezTo>
                  <a:pt x="2175567" y="59413"/>
                  <a:pt x="2175920" y="13702"/>
                  <a:pt x="2063891" y="45719"/>
                </a:cubicBezTo>
                <a:cubicBezTo>
                  <a:pt x="1951862" y="77736"/>
                  <a:pt x="1914182" y="17430"/>
                  <a:pt x="1775770" y="45719"/>
                </a:cubicBezTo>
                <a:cubicBezTo>
                  <a:pt x="1637358" y="74008"/>
                  <a:pt x="1490451" y="13519"/>
                  <a:pt x="1387688" y="45719"/>
                </a:cubicBezTo>
                <a:cubicBezTo>
                  <a:pt x="1284925" y="77919"/>
                  <a:pt x="1238029" y="39280"/>
                  <a:pt x="1099566" y="45719"/>
                </a:cubicBezTo>
                <a:cubicBezTo>
                  <a:pt x="961103" y="52158"/>
                  <a:pt x="805619" y="24164"/>
                  <a:pt x="711484" y="45719"/>
                </a:cubicBezTo>
                <a:cubicBezTo>
                  <a:pt x="617349" y="67274"/>
                  <a:pt x="194125" y="-5821"/>
                  <a:pt x="0" y="45719"/>
                </a:cubicBezTo>
                <a:cubicBezTo>
                  <a:pt x="-522" y="34024"/>
                  <a:pt x="420" y="10012"/>
                  <a:pt x="0" y="0"/>
                </a:cubicBezTo>
                <a:close/>
              </a:path>
            </a:pathLst>
          </a:custGeom>
          <a:solidFill>
            <a:srgbClr val="FF0000"/>
          </a:solidFill>
          <a:ln>
            <a:solidFill>
              <a:srgbClr val="FF0000"/>
            </a:solidFill>
            <a:extLst>
              <a:ext uri="{C807C97D-BFC1-408E-A445-0C87EB9F89A2}">
                <ask:lineSketchStyleProps xmlns:ask="http://schemas.microsoft.com/office/drawing/2018/sketchyshapes" sd="2172701006">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169870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AC7DDF-AF3A-CC47-BEA1-1906ECC1C219}"/>
              </a:ext>
            </a:extLst>
          </p:cNvPr>
          <p:cNvSpPr>
            <a:spLocks noGrp="1"/>
          </p:cNvSpPr>
          <p:nvPr>
            <p:ph type="title"/>
          </p:nvPr>
        </p:nvSpPr>
        <p:spPr>
          <a:xfrm>
            <a:off x="839788" y="531813"/>
            <a:ext cx="10276552" cy="1149350"/>
          </a:xfrm>
        </p:spPr>
        <p:txBody>
          <a:bodyPr/>
          <a:lstStyle/>
          <a:p>
            <a:r>
              <a:rPr lang="nl-BE" b="1" dirty="0"/>
              <a:t>RELEVANTIE</a:t>
            </a:r>
          </a:p>
        </p:txBody>
      </p:sp>
      <p:sp>
        <p:nvSpPr>
          <p:cNvPr id="7" name="Tijdelijke aanduiding voor tekst 6">
            <a:extLst>
              <a:ext uri="{FF2B5EF4-FFF2-40B4-BE49-F238E27FC236}">
                <a16:creationId xmlns:a16="http://schemas.microsoft.com/office/drawing/2014/main" id="{41EB8772-AF76-3547-9606-5F019AAD91E1}"/>
              </a:ext>
            </a:extLst>
          </p:cNvPr>
          <p:cNvSpPr>
            <a:spLocks noGrp="1"/>
          </p:cNvSpPr>
          <p:nvPr>
            <p:ph type="body" idx="1"/>
          </p:nvPr>
        </p:nvSpPr>
        <p:spPr/>
        <p:txBody>
          <a:bodyPr/>
          <a:lstStyle/>
          <a:p>
            <a:r>
              <a:rPr lang="nl-BE" dirty="0"/>
              <a:t>Methodologieluik</a:t>
            </a:r>
          </a:p>
        </p:txBody>
      </p:sp>
      <p:sp>
        <p:nvSpPr>
          <p:cNvPr id="8" name="Tijdelijke aanduiding voor inhoud 7">
            <a:extLst>
              <a:ext uri="{FF2B5EF4-FFF2-40B4-BE49-F238E27FC236}">
                <a16:creationId xmlns:a16="http://schemas.microsoft.com/office/drawing/2014/main" id="{D8986FF3-8486-8746-9DBB-5993928C4E9B}"/>
              </a:ext>
            </a:extLst>
          </p:cNvPr>
          <p:cNvSpPr>
            <a:spLocks noGrp="1"/>
          </p:cNvSpPr>
          <p:nvPr>
            <p:ph sz="half" idx="2"/>
          </p:nvPr>
        </p:nvSpPr>
        <p:spPr/>
        <p:txBody>
          <a:bodyPr>
            <a:normAutofit/>
          </a:bodyPr>
          <a:lstStyle/>
          <a:p>
            <a:r>
              <a:rPr lang="nl-BE" b="1" dirty="0"/>
              <a:t>Korte</a:t>
            </a:r>
            <a:r>
              <a:rPr lang="nl-BE" dirty="0"/>
              <a:t> en </a:t>
            </a:r>
            <a:r>
              <a:rPr lang="nl-BE" b="1" dirty="0"/>
              <a:t>duidelijke argumentatie </a:t>
            </a:r>
            <a:r>
              <a:rPr lang="nl-BE" dirty="0"/>
              <a:t>waarom jullie bepaalde keuzes maken</a:t>
            </a:r>
          </a:p>
          <a:p>
            <a:r>
              <a:rPr lang="nl-BE" dirty="0"/>
              <a:t>Iets te veel </a:t>
            </a:r>
            <a:r>
              <a:rPr lang="nl-BE" b="1" dirty="0"/>
              <a:t>algemene theorie</a:t>
            </a:r>
            <a:r>
              <a:rPr lang="nl-BE" dirty="0"/>
              <a:t> over keuze van het model. </a:t>
            </a:r>
          </a:p>
          <a:p>
            <a:pPr marL="0" indent="0">
              <a:buNone/>
            </a:pPr>
            <a:endParaRPr lang="nl-BE" dirty="0"/>
          </a:p>
        </p:txBody>
      </p:sp>
      <p:sp>
        <p:nvSpPr>
          <p:cNvPr id="9" name="Tijdelijke aanduiding voor tekst 8">
            <a:extLst>
              <a:ext uri="{FF2B5EF4-FFF2-40B4-BE49-F238E27FC236}">
                <a16:creationId xmlns:a16="http://schemas.microsoft.com/office/drawing/2014/main" id="{FF77EC1F-0766-8B4B-A3EB-EA1C58F6BA44}"/>
              </a:ext>
            </a:extLst>
          </p:cNvPr>
          <p:cNvSpPr>
            <a:spLocks noGrp="1"/>
          </p:cNvSpPr>
          <p:nvPr>
            <p:ph type="body" sz="quarter" idx="3"/>
          </p:nvPr>
        </p:nvSpPr>
        <p:spPr/>
        <p:txBody>
          <a:bodyPr/>
          <a:lstStyle/>
          <a:p>
            <a:pPr algn="r"/>
            <a:r>
              <a:rPr lang="nl-BE" dirty="0"/>
              <a:t>Resultaten</a:t>
            </a:r>
          </a:p>
        </p:txBody>
      </p:sp>
      <p:sp>
        <p:nvSpPr>
          <p:cNvPr id="10" name="Tijdelijke aanduiding voor inhoud 9">
            <a:extLst>
              <a:ext uri="{FF2B5EF4-FFF2-40B4-BE49-F238E27FC236}">
                <a16:creationId xmlns:a16="http://schemas.microsoft.com/office/drawing/2014/main" id="{9D49D22C-96CC-C14B-A023-7F2AF1B3D123}"/>
              </a:ext>
            </a:extLst>
          </p:cNvPr>
          <p:cNvSpPr>
            <a:spLocks noGrp="1"/>
          </p:cNvSpPr>
          <p:nvPr>
            <p:ph sz="quarter" idx="4"/>
          </p:nvPr>
        </p:nvSpPr>
        <p:spPr/>
        <p:txBody>
          <a:bodyPr>
            <a:normAutofit/>
          </a:bodyPr>
          <a:lstStyle/>
          <a:p>
            <a:r>
              <a:rPr lang="nl-BE" dirty="0"/>
              <a:t>Jullie </a:t>
            </a:r>
            <a:r>
              <a:rPr lang="nl-BE" b="1" dirty="0"/>
              <a:t>rapporteren enkel de nodige zaken</a:t>
            </a:r>
            <a:r>
              <a:rPr lang="nl-BE" dirty="0"/>
              <a:t>. Hierdoor blijf jullie paper overzichtelijk, goed bezig!</a:t>
            </a:r>
          </a:p>
          <a:p>
            <a:endParaRPr lang="nl-BE" dirty="0"/>
          </a:p>
          <a:p>
            <a:r>
              <a:rPr lang="nl-BE" dirty="0"/>
              <a:t>Krachtig geschreven. Jullie hebben </a:t>
            </a:r>
            <a:r>
              <a:rPr lang="nl-BE" b="1" dirty="0"/>
              <a:t>gedurfd om keuzes te maken</a:t>
            </a:r>
            <a:r>
              <a:rPr lang="nl-BE" dirty="0"/>
              <a:t> en niet alles te rapporteren, knap!</a:t>
            </a:r>
          </a:p>
          <a:p>
            <a:endParaRPr lang="nl-BE" dirty="0"/>
          </a:p>
        </p:txBody>
      </p:sp>
      <p:sp>
        <p:nvSpPr>
          <p:cNvPr id="4" name="Tijdelijke aanduiding voor dianummer 3">
            <a:extLst>
              <a:ext uri="{FF2B5EF4-FFF2-40B4-BE49-F238E27FC236}">
                <a16:creationId xmlns:a16="http://schemas.microsoft.com/office/drawing/2014/main" id="{7191FC8F-07AE-EA4B-B9D5-5B99BF8CA99E}"/>
              </a:ext>
            </a:extLst>
          </p:cNvPr>
          <p:cNvSpPr>
            <a:spLocks noGrp="1"/>
          </p:cNvSpPr>
          <p:nvPr>
            <p:ph type="sldNum" sz="quarter" idx="12"/>
          </p:nvPr>
        </p:nvSpPr>
        <p:spPr/>
        <p:txBody>
          <a:bodyPr/>
          <a:lstStyle/>
          <a:p>
            <a:fld id="{F8E28480-1C08-4458-AD97-0283E6FFD09D}" type="slidenum">
              <a:rPr lang="en-US" smtClean="0"/>
              <a:t>4</a:t>
            </a:fld>
            <a:endParaRPr lang="en-US"/>
          </a:p>
        </p:txBody>
      </p:sp>
      <p:sp>
        <p:nvSpPr>
          <p:cNvPr id="3" name="Tekstvak 2">
            <a:extLst>
              <a:ext uri="{FF2B5EF4-FFF2-40B4-BE49-F238E27FC236}">
                <a16:creationId xmlns:a16="http://schemas.microsoft.com/office/drawing/2014/main" id="{0C5F8A60-A3C6-DE4C-A27E-F8516AF44145}"/>
              </a:ext>
            </a:extLst>
          </p:cNvPr>
          <p:cNvSpPr txBox="1"/>
          <p:nvPr/>
        </p:nvSpPr>
        <p:spPr>
          <a:xfrm>
            <a:off x="1334806" y="4634345"/>
            <a:ext cx="4276286" cy="1938992"/>
          </a:xfrm>
          <a:prstGeom prst="rect">
            <a:avLst/>
          </a:prstGeom>
          <a:noFill/>
        </p:spPr>
        <p:txBody>
          <a:bodyPr wrap="square" rtlCol="0">
            <a:spAutoFit/>
          </a:bodyPr>
          <a:lstStyle/>
          <a:p>
            <a:r>
              <a:rPr lang="nl-BE" sz="1500" i="1" dirty="0">
                <a:latin typeface="Times New Roman" panose="02020603050405020304" pitchFamily="18" charset="0"/>
                <a:cs typeface="Times New Roman" panose="02020603050405020304" pitchFamily="18" charset="0"/>
              </a:rPr>
              <a:t>“In dit onderzoeksluik zijn we geïnteresseerd in het effect van verschillende onafhankelijke variabelen op een kwantitatieve afhankelijke variabelen waarbij data wordt gebruikt op twee niveaus namelijk die van leerlingen en klassen (‘IDCLASS’). Omdat we rekening moeten houden met deze hiërarchie van niveaus is het aangewezen om een multilevelanalyse uit te voeren.”</a:t>
            </a:r>
          </a:p>
        </p:txBody>
      </p:sp>
    </p:spTree>
    <p:extLst>
      <p:ext uri="{BB962C8B-B14F-4D97-AF65-F5344CB8AC3E}">
        <p14:creationId xmlns:p14="http://schemas.microsoft.com/office/powerpoint/2010/main" val="213209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531B640-C208-074A-A9CD-C8DF29BF839F}"/>
              </a:ext>
            </a:extLst>
          </p:cNvPr>
          <p:cNvSpPr>
            <a:spLocks noGrp="1"/>
          </p:cNvSpPr>
          <p:nvPr>
            <p:ph type="title"/>
          </p:nvPr>
        </p:nvSpPr>
        <p:spPr/>
        <p:txBody>
          <a:bodyPr/>
          <a:lstStyle/>
          <a:p>
            <a:r>
              <a:rPr lang="nl-BE" dirty="0"/>
              <a:t>MODEL-VERGELIJKING</a:t>
            </a:r>
          </a:p>
        </p:txBody>
      </p:sp>
      <p:sp>
        <p:nvSpPr>
          <p:cNvPr id="9" name="Tijdelijke aanduiding voor inhoud 8">
            <a:extLst>
              <a:ext uri="{FF2B5EF4-FFF2-40B4-BE49-F238E27FC236}">
                <a16:creationId xmlns:a16="http://schemas.microsoft.com/office/drawing/2014/main" id="{8F281250-C661-F047-AE0E-82EFF176E309}"/>
              </a:ext>
            </a:extLst>
          </p:cNvPr>
          <p:cNvSpPr>
            <a:spLocks noGrp="1"/>
          </p:cNvSpPr>
          <p:nvPr>
            <p:ph idx="1"/>
          </p:nvPr>
        </p:nvSpPr>
        <p:spPr/>
        <p:txBody>
          <a:bodyPr/>
          <a:lstStyle/>
          <a:p>
            <a:r>
              <a:rPr lang="nl-BE" b="1" dirty="0"/>
              <a:t>Cruciale stap </a:t>
            </a:r>
            <a:r>
              <a:rPr lang="nl-BE" dirty="0"/>
              <a:t>in data-analyse</a:t>
            </a:r>
          </a:p>
          <a:p>
            <a:r>
              <a:rPr lang="nl-BE" dirty="0"/>
              <a:t>Beschreven in methodologie </a:t>
            </a:r>
            <a:r>
              <a:rPr lang="nl-BE" b="1" dirty="0"/>
              <a:t>én</a:t>
            </a:r>
            <a:r>
              <a:rPr lang="nl-BE" dirty="0"/>
              <a:t> in resultaten</a:t>
            </a:r>
          </a:p>
          <a:p>
            <a:pPr marL="0" indent="0">
              <a:buNone/>
            </a:pPr>
            <a:endParaRPr lang="nl-BE" dirty="0"/>
          </a:p>
          <a:p>
            <a:endParaRPr lang="nl-BE" dirty="0"/>
          </a:p>
        </p:txBody>
      </p:sp>
      <p:sp>
        <p:nvSpPr>
          <p:cNvPr id="10" name="Tijdelijke aanduiding voor tekst 9">
            <a:extLst>
              <a:ext uri="{FF2B5EF4-FFF2-40B4-BE49-F238E27FC236}">
                <a16:creationId xmlns:a16="http://schemas.microsoft.com/office/drawing/2014/main" id="{95E90000-4E9A-FA44-A686-9DB71C9905BB}"/>
              </a:ext>
            </a:extLst>
          </p:cNvPr>
          <p:cNvSpPr>
            <a:spLocks noGrp="1"/>
          </p:cNvSpPr>
          <p:nvPr>
            <p:ph type="body" sz="half" idx="2"/>
          </p:nvPr>
        </p:nvSpPr>
        <p:spPr/>
        <p:txBody>
          <a:bodyPr/>
          <a:lstStyle/>
          <a:p>
            <a:endParaRPr lang="nl-BE" dirty="0"/>
          </a:p>
        </p:txBody>
      </p:sp>
      <p:sp>
        <p:nvSpPr>
          <p:cNvPr id="7" name="Tijdelijke aanduiding voor dianummer 6">
            <a:extLst>
              <a:ext uri="{FF2B5EF4-FFF2-40B4-BE49-F238E27FC236}">
                <a16:creationId xmlns:a16="http://schemas.microsoft.com/office/drawing/2014/main" id="{85F6B9B7-28A7-D04C-91D6-7507DAEC7517}"/>
              </a:ext>
            </a:extLst>
          </p:cNvPr>
          <p:cNvSpPr>
            <a:spLocks noGrp="1"/>
          </p:cNvSpPr>
          <p:nvPr>
            <p:ph type="sldNum" sz="quarter" idx="12"/>
          </p:nvPr>
        </p:nvSpPr>
        <p:spPr/>
        <p:txBody>
          <a:bodyPr/>
          <a:lstStyle/>
          <a:p>
            <a:fld id="{F8E28480-1C08-4458-AD97-0283E6FFD09D}" type="slidenum">
              <a:rPr lang="en-US" smtClean="0"/>
              <a:pPr/>
              <a:t>5</a:t>
            </a:fld>
            <a:endParaRPr lang="en-US"/>
          </a:p>
        </p:txBody>
      </p:sp>
      <p:pic>
        <p:nvPicPr>
          <p:cNvPr id="1026" name="Picture 2" descr="page3image13686880">
            <a:extLst>
              <a:ext uri="{FF2B5EF4-FFF2-40B4-BE49-F238E27FC236}">
                <a16:creationId xmlns:a16="http://schemas.microsoft.com/office/drawing/2014/main" id="{EB0447A2-E1F7-4546-81C6-BC6CDFC2C8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3834" y="1824464"/>
            <a:ext cx="2808524" cy="4015228"/>
          </a:xfrm>
          <a:prstGeom prst="rect">
            <a:avLst/>
          </a:prstGeom>
          <a:noFill/>
          <a:extLst>
            <a:ext uri="{909E8E84-426E-40DD-AFC4-6F175D3DCCD1}">
              <a14:hiddenFill xmlns:a14="http://schemas.microsoft.com/office/drawing/2010/main">
                <a:solidFill>
                  <a:srgbClr val="FFFFFF"/>
                </a:solidFill>
              </a14:hiddenFill>
            </a:ext>
          </a:extLst>
        </p:spPr>
      </p:pic>
      <p:pic>
        <p:nvPicPr>
          <p:cNvPr id="5" name="Afbeelding 4" descr="Afbeelding met tekst&#10;&#10;Automatisch gegenereerde beschrijving">
            <a:extLst>
              <a:ext uri="{FF2B5EF4-FFF2-40B4-BE49-F238E27FC236}">
                <a16:creationId xmlns:a16="http://schemas.microsoft.com/office/drawing/2014/main" id="{4AFB0418-4E91-A64C-8423-7A94D736CE2D}"/>
              </a:ext>
            </a:extLst>
          </p:cNvPr>
          <p:cNvPicPr>
            <a:picLocks noChangeAspect="1"/>
          </p:cNvPicPr>
          <p:nvPr/>
        </p:nvPicPr>
        <p:blipFill>
          <a:blip r:embed="rId4"/>
          <a:stretch>
            <a:fillRect/>
          </a:stretch>
        </p:blipFill>
        <p:spPr>
          <a:xfrm>
            <a:off x="494074" y="3056080"/>
            <a:ext cx="6324600" cy="3074555"/>
          </a:xfrm>
          <a:prstGeom prst="rect">
            <a:avLst/>
          </a:prstGeom>
        </p:spPr>
      </p:pic>
      <p:sp>
        <p:nvSpPr>
          <p:cNvPr id="2" name="Rechthoek 1">
            <a:extLst>
              <a:ext uri="{FF2B5EF4-FFF2-40B4-BE49-F238E27FC236}">
                <a16:creationId xmlns:a16="http://schemas.microsoft.com/office/drawing/2014/main" id="{2D3AB305-863A-0243-8D1B-11A5A4A3AE26}"/>
              </a:ext>
            </a:extLst>
          </p:cNvPr>
          <p:cNvSpPr/>
          <p:nvPr/>
        </p:nvSpPr>
        <p:spPr>
          <a:xfrm>
            <a:off x="1662545" y="4613564"/>
            <a:ext cx="685800" cy="852054"/>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extLst>
              <a:ext uri="{FF2B5EF4-FFF2-40B4-BE49-F238E27FC236}">
                <a16:creationId xmlns:a16="http://schemas.microsoft.com/office/drawing/2014/main" id="{CFEC3A53-44BD-2D47-9956-F178DF42A10D}"/>
              </a:ext>
            </a:extLst>
          </p:cNvPr>
          <p:cNvSpPr/>
          <p:nvPr/>
        </p:nvSpPr>
        <p:spPr>
          <a:xfrm>
            <a:off x="3020290" y="4599708"/>
            <a:ext cx="3798383" cy="852054"/>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7030A0"/>
              </a:solidFill>
            </a:endParaRPr>
          </a:p>
        </p:txBody>
      </p:sp>
    </p:spTree>
    <p:extLst>
      <p:ext uri="{BB962C8B-B14F-4D97-AF65-F5344CB8AC3E}">
        <p14:creationId xmlns:p14="http://schemas.microsoft.com/office/powerpoint/2010/main" val="2146736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531B640-C208-074A-A9CD-C8DF29BF839F}"/>
              </a:ext>
            </a:extLst>
          </p:cNvPr>
          <p:cNvSpPr>
            <a:spLocks noGrp="1"/>
          </p:cNvSpPr>
          <p:nvPr>
            <p:ph type="title"/>
          </p:nvPr>
        </p:nvSpPr>
        <p:spPr/>
        <p:txBody>
          <a:bodyPr/>
          <a:lstStyle/>
          <a:p>
            <a:r>
              <a:rPr lang="nl-BE" dirty="0"/>
              <a:t>MODEL-VERGELIJKING</a:t>
            </a:r>
          </a:p>
        </p:txBody>
      </p:sp>
      <p:sp>
        <p:nvSpPr>
          <p:cNvPr id="9" name="Tijdelijke aanduiding voor inhoud 8">
            <a:extLst>
              <a:ext uri="{FF2B5EF4-FFF2-40B4-BE49-F238E27FC236}">
                <a16:creationId xmlns:a16="http://schemas.microsoft.com/office/drawing/2014/main" id="{8F281250-C661-F047-AE0E-82EFF176E309}"/>
              </a:ext>
            </a:extLst>
          </p:cNvPr>
          <p:cNvSpPr>
            <a:spLocks noGrp="1"/>
          </p:cNvSpPr>
          <p:nvPr>
            <p:ph idx="1"/>
          </p:nvPr>
        </p:nvSpPr>
        <p:spPr/>
        <p:txBody>
          <a:bodyPr/>
          <a:lstStyle/>
          <a:p>
            <a:r>
              <a:rPr lang="nl-BE" b="1" dirty="0"/>
              <a:t>Cruciale stap </a:t>
            </a:r>
            <a:r>
              <a:rPr lang="nl-BE" dirty="0"/>
              <a:t>in data-analyse</a:t>
            </a:r>
          </a:p>
          <a:p>
            <a:r>
              <a:rPr lang="nl-BE" dirty="0"/>
              <a:t>Beschreven in methodologie </a:t>
            </a:r>
            <a:r>
              <a:rPr lang="nl-BE" b="1" dirty="0"/>
              <a:t>én</a:t>
            </a:r>
            <a:r>
              <a:rPr lang="nl-BE" dirty="0"/>
              <a:t> in resultaten</a:t>
            </a:r>
          </a:p>
          <a:p>
            <a:r>
              <a:rPr lang="nl-BE" dirty="0"/>
              <a:t>Levert nog een ander voordeel op…</a:t>
            </a:r>
          </a:p>
          <a:p>
            <a:pPr marL="0" indent="0">
              <a:buNone/>
            </a:pPr>
            <a:endParaRPr lang="nl-BE" dirty="0"/>
          </a:p>
          <a:p>
            <a:endParaRPr lang="nl-BE" dirty="0"/>
          </a:p>
        </p:txBody>
      </p:sp>
      <p:sp>
        <p:nvSpPr>
          <p:cNvPr id="10" name="Tijdelijke aanduiding voor tekst 9">
            <a:extLst>
              <a:ext uri="{FF2B5EF4-FFF2-40B4-BE49-F238E27FC236}">
                <a16:creationId xmlns:a16="http://schemas.microsoft.com/office/drawing/2014/main" id="{95E90000-4E9A-FA44-A686-9DB71C9905BB}"/>
              </a:ext>
            </a:extLst>
          </p:cNvPr>
          <p:cNvSpPr>
            <a:spLocks noGrp="1"/>
          </p:cNvSpPr>
          <p:nvPr>
            <p:ph type="body" sz="half" idx="2"/>
          </p:nvPr>
        </p:nvSpPr>
        <p:spPr/>
        <p:txBody>
          <a:bodyPr/>
          <a:lstStyle/>
          <a:p>
            <a:endParaRPr lang="nl-BE" dirty="0"/>
          </a:p>
        </p:txBody>
      </p:sp>
      <p:sp>
        <p:nvSpPr>
          <p:cNvPr id="7" name="Tijdelijke aanduiding voor dianummer 6">
            <a:extLst>
              <a:ext uri="{FF2B5EF4-FFF2-40B4-BE49-F238E27FC236}">
                <a16:creationId xmlns:a16="http://schemas.microsoft.com/office/drawing/2014/main" id="{85F6B9B7-28A7-D04C-91D6-7507DAEC7517}"/>
              </a:ext>
            </a:extLst>
          </p:cNvPr>
          <p:cNvSpPr>
            <a:spLocks noGrp="1"/>
          </p:cNvSpPr>
          <p:nvPr>
            <p:ph type="sldNum" sz="quarter" idx="12"/>
          </p:nvPr>
        </p:nvSpPr>
        <p:spPr/>
        <p:txBody>
          <a:bodyPr/>
          <a:lstStyle/>
          <a:p>
            <a:fld id="{F8E28480-1C08-4458-AD97-0283E6FFD09D}" type="slidenum">
              <a:rPr lang="en-US" smtClean="0"/>
              <a:pPr/>
              <a:t>6</a:t>
            </a:fld>
            <a:endParaRPr lang="en-US"/>
          </a:p>
        </p:txBody>
      </p:sp>
      <p:sp>
        <p:nvSpPr>
          <p:cNvPr id="13" name="Tekstvak 12">
            <a:extLst>
              <a:ext uri="{FF2B5EF4-FFF2-40B4-BE49-F238E27FC236}">
                <a16:creationId xmlns:a16="http://schemas.microsoft.com/office/drawing/2014/main" id="{7393965C-067D-7942-93E3-C8055991DD97}"/>
              </a:ext>
            </a:extLst>
          </p:cNvPr>
          <p:cNvSpPr txBox="1"/>
          <p:nvPr/>
        </p:nvSpPr>
        <p:spPr>
          <a:xfrm>
            <a:off x="1066800" y="4364178"/>
            <a:ext cx="5029200" cy="1015663"/>
          </a:xfrm>
          <a:prstGeom prst="rect">
            <a:avLst/>
          </a:prstGeom>
          <a:noFill/>
        </p:spPr>
        <p:txBody>
          <a:bodyPr wrap="square" rtlCol="0">
            <a:spAutoFit/>
          </a:bodyPr>
          <a:lstStyle/>
          <a:p>
            <a:r>
              <a:rPr lang="nl-BE" i="1" dirty="0">
                <a:latin typeface="Times New Roman" panose="02020603050405020304" pitchFamily="18" charset="0"/>
                <a:cs typeface="Times New Roman" panose="02020603050405020304" pitchFamily="18" charset="0"/>
              </a:rPr>
              <a:t>“Als ik me niet vergis, moeten enkel de resultaten van het beste model opgenomen worden in de paper. Dit zal jullie ook wat plaatswinst opleveren.”</a:t>
            </a:r>
            <a:r>
              <a:rPr lang="nl-BE" sz="2400" dirty="0"/>
              <a:t> </a:t>
            </a:r>
          </a:p>
        </p:txBody>
      </p:sp>
      <p:pic>
        <p:nvPicPr>
          <p:cNvPr id="1026" name="Picture 2" descr="page3image13686880">
            <a:extLst>
              <a:ext uri="{FF2B5EF4-FFF2-40B4-BE49-F238E27FC236}">
                <a16:creationId xmlns:a16="http://schemas.microsoft.com/office/drawing/2014/main" id="{EB0447A2-E1F7-4546-81C6-BC6CDFC2C8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3834" y="1824464"/>
            <a:ext cx="2808524" cy="4015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7651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2BBAE4-B941-4F49-B483-1B3E1BE1DC34}"/>
              </a:ext>
            </a:extLst>
          </p:cNvPr>
          <p:cNvSpPr>
            <a:spLocks noGrp="1"/>
          </p:cNvSpPr>
          <p:nvPr>
            <p:ph type="title"/>
          </p:nvPr>
        </p:nvSpPr>
        <p:spPr/>
        <p:txBody>
          <a:bodyPr/>
          <a:lstStyle/>
          <a:p>
            <a:r>
              <a:rPr lang="nl-BE" dirty="0"/>
              <a:t>STIJL</a:t>
            </a:r>
          </a:p>
        </p:txBody>
      </p:sp>
      <p:sp>
        <p:nvSpPr>
          <p:cNvPr id="3" name="Tijdelijke aanduiding voor inhoud 2">
            <a:extLst>
              <a:ext uri="{FF2B5EF4-FFF2-40B4-BE49-F238E27FC236}">
                <a16:creationId xmlns:a16="http://schemas.microsoft.com/office/drawing/2014/main" id="{198A7CBB-8985-6B47-A43F-848075A3F7C7}"/>
              </a:ext>
            </a:extLst>
          </p:cNvPr>
          <p:cNvSpPr>
            <a:spLocks noGrp="1"/>
          </p:cNvSpPr>
          <p:nvPr>
            <p:ph idx="1"/>
          </p:nvPr>
        </p:nvSpPr>
        <p:spPr>
          <a:xfrm>
            <a:off x="1251678" y="2082337"/>
            <a:ext cx="10178322" cy="4846958"/>
          </a:xfrm>
        </p:spPr>
        <p:txBody>
          <a:bodyPr>
            <a:normAutofit/>
          </a:bodyPr>
          <a:lstStyle/>
          <a:p>
            <a:r>
              <a:rPr lang="nl-BE" b="1" dirty="0"/>
              <a:t>Duidelijk</a:t>
            </a:r>
            <a:r>
              <a:rPr lang="nl-BE" dirty="0"/>
              <a:t> voor een </a:t>
            </a:r>
            <a:r>
              <a:rPr lang="nl-BE" b="1" dirty="0"/>
              <a:t>buitenstaander</a:t>
            </a:r>
          </a:p>
          <a:p>
            <a:pPr lvl="1"/>
            <a:r>
              <a:rPr lang="nl-BE" dirty="0"/>
              <a:t>Jullie verklaren en interpreteren doorgaans duidelijk en in leesbare taal. </a:t>
            </a:r>
            <a:r>
              <a:rPr lang="nl-BE" b="1" dirty="0"/>
              <a:t>Berekeningen</a:t>
            </a:r>
            <a:r>
              <a:rPr lang="nl-BE" dirty="0"/>
              <a:t> hoef je daarbij </a:t>
            </a:r>
            <a:r>
              <a:rPr lang="nl-BE" b="1" dirty="0"/>
              <a:t>niet</a:t>
            </a:r>
            <a:r>
              <a:rPr lang="nl-BE" dirty="0"/>
              <a:t> te vermelden.</a:t>
            </a:r>
          </a:p>
          <a:p>
            <a:pPr lvl="1"/>
            <a:r>
              <a:rPr lang="nl-BE" dirty="0"/>
              <a:t>Als ik jullie was, zou ik de variabelen een nieuwe (meer </a:t>
            </a:r>
            <a:r>
              <a:rPr lang="nl-BE" b="1" dirty="0"/>
              <a:t>leesbare) naam</a:t>
            </a:r>
            <a:r>
              <a:rPr lang="nl-BE" dirty="0"/>
              <a:t> geven. Als lezer weet ik niet wat "S_OPDISC" betekent. </a:t>
            </a:r>
          </a:p>
          <a:p>
            <a:endParaRPr lang="nl-BE" dirty="0"/>
          </a:p>
          <a:p>
            <a:r>
              <a:rPr lang="nl-BE" dirty="0"/>
              <a:t>Bij de resultaten wordt het </a:t>
            </a:r>
            <a:r>
              <a:rPr lang="nl-BE" b="1" dirty="0"/>
              <a:t>relevante statistisch cijfermateriaal </a:t>
            </a:r>
            <a:r>
              <a:rPr lang="nl-BE" dirty="0"/>
              <a:t>gegeven om dan telkens af te sluiten met een </a:t>
            </a:r>
            <a:r>
              <a:rPr lang="nl-BE" b="1" dirty="0"/>
              <a:t>woordelijke omschrijving</a:t>
            </a:r>
            <a:r>
              <a:rPr lang="nl-BE" dirty="0"/>
              <a:t> (AKA “Mooi gerapporteerd in </a:t>
            </a:r>
            <a:r>
              <a:rPr lang="nl-BE" b="1" dirty="0"/>
              <a:t>statistische taal en </a:t>
            </a:r>
            <a:r>
              <a:rPr lang="nl-BE" dirty="0"/>
              <a:t>daarna in </a:t>
            </a:r>
            <a:r>
              <a:rPr lang="nl-BE" b="1" dirty="0"/>
              <a:t>mensentaal”</a:t>
            </a:r>
            <a:r>
              <a:rPr lang="nl-BE" dirty="0"/>
              <a:t>.)</a:t>
            </a:r>
          </a:p>
          <a:p>
            <a:r>
              <a:rPr lang="nl-BE" b="1" dirty="0"/>
              <a:t>Cijfermateriaal</a:t>
            </a:r>
            <a:r>
              <a:rPr lang="nl-BE" dirty="0"/>
              <a:t> wordt op een </a:t>
            </a:r>
            <a:r>
              <a:rPr lang="nl-BE" b="1" dirty="0"/>
              <a:t>consistente</a:t>
            </a:r>
            <a:r>
              <a:rPr lang="nl-BE" dirty="0"/>
              <a:t> en duidelijke manier verwerkt in de tekst</a:t>
            </a:r>
          </a:p>
        </p:txBody>
      </p:sp>
      <p:sp>
        <p:nvSpPr>
          <p:cNvPr id="4" name="Tijdelijke aanduiding voor dianummer 3">
            <a:extLst>
              <a:ext uri="{FF2B5EF4-FFF2-40B4-BE49-F238E27FC236}">
                <a16:creationId xmlns:a16="http://schemas.microsoft.com/office/drawing/2014/main" id="{04F0BBDC-D6DF-FD40-AB6A-5177E448592E}"/>
              </a:ext>
            </a:extLst>
          </p:cNvPr>
          <p:cNvSpPr>
            <a:spLocks noGrp="1"/>
          </p:cNvSpPr>
          <p:nvPr>
            <p:ph type="sldNum" sz="quarter" idx="12"/>
          </p:nvPr>
        </p:nvSpPr>
        <p:spPr/>
        <p:txBody>
          <a:bodyPr/>
          <a:lstStyle/>
          <a:p>
            <a:fld id="{F8E28480-1C08-4458-AD97-0283E6FFD09D}" type="slidenum">
              <a:rPr lang="en-US" smtClean="0"/>
              <a:pPr/>
              <a:t>7</a:t>
            </a:fld>
            <a:endParaRPr lang="en-US"/>
          </a:p>
        </p:txBody>
      </p:sp>
    </p:spTree>
    <p:extLst>
      <p:ext uri="{BB962C8B-B14F-4D97-AF65-F5344CB8AC3E}">
        <p14:creationId xmlns:p14="http://schemas.microsoft.com/office/powerpoint/2010/main" val="2331124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B9DED5D9-64BB-5044-873E-CE1E47B67F5C}"/>
              </a:ext>
            </a:extLst>
          </p:cNvPr>
          <p:cNvSpPr>
            <a:spLocks noGrp="1"/>
          </p:cNvSpPr>
          <p:nvPr>
            <p:ph type="title"/>
          </p:nvPr>
        </p:nvSpPr>
        <p:spPr/>
        <p:txBody>
          <a:bodyPr/>
          <a:lstStyle/>
          <a:p>
            <a:r>
              <a:rPr lang="nl-BE" dirty="0"/>
              <a:t>BIJLAGEN?</a:t>
            </a:r>
          </a:p>
        </p:txBody>
      </p:sp>
      <p:sp>
        <p:nvSpPr>
          <p:cNvPr id="7" name="Tijdelijke aanduiding voor tekst 6">
            <a:extLst>
              <a:ext uri="{FF2B5EF4-FFF2-40B4-BE49-F238E27FC236}">
                <a16:creationId xmlns:a16="http://schemas.microsoft.com/office/drawing/2014/main" id="{814B8DA9-F873-8149-B8E2-7E5D53DB1227}"/>
              </a:ext>
            </a:extLst>
          </p:cNvPr>
          <p:cNvSpPr>
            <a:spLocks noGrp="1"/>
          </p:cNvSpPr>
          <p:nvPr>
            <p:ph type="body" sz="half" idx="2"/>
          </p:nvPr>
        </p:nvSpPr>
        <p:spPr/>
        <p:txBody>
          <a:bodyPr/>
          <a:lstStyle/>
          <a:p>
            <a:endParaRPr lang="nl-BE"/>
          </a:p>
        </p:txBody>
      </p:sp>
      <p:sp>
        <p:nvSpPr>
          <p:cNvPr id="4" name="Tijdelijke aanduiding voor dianummer 3">
            <a:extLst>
              <a:ext uri="{FF2B5EF4-FFF2-40B4-BE49-F238E27FC236}">
                <a16:creationId xmlns:a16="http://schemas.microsoft.com/office/drawing/2014/main" id="{9AD11C09-90A2-AD47-B5D0-9637937D65C3}"/>
              </a:ext>
            </a:extLst>
          </p:cNvPr>
          <p:cNvSpPr>
            <a:spLocks noGrp="1"/>
          </p:cNvSpPr>
          <p:nvPr>
            <p:ph type="sldNum" sz="quarter" idx="12"/>
          </p:nvPr>
        </p:nvSpPr>
        <p:spPr/>
        <p:txBody>
          <a:bodyPr/>
          <a:lstStyle/>
          <a:p>
            <a:fld id="{F8E28480-1C08-4458-AD97-0283E6FFD09D}" type="slidenum">
              <a:rPr lang="en-US" smtClean="0"/>
              <a:pPr/>
              <a:t>8</a:t>
            </a:fld>
            <a:endParaRPr lang="en-US"/>
          </a:p>
        </p:txBody>
      </p:sp>
      <p:pic>
        <p:nvPicPr>
          <p:cNvPr id="5122" name="Picture 2" descr="Bijlage opent niet | SeniorWeb">
            <a:extLst>
              <a:ext uri="{FF2B5EF4-FFF2-40B4-BE49-F238E27FC236}">
                <a16:creationId xmlns:a16="http://schemas.microsoft.com/office/drawing/2014/main" id="{A3991BBC-A324-EB46-B63B-65171C749B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5191" y="2260882"/>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8" name="Tekstvak 7">
            <a:extLst>
              <a:ext uri="{FF2B5EF4-FFF2-40B4-BE49-F238E27FC236}">
                <a16:creationId xmlns:a16="http://schemas.microsoft.com/office/drawing/2014/main" id="{63D94773-3431-944D-AA88-AC8309F2743C}"/>
              </a:ext>
            </a:extLst>
          </p:cNvPr>
          <p:cNvSpPr txBox="1"/>
          <p:nvPr/>
        </p:nvSpPr>
        <p:spPr>
          <a:xfrm>
            <a:off x="879309" y="1937716"/>
            <a:ext cx="4859741" cy="646331"/>
          </a:xfrm>
          <a:prstGeom prst="rect">
            <a:avLst/>
          </a:prstGeom>
          <a:noFill/>
        </p:spPr>
        <p:txBody>
          <a:bodyPr wrap="square" rtlCol="0">
            <a:spAutoFit/>
          </a:bodyPr>
          <a:lstStyle/>
          <a:p>
            <a:r>
              <a:rPr lang="nl-BE" i="1" dirty="0">
                <a:latin typeface="Times New Roman" panose="02020603050405020304" pitchFamily="18" charset="0"/>
                <a:cs typeface="Times New Roman" panose="02020603050405020304" pitchFamily="18" charset="0"/>
              </a:rPr>
              <a:t>“Jammer dat de grafieken niet geïntegreerd zijn in de tekst (maar als bijlagen toegevoegd worden)”</a:t>
            </a:r>
          </a:p>
        </p:txBody>
      </p:sp>
      <p:sp>
        <p:nvSpPr>
          <p:cNvPr id="9" name="Tekstvak 8">
            <a:extLst>
              <a:ext uri="{FF2B5EF4-FFF2-40B4-BE49-F238E27FC236}">
                <a16:creationId xmlns:a16="http://schemas.microsoft.com/office/drawing/2014/main" id="{CEF1AC8E-9753-FE4B-AAEB-B4B046CF419E}"/>
              </a:ext>
            </a:extLst>
          </p:cNvPr>
          <p:cNvSpPr txBox="1"/>
          <p:nvPr/>
        </p:nvSpPr>
        <p:spPr>
          <a:xfrm>
            <a:off x="879309" y="3823418"/>
            <a:ext cx="5475969" cy="923330"/>
          </a:xfrm>
          <a:prstGeom prst="rect">
            <a:avLst/>
          </a:prstGeom>
          <a:noFill/>
        </p:spPr>
        <p:txBody>
          <a:bodyPr wrap="square" rtlCol="0">
            <a:spAutoFit/>
          </a:bodyPr>
          <a:lstStyle/>
          <a:p>
            <a:r>
              <a:rPr lang="nl-BE" i="1" dirty="0">
                <a:latin typeface="Times New Roman" panose="02020603050405020304" pitchFamily="18" charset="0"/>
                <a:cs typeface="Times New Roman" panose="02020603050405020304" pitchFamily="18" charset="0"/>
              </a:rPr>
              <a:t>“Staat de tabel in de eerste OV misschien niet beter bij de bijlagen. Sommige tabellen uit de bijlage lijken dan misschien beter in de paper zelf te passen?”</a:t>
            </a:r>
          </a:p>
        </p:txBody>
      </p:sp>
    </p:spTree>
    <p:extLst>
      <p:ext uri="{BB962C8B-B14F-4D97-AF65-F5344CB8AC3E}">
        <p14:creationId xmlns:p14="http://schemas.microsoft.com/office/powerpoint/2010/main" val="1927139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2ABACF-1859-6C4C-BB3A-BB59E591DFAC}"/>
              </a:ext>
            </a:extLst>
          </p:cNvPr>
          <p:cNvSpPr>
            <a:spLocks noGrp="1"/>
          </p:cNvSpPr>
          <p:nvPr>
            <p:ph type="title"/>
          </p:nvPr>
        </p:nvSpPr>
        <p:spPr/>
        <p:txBody>
          <a:bodyPr>
            <a:normAutofit/>
          </a:bodyPr>
          <a:lstStyle/>
          <a:p>
            <a:r>
              <a:rPr lang="nl-BE" sz="4800" dirty="0"/>
              <a:t>ONDERSTEUND DOOR…</a:t>
            </a:r>
          </a:p>
        </p:txBody>
      </p:sp>
      <p:sp>
        <p:nvSpPr>
          <p:cNvPr id="6" name="Tijdelijke aanduiding voor tekst 5">
            <a:extLst>
              <a:ext uri="{FF2B5EF4-FFF2-40B4-BE49-F238E27FC236}">
                <a16:creationId xmlns:a16="http://schemas.microsoft.com/office/drawing/2014/main" id="{885B01A9-94DE-2844-A9C1-8E90415D6A6F}"/>
              </a:ext>
            </a:extLst>
          </p:cNvPr>
          <p:cNvSpPr>
            <a:spLocks noGrp="1"/>
          </p:cNvSpPr>
          <p:nvPr>
            <p:ph type="body" idx="1"/>
          </p:nvPr>
        </p:nvSpPr>
        <p:spPr/>
        <p:txBody>
          <a:bodyPr/>
          <a:lstStyle/>
          <a:p>
            <a:r>
              <a:rPr lang="nl-BE" dirty="0"/>
              <a:t>TABELLEN</a:t>
            </a:r>
          </a:p>
        </p:txBody>
      </p:sp>
      <p:sp>
        <p:nvSpPr>
          <p:cNvPr id="7" name="Tijdelijke aanduiding voor inhoud 6">
            <a:extLst>
              <a:ext uri="{FF2B5EF4-FFF2-40B4-BE49-F238E27FC236}">
                <a16:creationId xmlns:a16="http://schemas.microsoft.com/office/drawing/2014/main" id="{31C28181-A31C-9346-A147-6B0B8D1D55EE}"/>
              </a:ext>
            </a:extLst>
          </p:cNvPr>
          <p:cNvSpPr>
            <a:spLocks noGrp="1"/>
          </p:cNvSpPr>
          <p:nvPr>
            <p:ph sz="half" idx="2"/>
          </p:nvPr>
        </p:nvSpPr>
        <p:spPr/>
        <p:txBody>
          <a:bodyPr/>
          <a:lstStyle/>
          <a:p>
            <a:r>
              <a:rPr lang="nl-BE" dirty="0"/>
              <a:t>Gebruik van tabellen is een </a:t>
            </a:r>
            <a:r>
              <a:rPr lang="nl-BE" b="1" dirty="0"/>
              <a:t>meerwaarde</a:t>
            </a:r>
          </a:p>
          <a:p>
            <a:r>
              <a:rPr lang="nl-BE" dirty="0"/>
              <a:t>Overzichtelijke tabel volgens </a:t>
            </a:r>
            <a:r>
              <a:rPr lang="nl-BE" b="1" dirty="0"/>
              <a:t>APA</a:t>
            </a:r>
            <a:r>
              <a:rPr lang="nl-BE" dirty="0"/>
              <a:t>.</a:t>
            </a:r>
          </a:p>
          <a:p>
            <a:r>
              <a:rPr lang="nl-BE" b="1" dirty="0"/>
              <a:t>Verwijs</a:t>
            </a:r>
            <a:r>
              <a:rPr lang="nl-BE" dirty="0"/>
              <a:t> naar de </a:t>
            </a:r>
            <a:r>
              <a:rPr lang="nl-BE" b="1" dirty="0"/>
              <a:t>tabellen</a:t>
            </a:r>
            <a:r>
              <a:rPr lang="nl-BE" dirty="0"/>
              <a:t> in de tekst.</a:t>
            </a:r>
          </a:p>
          <a:p>
            <a:endParaRPr lang="nl-BE" dirty="0"/>
          </a:p>
        </p:txBody>
      </p:sp>
      <p:sp>
        <p:nvSpPr>
          <p:cNvPr id="8" name="Tijdelijke aanduiding voor tekst 7">
            <a:extLst>
              <a:ext uri="{FF2B5EF4-FFF2-40B4-BE49-F238E27FC236}">
                <a16:creationId xmlns:a16="http://schemas.microsoft.com/office/drawing/2014/main" id="{EA10BF9E-F3A8-1941-8FE8-942ED1D6CCCE}"/>
              </a:ext>
            </a:extLst>
          </p:cNvPr>
          <p:cNvSpPr>
            <a:spLocks noGrp="1"/>
          </p:cNvSpPr>
          <p:nvPr>
            <p:ph type="body" sz="quarter" idx="3"/>
          </p:nvPr>
        </p:nvSpPr>
        <p:spPr/>
        <p:txBody>
          <a:bodyPr/>
          <a:lstStyle/>
          <a:p>
            <a:pPr algn="r"/>
            <a:r>
              <a:rPr lang="nl-BE" dirty="0"/>
              <a:t>FIGUREN</a:t>
            </a:r>
          </a:p>
        </p:txBody>
      </p:sp>
      <p:sp>
        <p:nvSpPr>
          <p:cNvPr id="9" name="Tijdelijke aanduiding voor inhoud 8">
            <a:extLst>
              <a:ext uri="{FF2B5EF4-FFF2-40B4-BE49-F238E27FC236}">
                <a16:creationId xmlns:a16="http://schemas.microsoft.com/office/drawing/2014/main" id="{0D15596C-C84B-4F4A-8E8D-E6B750F8B584}"/>
              </a:ext>
            </a:extLst>
          </p:cNvPr>
          <p:cNvSpPr>
            <a:spLocks noGrp="1"/>
          </p:cNvSpPr>
          <p:nvPr>
            <p:ph sz="quarter" idx="4"/>
          </p:nvPr>
        </p:nvSpPr>
        <p:spPr/>
        <p:txBody>
          <a:bodyPr/>
          <a:lstStyle/>
          <a:p>
            <a:r>
              <a:rPr lang="nl-BE" dirty="0"/>
              <a:t>Figuur 1 (zelfgemaakt) werkt </a:t>
            </a:r>
            <a:r>
              <a:rPr lang="nl-BE" b="1" dirty="0"/>
              <a:t>verhelderend</a:t>
            </a:r>
            <a:r>
              <a:rPr lang="nl-BE" dirty="0"/>
              <a:t>. </a:t>
            </a:r>
          </a:p>
          <a:p>
            <a:r>
              <a:rPr lang="nl-BE" dirty="0"/>
              <a:t>Tip: figuren een </a:t>
            </a:r>
            <a:r>
              <a:rPr lang="nl-BE" b="1" dirty="0"/>
              <a:t>nummer</a:t>
            </a:r>
            <a:r>
              <a:rPr lang="nl-BE" dirty="0"/>
              <a:t> en </a:t>
            </a:r>
            <a:r>
              <a:rPr lang="nl-BE" b="1" dirty="0"/>
              <a:t>naam</a:t>
            </a:r>
            <a:r>
              <a:rPr lang="nl-BE" dirty="0"/>
              <a:t> geven volgens </a:t>
            </a:r>
            <a:r>
              <a:rPr lang="nl-BE" b="1" dirty="0"/>
              <a:t>APA</a:t>
            </a:r>
            <a:r>
              <a:rPr lang="nl-BE" dirty="0"/>
              <a:t> stijl </a:t>
            </a:r>
          </a:p>
          <a:p>
            <a:endParaRPr lang="nl-BE" dirty="0"/>
          </a:p>
        </p:txBody>
      </p:sp>
      <p:sp>
        <p:nvSpPr>
          <p:cNvPr id="5" name="Tijdelijke aanduiding voor dianummer 4">
            <a:extLst>
              <a:ext uri="{FF2B5EF4-FFF2-40B4-BE49-F238E27FC236}">
                <a16:creationId xmlns:a16="http://schemas.microsoft.com/office/drawing/2014/main" id="{6E614E93-959C-8548-9967-177DDFE03FDA}"/>
              </a:ext>
            </a:extLst>
          </p:cNvPr>
          <p:cNvSpPr>
            <a:spLocks noGrp="1"/>
          </p:cNvSpPr>
          <p:nvPr>
            <p:ph type="sldNum" sz="quarter" idx="12"/>
          </p:nvPr>
        </p:nvSpPr>
        <p:spPr/>
        <p:txBody>
          <a:bodyPr/>
          <a:lstStyle/>
          <a:p>
            <a:fld id="{F8E28480-1C08-4458-AD97-0283E6FFD09D}" type="slidenum">
              <a:rPr lang="en-US" smtClean="0"/>
              <a:pPr/>
              <a:t>9</a:t>
            </a:fld>
            <a:endParaRPr lang="en-US"/>
          </a:p>
        </p:txBody>
      </p:sp>
      <p:sp>
        <p:nvSpPr>
          <p:cNvPr id="10" name="Tekstvak 9">
            <a:extLst>
              <a:ext uri="{FF2B5EF4-FFF2-40B4-BE49-F238E27FC236}">
                <a16:creationId xmlns:a16="http://schemas.microsoft.com/office/drawing/2014/main" id="{5D8CEEED-0E3E-A243-9C01-67423A442405}"/>
              </a:ext>
            </a:extLst>
          </p:cNvPr>
          <p:cNvSpPr txBox="1"/>
          <p:nvPr/>
        </p:nvSpPr>
        <p:spPr>
          <a:xfrm>
            <a:off x="6835987" y="4963345"/>
            <a:ext cx="4800600" cy="553998"/>
          </a:xfrm>
          <a:prstGeom prst="rect">
            <a:avLst/>
          </a:prstGeom>
          <a:noFill/>
        </p:spPr>
        <p:txBody>
          <a:bodyPr wrap="square" rtlCol="0">
            <a:spAutoFit/>
          </a:bodyPr>
          <a:lstStyle/>
          <a:p>
            <a:r>
              <a:rPr lang="nl-BE" sz="1500" i="1" dirty="0">
                <a:latin typeface="Times New Roman" panose="02020603050405020304" pitchFamily="18" charset="0"/>
                <a:cs typeface="Times New Roman" panose="02020603050405020304" pitchFamily="18" charset="0"/>
              </a:rPr>
              <a:t>“Als het random intercepts model het beste model is, waarom visualiseren jullie dan het random slopes model?”</a:t>
            </a:r>
          </a:p>
        </p:txBody>
      </p:sp>
    </p:spTree>
    <p:extLst>
      <p:ext uri="{BB962C8B-B14F-4D97-AF65-F5344CB8AC3E}">
        <p14:creationId xmlns:p14="http://schemas.microsoft.com/office/powerpoint/2010/main" val="3812266593"/>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TotalTime>
  <Words>1190</Words>
  <Application>Microsoft Macintosh PowerPoint</Application>
  <PresentationFormat>Breedbeeld</PresentationFormat>
  <Paragraphs>134</Paragraphs>
  <Slides>17</Slides>
  <Notes>10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17</vt:i4>
      </vt:variant>
    </vt:vector>
  </HeadingPairs>
  <TitlesOfParts>
    <vt:vector size="23" baseType="lpstr">
      <vt:lpstr>Arial</vt:lpstr>
      <vt:lpstr>Calibri</vt:lpstr>
      <vt:lpstr>Gill Sans MT</vt:lpstr>
      <vt:lpstr>Impact</vt:lpstr>
      <vt:lpstr>Times New Roman</vt:lpstr>
      <vt:lpstr>Badge</vt:lpstr>
      <vt:lpstr>FEEDBACK</vt:lpstr>
      <vt:lpstr>DOELGERICHT</vt:lpstr>
      <vt:lpstr>DOELGERICHT</vt:lpstr>
      <vt:lpstr>RELEVANTIE</vt:lpstr>
      <vt:lpstr>MODEL-VERGELIJKING</vt:lpstr>
      <vt:lpstr>MODEL-VERGELIJKING</vt:lpstr>
      <vt:lpstr>STIJL</vt:lpstr>
      <vt:lpstr>BIJLAGEN?</vt:lpstr>
      <vt:lpstr>ONDERSTEUND DOOR…</vt:lpstr>
      <vt:lpstr>DENKOEFENING</vt:lpstr>
      <vt:lpstr>CORRECT</vt:lpstr>
      <vt:lpstr>SCRIPT</vt:lpstr>
      <vt:lpstr>Algemeen TAALGEBRUIK &amp; lay-out</vt:lpstr>
      <vt:lpstr>PowerPoint-presentatie</vt:lpstr>
      <vt:lpstr>PowerPoint-presentatie</vt:lpstr>
      <vt:lpstr>PowerPoint-presentatie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FEEDBACK</dc:title>
  <dc:creator>Tine van Daal</dc:creator>
  <cp:lastModifiedBy>Tine van Daal</cp:lastModifiedBy>
  <cp:revision>11</cp:revision>
  <cp:lastPrinted>2020-12-17T08:13:43Z</cp:lastPrinted>
  <dcterms:created xsi:type="dcterms:W3CDTF">2020-12-15T14:41:27Z</dcterms:created>
  <dcterms:modified xsi:type="dcterms:W3CDTF">2020-12-17T09:32:49Z</dcterms:modified>
</cp:coreProperties>
</file>