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8" r:id="rId6"/>
    <p:sldId id="263" r:id="rId7"/>
    <p:sldId id="283" r:id="rId8"/>
    <p:sldId id="262" r:id="rId9"/>
    <p:sldId id="267" r:id="rId10"/>
    <p:sldId id="265" r:id="rId11"/>
    <p:sldId id="280" r:id="rId12"/>
    <p:sldId id="269" r:id="rId13"/>
    <p:sldId id="270" r:id="rId14"/>
    <p:sldId id="281" r:id="rId15"/>
    <p:sldId id="284" r:id="rId16"/>
    <p:sldId id="285" r:id="rId17"/>
    <p:sldId id="282" r:id="rId18"/>
    <p:sldId id="279" r:id="rId19"/>
    <p:sldId id="271" r:id="rId20"/>
    <p:sldId id="272" r:id="rId21"/>
    <p:sldId id="273" r:id="rId22"/>
    <p:sldId id="274" r:id="rId23"/>
    <p:sldId id="276" r:id="rId24"/>
    <p:sldId id="277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12/06/2022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sz="4000" dirty="0">
                <a:effectLst/>
                <a:latin typeface="Arial Rounded MT Bold" panose="020F0704030504030204" pitchFamily="34" charset="0"/>
              </a:rPr>
              <a:t>Exploitation</a:t>
            </a:r>
            <a:br>
              <a:rPr lang="fr-FR" sz="4000" dirty="0">
                <a:latin typeface="Arial Rounded MT Bold" panose="020F0704030504030204" pitchFamily="34" charset="0"/>
              </a:rPr>
            </a:br>
            <a:r>
              <a:rPr lang="fr-FR" sz="4000" dirty="0">
                <a:effectLst/>
                <a:latin typeface="Arial Rounded MT Bold" panose="020F0704030504030204" pitchFamily="34" charset="0"/>
              </a:rPr>
              <a:t>pédagogique relative à l'approche spécialisée d'un système</a:t>
            </a:r>
            <a:br>
              <a:rPr lang="fr-FR" sz="4000" dirty="0">
                <a:latin typeface="Arial Rounded MT Bold" panose="020F0704030504030204" pitchFamily="34" charset="0"/>
              </a:rPr>
            </a:br>
            <a:r>
              <a:rPr lang="fr-FR" sz="4000" dirty="0" err="1">
                <a:effectLst/>
                <a:latin typeface="Arial Rounded MT Bold" panose="020F0704030504030204" pitchFamily="34" charset="0"/>
              </a:rPr>
              <a:t>pluritechnologique</a:t>
            </a:r>
            <a:endParaRPr lang="fr-FR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3.5 – Planification dans l’année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la progression (attention en </a:t>
            </a:r>
            <a:r>
              <a:rPr lang="fr-FR" dirty="0" err="1"/>
              <a:t>Tle</a:t>
            </a:r>
            <a:r>
              <a:rPr lang="fr-FR" dirty="0"/>
              <a:t> – épreuves en Mars)</a:t>
            </a:r>
          </a:p>
          <a:p>
            <a:r>
              <a:rPr lang="fr-FR" dirty="0"/>
              <a:t>Durée : 3 à 4 semaines généralement (ne pas les entrecouper de vacances)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3.6 – Synthèse – structuration des connaissances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0" y="2045315"/>
            <a:ext cx="817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Fiche de synthèse : rappeler les points abordés</a:t>
            </a:r>
          </a:p>
          <a:p>
            <a:r>
              <a:rPr lang="fr-FR" dirty="0"/>
              <a:t>Intervention élèves pour un CR oral </a:t>
            </a:r>
          </a:p>
          <a:p>
            <a:r>
              <a:rPr lang="fr-FR" dirty="0"/>
              <a:t>Synthèse par l’enseignant  / distribution de la fiche</a:t>
            </a:r>
          </a:p>
          <a:p>
            <a:endParaRPr lang="fr-FR" dirty="0"/>
          </a:p>
          <a:p>
            <a:r>
              <a:rPr lang="fr-FR" dirty="0"/>
              <a:t>Ce qu’il faut savoir</a:t>
            </a:r>
          </a:p>
          <a:p>
            <a:r>
              <a:rPr lang="fr-FR" dirty="0"/>
              <a:t>Ce qu’il faut savoir faire</a:t>
            </a:r>
          </a:p>
          <a:p>
            <a:r>
              <a:rPr lang="fr-FR" dirty="0"/>
              <a:t>Exemple méthodologique</a:t>
            </a:r>
          </a:p>
          <a:p>
            <a:r>
              <a:rPr lang="fr-FR" dirty="0"/>
              <a:t>Un contexte d’application , décontextualisé de la séquence</a:t>
            </a:r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3.7 - Evaluations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7171" y="1225689"/>
            <a:ext cx="82394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/>
              <a:t>Diagnostique</a:t>
            </a:r>
            <a:r>
              <a:rPr lang="fr-FR" dirty="0"/>
              <a:t> : évaluer le </a:t>
            </a:r>
            <a:r>
              <a:rPr lang="fr-FR" dirty="0" err="1"/>
              <a:t>niuveau</a:t>
            </a:r>
            <a:r>
              <a:rPr lang="fr-FR" dirty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/>
              <a:t>Formative</a:t>
            </a:r>
            <a:r>
              <a:rPr lang="fr-FR" dirty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/>
              <a:t>			* les manipulations que j’ai faites </a:t>
            </a:r>
            <a:r>
              <a:rPr lang="fr-FR" dirty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/>
              <a:t>Sommative</a:t>
            </a:r>
            <a:r>
              <a:rPr lang="fr-FR" dirty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pPr marL="342900" indent="-342900">
              <a:buAutoNum type="alphaLcParenR" startAt="3"/>
            </a:pPr>
            <a:r>
              <a:rPr lang="fr-FR" b="1" dirty="0" err="1"/>
              <a:t>Certifiante</a:t>
            </a:r>
            <a:r>
              <a:rPr lang="fr-FR" dirty="0"/>
              <a:t> (CCF) 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r>
              <a:rPr lang="fr-FR" dirty="0"/>
              <a:t>Diagnostiquer les difficultés de </a:t>
            </a:r>
            <a:r>
              <a:rPr lang="fr-FR" dirty="0" err="1"/>
              <a:t>devlopt</a:t>
            </a:r>
            <a:r>
              <a:rPr lang="fr-FR" dirty="0"/>
              <a:t> savoirs et savoir-faire d’un élève</a:t>
            </a:r>
          </a:p>
          <a:p>
            <a:r>
              <a:rPr lang="fr-FR" dirty="0"/>
              <a:t>Concevoir + mise en œuvre remédiation</a:t>
            </a:r>
          </a:p>
          <a:p>
            <a:r>
              <a:rPr lang="fr-FR" dirty="0"/>
              <a:t>Concevoir un scénario d’évaluation formative / sommative</a:t>
            </a:r>
          </a:p>
          <a:p>
            <a:pPr marL="342900" indent="-342900">
              <a:buAutoNum type="alphaLcParenR" startAt="3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3.8 - Remédiation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Plus faibles : Activités complémentaire avec aide enseignant</a:t>
            </a:r>
          </a:p>
          <a:p>
            <a:r>
              <a:rPr lang="fr-FR" dirty="0"/>
              <a:t>Plus forts : Travail en autonomie (carte heuristique, préparer un quizz </a:t>
            </a:r>
            <a:r>
              <a:rPr lang="fr-FR" dirty="0" err="1"/>
              <a:t>plickers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u="sng" dirty="0"/>
              <a:t>Exemple de </a:t>
            </a:r>
            <a:r>
              <a:rPr lang="fr-FR" u="sng" dirty="0" err="1"/>
              <a:t>remédiation</a:t>
            </a:r>
            <a:r>
              <a:rPr lang="fr-FR" u="sng" dirty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QCM </a:t>
            </a:r>
            <a:r>
              <a:rPr lang="fr-FR" dirty="0" err="1"/>
              <a:t>Plickers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80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3.9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92924" y="1518700"/>
            <a:ext cx="8037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Modalités pédagogiques</a:t>
            </a:r>
          </a:p>
          <a:p>
            <a:r>
              <a:rPr lang="fr-FR" dirty="0"/>
              <a:t>Rappeler le nombre de séances et leurs durées</a:t>
            </a:r>
          </a:p>
          <a:p>
            <a:r>
              <a:rPr lang="fr-FR" dirty="0"/>
              <a:t>Classe entière ou demi-groupe</a:t>
            </a:r>
          </a:p>
          <a:p>
            <a:endParaRPr lang="fr-FR" dirty="0"/>
          </a:p>
          <a:p>
            <a:r>
              <a:rPr lang="fr-FR" dirty="0"/>
              <a:t>Inductive : démarche de projet, investigation,  résolution de problème</a:t>
            </a:r>
          </a:p>
          <a:p>
            <a:r>
              <a:rPr lang="fr-FR" dirty="0"/>
              <a:t>Déductive : plus rapide mais cours doit être dynamique</a:t>
            </a:r>
          </a:p>
          <a:p>
            <a:r>
              <a:rPr lang="fr-FR" dirty="0"/>
              <a:t>Projet : ne pas les oublier (1STI2D (36h), TSTI2D (72h), 1SI (12h), TSI(48h) </a:t>
            </a:r>
          </a:p>
          <a:p>
            <a:r>
              <a:rPr lang="fr-FR" dirty="0"/>
              <a:t>JUSTIFIER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21206" y="3591853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GEII</a:t>
            </a:r>
            <a:r>
              <a:rPr lang="fr-FR" b="1" dirty="0"/>
              <a:t> (CM=6h (4x1,5h)  TD=14h (4x3,5h) TP=10h(4x2,5h)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92924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081065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589643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053398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592924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081065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89643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053398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592924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081065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589643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053398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3.9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9181" y="1691034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BTS SN </a:t>
            </a:r>
            <a:r>
              <a:rPr lang="fr-FR" b="1" dirty="0"/>
              <a:t> (CM=6h (4x1,5h)  TD=14h (4x3,5h) TP=10h(4x2,5h)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548688" y="2481308"/>
            <a:ext cx="8285723" cy="3288236"/>
            <a:chOff x="433017" y="336511"/>
            <a:chExt cx="8285723" cy="328823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969154" y="1199122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7254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175942" y="1199121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257254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001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72001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9154" y="336512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Lundi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2548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Mardi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942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Mercredi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9336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Jeudi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2730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Vendredi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9154" y="2197936"/>
              <a:ext cx="7749586" cy="180690"/>
            </a:xfrm>
            <a:prstGeom prst="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-229398" y="1267222"/>
              <a:ext cx="1593128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Matin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55893" y="2867537"/>
              <a:ext cx="1246122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Après-midi</a:t>
              </a: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2378227" y="2302025"/>
            <a:ext cx="8839200" cy="3757718"/>
          </a:xfrm>
          <a:prstGeom prst="roundRect">
            <a:avLst/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8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3.9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8299" y="1263018"/>
            <a:ext cx="515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</a:t>
            </a:r>
            <a:r>
              <a:rPr lang="fr-FR" b="1" u="sng" dirty="0" err="1"/>
              <a:t>Tle</a:t>
            </a:r>
            <a:r>
              <a:rPr lang="fr-FR" b="1" u="sng" dirty="0"/>
              <a:t> STI2D </a:t>
            </a:r>
            <a:r>
              <a:rPr lang="fr-FR" b="1" dirty="0"/>
              <a:t>: 212D TC = 2 x 2h 2I2D E.S=2 x 4h</a:t>
            </a:r>
          </a:p>
          <a:p>
            <a:r>
              <a:rPr lang="fr-FR" b="1" dirty="0"/>
              <a:t>T.C. en Classe entière</a:t>
            </a:r>
          </a:p>
          <a:p>
            <a:r>
              <a:rPr lang="fr-FR" b="1" dirty="0"/>
              <a:t>E.S. en demi-effectifs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92924" y="3419570"/>
            <a:ext cx="1336010" cy="68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6318" y="3419570"/>
            <a:ext cx="1336010" cy="1505111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99712" y="3419569"/>
            <a:ext cx="1336010" cy="6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343788" y="3419571"/>
            <a:ext cx="1336010" cy="1505110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924" y="2556960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6318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Mardi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9712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Mercredi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03106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Jeudi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006500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Vendredi</a:t>
            </a:r>
          </a:p>
        </p:txBody>
      </p:sp>
    </p:spTree>
    <p:extLst>
      <p:ext uri="{BB962C8B-B14F-4D97-AF65-F5344CB8AC3E}">
        <p14:creationId xmlns:p14="http://schemas.microsoft.com/office/powerpoint/2010/main" val="1332731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3.10 – Supports d’apprentissage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Attention au nombre de support dispo</a:t>
            </a:r>
          </a:p>
          <a:p>
            <a:r>
              <a:rPr lang="fr-FR" dirty="0"/>
              <a:t>(plusieurs supports peuvent conduire aux même apport de connaissance , </a:t>
            </a:r>
          </a:p>
          <a:p>
            <a:r>
              <a:rPr lang="fr-FR" dirty="0"/>
              <a:t>développement de compétences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4694" y="624110"/>
            <a:ext cx="8911687" cy="1280890"/>
          </a:xfrm>
        </p:spPr>
        <p:txBody>
          <a:bodyPr/>
          <a:lstStyle/>
          <a:p>
            <a:r>
              <a:rPr lang="fr-FR" dirty="0"/>
              <a:t>4 – Détail de la séance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3472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4.1 : Objectifs visés</a:t>
            </a:r>
          </a:p>
          <a:p>
            <a:r>
              <a:rPr lang="fr-FR" dirty="0"/>
              <a:t>4.2 : Mise en situation</a:t>
            </a:r>
          </a:p>
          <a:p>
            <a:r>
              <a:rPr lang="fr-FR" dirty="0"/>
              <a:t>4.3 : Déroulé de l’activité </a:t>
            </a:r>
          </a:p>
          <a:p>
            <a:r>
              <a:rPr lang="fr-FR" dirty="0"/>
              <a:t>4.4 : Rendu élève</a:t>
            </a:r>
          </a:p>
          <a:p>
            <a:r>
              <a:rPr lang="fr-FR" dirty="0"/>
              <a:t>4.5 : Ingénierie pédagogique</a:t>
            </a:r>
          </a:p>
          <a:p>
            <a:r>
              <a:rPr lang="fr-FR" dirty="0"/>
              <a:t>4.6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4.1 - Objectifs visés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088153" y="1960211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Principales activité de la séance</a:t>
            </a:r>
          </a:p>
          <a:p>
            <a:endParaRPr lang="fr-FR" dirty="0"/>
          </a:p>
          <a:p>
            <a:r>
              <a:rPr lang="fr-FR" dirty="0"/>
              <a:t>Compétences, savoir et savoir-faire à acquérir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</a:t>
            </a:r>
          </a:p>
          <a:p>
            <a:endParaRPr lang="fr-FR" dirty="0"/>
          </a:p>
          <a:p>
            <a:r>
              <a:rPr lang="fr-FR" dirty="0"/>
              <a:t>1 – Présentation du système étudié</a:t>
            </a:r>
          </a:p>
          <a:p>
            <a:endParaRPr lang="fr-FR" dirty="0"/>
          </a:p>
          <a:p>
            <a:r>
              <a:rPr lang="fr-FR" dirty="0"/>
              <a:t>2 – Autres pistes d’exploitation</a:t>
            </a:r>
          </a:p>
          <a:p>
            <a:endParaRPr lang="fr-FR" dirty="0"/>
          </a:p>
          <a:p>
            <a:r>
              <a:rPr lang="fr-FR" dirty="0"/>
              <a:t>3 - Proposition de séquence</a:t>
            </a:r>
          </a:p>
          <a:p>
            <a:endParaRPr lang="fr-FR" dirty="0"/>
          </a:p>
          <a:p>
            <a:r>
              <a:rPr lang="fr-FR" dirty="0"/>
              <a:t>4 – Détail séance</a:t>
            </a:r>
          </a:p>
          <a:p>
            <a:endParaRPr lang="fr-FR" dirty="0"/>
          </a:p>
          <a:p>
            <a:r>
              <a:rPr lang="fr-FR" dirty="0"/>
              <a:t>5 – Conclusion </a:t>
            </a:r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4.2 - Mise en situation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Déroulé (synthétique)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Evaluation formative (</a:t>
            </a:r>
            <a:r>
              <a:rPr lang="fr-FR" dirty="0" err="1"/>
              <a:t>Plickers</a:t>
            </a:r>
            <a:r>
              <a:rPr lang="fr-FR" dirty="0"/>
              <a:t> + réponse aux questions)</a:t>
            </a:r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4.3 - Déroulé de l’activité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binôme trinôme : activité plutôt en //</a:t>
            </a:r>
          </a:p>
          <a:p>
            <a:r>
              <a:rPr lang="fr-FR" dirty="0"/>
              <a:t>Activité « bonus »</a:t>
            </a:r>
          </a:p>
          <a:p>
            <a:r>
              <a:rPr lang="fr-FR" dirty="0"/>
              <a:t>Donner les grands chapitres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4.4 - Rendu élèves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 oral de l’activité – de ce qu’il faut retenir pour eux?</a:t>
            </a:r>
          </a:p>
          <a:p>
            <a:r>
              <a:rPr lang="fr-FR" dirty="0"/>
              <a:t>(pyramide des apprentissages : on retient mieux lorsque l’on apprend aux autres)</a:t>
            </a:r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4.5 - Ingénierie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4.6 - Différenciations possibles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64518" y="2453001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</a:t>
            </a:r>
          </a:p>
          <a:p>
            <a:r>
              <a:rPr lang="fr-FR" dirty="0"/>
              <a:t>Rendu élève</a:t>
            </a:r>
          </a:p>
          <a:p>
            <a:r>
              <a:rPr lang="fr-FR" dirty="0"/>
              <a:t>Processus</a:t>
            </a:r>
          </a:p>
          <a:p>
            <a:r>
              <a:rPr lang="fr-FR" dirty="0"/>
              <a:t>Temps</a:t>
            </a:r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4 – 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Apport de ce support pédagogique</a:t>
            </a:r>
          </a:p>
          <a:p>
            <a:r>
              <a:rPr lang="fr-FR" dirty="0"/>
              <a:t>Elargissement à d’autres niveaux</a:t>
            </a:r>
          </a:p>
          <a:p>
            <a:r>
              <a:rPr lang="fr-FR" dirty="0"/>
              <a:t>Autres possibilité d’exploitation du support </a:t>
            </a:r>
            <a:r>
              <a:rPr lang="fr-FR" dirty="0" err="1"/>
              <a:t>péda</a:t>
            </a:r>
            <a:endParaRPr lang="fr-FR" dirty="0"/>
          </a:p>
          <a:p>
            <a:r>
              <a:rPr lang="fr-FR" dirty="0"/>
              <a:t>Cout du système</a:t>
            </a:r>
          </a:p>
          <a:p>
            <a:r>
              <a:rPr lang="fr-FR" dirty="0"/>
              <a:t>Alternatives possible pour arriver aux même résultats</a:t>
            </a:r>
          </a:p>
          <a:p>
            <a:r>
              <a:rPr lang="fr-FR" dirty="0"/>
              <a:t>Possibilité de </a:t>
            </a:r>
            <a:r>
              <a:rPr lang="fr-FR" dirty="0" err="1"/>
              <a:t>distanciel</a:t>
            </a:r>
            <a:r>
              <a:rPr lang="fr-FR" dirty="0"/>
              <a:t> pour certains aspects</a:t>
            </a:r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709557" y="259406"/>
            <a:ext cx="10237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Zone Proximale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Approche behavioriste : </a:t>
            </a:r>
            <a:r>
              <a:rPr lang="fr-FR" dirty="0"/>
              <a:t>observation et expérimentation empiriques des phénomènes comportementaux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Compétences</a:t>
            </a:r>
            <a:r>
              <a:rPr lang="fr-FR" dirty="0"/>
              <a:t> (savoirs + savoir-faire)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explicite </a:t>
            </a:r>
            <a:r>
              <a:rPr lang="fr-FR" dirty="0"/>
              <a:t>(sémantique + épisodique évènementielle)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implicite </a:t>
            </a:r>
            <a:r>
              <a:rPr lang="fr-FR" dirty="0"/>
              <a:t>(procédurale+ émotionnel)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Protocole expérimental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Savoir notionnel </a:t>
            </a:r>
            <a:r>
              <a:rPr lang="fr-FR" dirty="0"/>
              <a:t>(mémoire explicite – Se travaille en mettant des mots)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Méta cognition </a:t>
            </a:r>
            <a:r>
              <a:rPr lang="fr-FR" dirty="0"/>
              <a:t>(représentation que l’élève a des connaissances qu’il possède et de la façon dont il peut les construire et les utiliser)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Démarches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Investigation</a:t>
            </a:r>
            <a:r>
              <a:rPr lang="fr-FR" dirty="0"/>
              <a:t> (++situation analyse / compréhension)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Résolution de </a:t>
            </a:r>
            <a:r>
              <a:rPr lang="fr-FR" u="sng" dirty="0" err="1"/>
              <a:t>pb</a:t>
            </a:r>
            <a:r>
              <a:rPr lang="fr-FR" u="sng" dirty="0"/>
              <a:t> </a:t>
            </a:r>
            <a:r>
              <a:rPr lang="fr-FR" dirty="0"/>
              <a:t>(++ création, organisation, réalisation)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Coup de pouce </a:t>
            </a:r>
            <a:r>
              <a:rPr lang="fr-FR" dirty="0"/>
              <a:t>: expliquer les savoirs fondamentaux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Fiche ressources </a:t>
            </a:r>
            <a:r>
              <a:rPr lang="fr-FR" dirty="0"/>
              <a:t>: pour réaliser une 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Questions </a:t>
            </a:r>
            <a:r>
              <a:rPr lang="fr-FR" b="1" dirty="0" err="1"/>
              <a:t>élucidantes</a:t>
            </a:r>
            <a:r>
              <a:rPr lang="fr-FR" b="1" dirty="0"/>
              <a:t> </a:t>
            </a:r>
            <a:r>
              <a:rPr lang="fr-FR" dirty="0"/>
              <a:t>: permet aux élèves d’utiliser les savoirs fondamentaux et de les contextualiser.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Synthèse</a:t>
            </a:r>
            <a:r>
              <a:rPr lang="fr-FR" dirty="0"/>
              <a:t> comporte une </a:t>
            </a:r>
            <a:r>
              <a:rPr lang="fr-FR" dirty="0" err="1"/>
              <a:t>décontextualisations</a:t>
            </a:r>
            <a:r>
              <a:rPr lang="fr-FR" dirty="0"/>
              <a:t> des connaissances </a:t>
            </a:r>
            <a:r>
              <a:rPr lang="fr-FR" dirty="0">
                <a:sym typeface="Wingdings" panose="05000000000000000000" pitchFamily="2" charset="2"/>
              </a:rPr>
              <a:t> permet la formalisation et le </a:t>
            </a:r>
            <a:r>
              <a:rPr lang="fr-FR" dirty="0" err="1">
                <a:sym typeface="Wingdings" panose="05000000000000000000" pitchFamily="2" charset="2"/>
              </a:rPr>
              <a:t>réinvestissment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Activation</a:t>
            </a:r>
            <a:r>
              <a:rPr lang="fr-FR" dirty="0"/>
              <a:t> : J’ai un problème sur un système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ENT</a:t>
            </a:r>
            <a:r>
              <a:rPr lang="fr-FR" dirty="0"/>
              <a:t> : </a:t>
            </a:r>
            <a:r>
              <a:rPr lang="fr-FR" dirty="0" err="1"/>
              <a:t>Moddle</a:t>
            </a:r>
            <a:r>
              <a:rPr lang="fr-FR" dirty="0"/>
              <a:t>, </a:t>
            </a:r>
            <a:r>
              <a:rPr lang="fr-FR" dirty="0" err="1"/>
              <a:t>Plickers</a:t>
            </a:r>
            <a:r>
              <a:rPr lang="fr-FR" dirty="0"/>
              <a:t>, </a:t>
            </a:r>
            <a:r>
              <a:rPr lang="fr-FR" dirty="0" err="1"/>
              <a:t>woop</a:t>
            </a:r>
            <a:r>
              <a:rPr lang="fr-FR" dirty="0"/>
              <a:t>, </a:t>
            </a:r>
            <a:r>
              <a:rPr lang="fr-FR" dirty="0" err="1"/>
              <a:t>Kaout</a:t>
            </a:r>
            <a:r>
              <a:rPr lang="fr-FR" dirty="0"/>
              <a:t>, </a:t>
            </a:r>
            <a:r>
              <a:rPr lang="fr-FR" dirty="0" err="1"/>
              <a:t>paddlet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– Présentation du système étudié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332" y="2151851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389849" y="2387296"/>
            <a:ext cx="500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du système</a:t>
            </a:r>
          </a:p>
          <a:p>
            <a:r>
              <a:rPr lang="fr-FR" dirty="0" err="1"/>
              <a:t>Strucuture</a:t>
            </a:r>
            <a:r>
              <a:rPr lang="fr-FR" dirty="0"/>
              <a:t> du système </a:t>
            </a:r>
          </a:p>
          <a:p>
            <a:r>
              <a:rPr lang="fr-FR" dirty="0"/>
              <a:t>Réel et/ou </a:t>
            </a:r>
            <a:r>
              <a:rPr lang="fr-FR" dirty="0" err="1"/>
              <a:t>didactisé</a:t>
            </a:r>
            <a:endParaRPr lang="fr-FR" dirty="0"/>
          </a:p>
          <a:p>
            <a:r>
              <a:rPr lang="fr-FR" dirty="0"/>
              <a:t>Principaux thèmes abordés par ce système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129767-1535-E0AE-7995-D2C2FA6CA4A1}"/>
              </a:ext>
            </a:extLst>
          </p:cNvPr>
          <p:cNvSpPr txBox="1"/>
          <p:nvPr/>
        </p:nvSpPr>
        <p:spPr>
          <a:xfrm>
            <a:off x="6502921" y="4197046"/>
            <a:ext cx="4237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Expérimentations effectuées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Analyse des résultats expérimentaux</a:t>
            </a:r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Autres pistes d’exploitation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activité 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1 effectuée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Compétence mobilisée</a:t>
            </a:r>
          </a:p>
          <a:p>
            <a:r>
              <a:rPr lang="fr-FR" dirty="0"/>
              <a:t>Limites , contraintes éventuelles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2 effectuée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Compétence mobilisée</a:t>
            </a:r>
          </a:p>
          <a:p>
            <a:r>
              <a:rPr lang="fr-FR" dirty="0"/>
              <a:t>Limites , contraintes éventuelles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activité 2 </a:t>
            </a:r>
          </a:p>
        </p:txBody>
      </p:sp>
    </p:spTree>
    <p:extLst>
      <p:ext uri="{BB962C8B-B14F-4D97-AF65-F5344CB8AC3E}">
        <p14:creationId xmlns:p14="http://schemas.microsoft.com/office/powerpoint/2010/main" val="1009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– Proposition de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79494" y="1794775"/>
            <a:ext cx="78903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3.1 : Rappel - Eléments de contexte – Démarche de ma présentation</a:t>
            </a:r>
          </a:p>
          <a:p>
            <a:r>
              <a:rPr lang="fr-FR" dirty="0"/>
              <a:t>3.2 : Stratégie pédagogique</a:t>
            </a:r>
          </a:p>
          <a:p>
            <a:r>
              <a:rPr lang="fr-FR" dirty="0"/>
              <a:t>3.3 : Compétences et connaissances du programme à faire acquérir</a:t>
            </a:r>
          </a:p>
          <a:p>
            <a:r>
              <a:rPr lang="fr-FR" dirty="0"/>
              <a:t>3.4 : Pré requis nécessaires</a:t>
            </a:r>
          </a:p>
          <a:p>
            <a:r>
              <a:rPr lang="fr-FR" dirty="0"/>
              <a:t>3.5 : Planification dans l’année</a:t>
            </a:r>
          </a:p>
          <a:p>
            <a:r>
              <a:rPr lang="fr-FR" dirty="0"/>
              <a:t>3.6 : Synthèse - Structuration des connaissances</a:t>
            </a:r>
          </a:p>
          <a:p>
            <a:r>
              <a:rPr lang="fr-FR" dirty="0"/>
              <a:t>3.7 : Evaluation</a:t>
            </a:r>
          </a:p>
          <a:p>
            <a:r>
              <a:rPr lang="fr-FR" dirty="0"/>
              <a:t>3.8 : Remédiation</a:t>
            </a:r>
          </a:p>
          <a:p>
            <a:r>
              <a:rPr lang="fr-FR" dirty="0"/>
              <a:t>3.9 : Organisation de la séquence </a:t>
            </a:r>
          </a:p>
          <a:p>
            <a:r>
              <a:rPr lang="fr-FR" dirty="0"/>
              <a:t>3.10 : Définition des supports d’apprentissage </a:t>
            </a:r>
          </a:p>
        </p:txBody>
      </p:sp>
    </p:spTree>
    <p:extLst>
      <p:ext uri="{BB962C8B-B14F-4D97-AF65-F5344CB8AC3E}">
        <p14:creationId xmlns:p14="http://schemas.microsoft.com/office/powerpoint/2010/main" val="30932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3.1 – Rappels des éléments de contexte</a:t>
            </a:r>
            <a:br>
              <a:rPr lang="fr-FR" dirty="0"/>
            </a:br>
            <a:r>
              <a:rPr lang="fr-FR" dirty="0"/>
              <a:t>		 Démarche de ma 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4902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de la séquence  :</a:t>
            </a:r>
          </a:p>
          <a:p>
            <a:r>
              <a:rPr lang="fr-FR" dirty="0"/>
              <a:t>Classe :</a:t>
            </a:r>
          </a:p>
          <a:p>
            <a:r>
              <a:rPr lang="fr-FR" dirty="0"/>
              <a:t>Volume horaire – Classe entière / Groupe</a:t>
            </a:r>
          </a:p>
          <a:p>
            <a:r>
              <a:rPr lang="fr-FR" dirty="0"/>
              <a:t>Situer le séquence dans le référentiel :</a:t>
            </a:r>
          </a:p>
          <a:p>
            <a:r>
              <a:rPr lang="fr-FR" dirty="0"/>
              <a:t>Type de séquence : Complexe ou critique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planification ?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37949" y="4476677"/>
            <a:ext cx="8763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des compétences (savoirs + savoir-faire)</a:t>
            </a:r>
          </a:p>
          <a:p>
            <a:r>
              <a:rPr lang="fr-FR" dirty="0"/>
              <a:t>Structuration des connaissances</a:t>
            </a:r>
          </a:p>
          <a:p>
            <a:r>
              <a:rPr lang="fr-FR" dirty="0"/>
              <a:t>Evaluations sommative</a:t>
            </a:r>
          </a:p>
          <a:p>
            <a:r>
              <a:rPr lang="fr-FR" dirty="0"/>
              <a:t>Identification d’un </a:t>
            </a:r>
            <a:r>
              <a:rPr lang="fr-FR" dirty="0" err="1"/>
              <a:t>pb</a:t>
            </a:r>
            <a:r>
              <a:rPr lang="fr-FR" dirty="0"/>
              <a:t> technologique </a:t>
            </a:r>
            <a:r>
              <a:rPr lang="fr-FR" dirty="0">
                <a:sym typeface="Wingdings" panose="05000000000000000000" pitchFamily="2" charset="2"/>
              </a:rPr>
              <a:t> situation déclenchante</a:t>
            </a:r>
          </a:p>
          <a:p>
            <a:r>
              <a:rPr lang="fr-FR" dirty="0">
                <a:sym typeface="Wingdings" panose="05000000000000000000" pitchFamily="2" charset="2"/>
              </a:rPr>
              <a:t>Activité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8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3.2 – Stratégie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69408" y="1292206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45" y="2769534"/>
            <a:ext cx="5264460" cy="40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3.3 – Compétences et connaissances à faire acquérir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Compétences (principales et secondaire)</a:t>
            </a:r>
          </a:p>
          <a:p>
            <a:r>
              <a:rPr lang="fr-FR" dirty="0"/>
              <a:t>Taxonomie éventuellement</a:t>
            </a:r>
          </a:p>
        </p:txBody>
      </p:sp>
    </p:spTree>
    <p:extLst>
      <p:ext uri="{BB962C8B-B14F-4D97-AF65-F5344CB8AC3E}">
        <p14:creationId xmlns:p14="http://schemas.microsoft.com/office/powerpoint/2010/main" val="411891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3.4 – Pré requis nécessaires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 la discipline </a:t>
            </a:r>
          </a:p>
          <a:p>
            <a:r>
              <a:rPr lang="fr-FR" dirty="0"/>
              <a:t>D’autres disciplines (Maths, </a:t>
            </a:r>
            <a:r>
              <a:rPr lang="fr-FR" dirty="0" err="1"/>
              <a:t>Sc</a:t>
            </a:r>
            <a:r>
              <a:rPr lang="fr-FR" dirty="0"/>
              <a:t> </a:t>
            </a:r>
            <a:r>
              <a:rPr lang="fr-FR" dirty="0" err="1"/>
              <a:t>Phy</a:t>
            </a:r>
            <a:r>
              <a:rPr lang="fr-FR" dirty="0"/>
              <a:t>) [interdisciplinarité] </a:t>
            </a:r>
          </a:p>
          <a:p>
            <a:r>
              <a:rPr lang="fr-FR" dirty="0"/>
              <a:t>	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57401716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1749</TotalTime>
  <Words>1275</Words>
  <Application>Microsoft Office PowerPoint</Application>
  <PresentationFormat>Grand écran</PresentationFormat>
  <Paragraphs>237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Arial Rounded MT Bold</vt:lpstr>
      <vt:lpstr>Calibri</vt:lpstr>
      <vt:lpstr>Century Gothic</vt:lpstr>
      <vt:lpstr>Wingdings 3</vt:lpstr>
      <vt:lpstr>Brin</vt:lpstr>
      <vt:lpstr> Exploitation pédagogique relative à l'approche spécialisée d'un système pluritechnologique</vt:lpstr>
      <vt:lpstr>Présentation PowerPoint</vt:lpstr>
      <vt:lpstr>1 – Présentation du système étudié</vt:lpstr>
      <vt:lpstr>2 – Autres pistes d’exploitation</vt:lpstr>
      <vt:lpstr>3 – Proposition de séquence</vt:lpstr>
      <vt:lpstr>3.1 – Rappels des éléments de contexte    Démarche de ma présentation </vt:lpstr>
      <vt:lpstr>3.2 – Stratégie pédagogique</vt:lpstr>
      <vt:lpstr>3.3 – Compétences et connaissances à faire acquérir</vt:lpstr>
      <vt:lpstr>3.4 – Pré requis nécessaires</vt:lpstr>
      <vt:lpstr>3.5 – Planification dans l’année</vt:lpstr>
      <vt:lpstr>3.6 – Synthèse – structuration des connaissances</vt:lpstr>
      <vt:lpstr>3.7 - Evaluations</vt:lpstr>
      <vt:lpstr>3.8 - Remédiation</vt:lpstr>
      <vt:lpstr>3.9 – Organisation de la séquence</vt:lpstr>
      <vt:lpstr>3.9 – Organisation de la séquence</vt:lpstr>
      <vt:lpstr>3.9 – Organisation de la séquence</vt:lpstr>
      <vt:lpstr>3.10 – Supports d’apprentissage</vt:lpstr>
      <vt:lpstr>4 – Détail de la séance</vt:lpstr>
      <vt:lpstr>4.1 - Objectifs visés</vt:lpstr>
      <vt:lpstr>4.2 - Mise en situation</vt:lpstr>
      <vt:lpstr>4.3 - Déroulé de l’activité</vt:lpstr>
      <vt:lpstr>4.4 - Rendu élèves</vt:lpstr>
      <vt:lpstr>4.5 - Ingénierie pédagogique</vt:lpstr>
      <vt:lpstr>4.6 - Différenciations possibles</vt:lpstr>
      <vt:lpstr>4 –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89</cp:revision>
  <dcterms:created xsi:type="dcterms:W3CDTF">2021-06-11T12:56:50Z</dcterms:created>
  <dcterms:modified xsi:type="dcterms:W3CDTF">2022-06-12T06:32:07Z</dcterms:modified>
</cp:coreProperties>
</file>