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8" r:id="rId4"/>
    <p:sldId id="263" r:id="rId5"/>
    <p:sldId id="283" r:id="rId6"/>
    <p:sldId id="262" r:id="rId7"/>
    <p:sldId id="267" r:id="rId8"/>
    <p:sldId id="265" r:id="rId9"/>
    <p:sldId id="280" r:id="rId10"/>
    <p:sldId id="269" r:id="rId11"/>
    <p:sldId id="270" r:id="rId12"/>
    <p:sldId id="281" r:id="rId13"/>
    <p:sldId id="284" r:id="rId14"/>
    <p:sldId id="285" r:id="rId15"/>
    <p:sldId id="282" r:id="rId16"/>
    <p:sldId id="287" r:id="rId17"/>
    <p:sldId id="279" r:id="rId18"/>
    <p:sldId id="271" r:id="rId19"/>
    <p:sldId id="288" r:id="rId20"/>
    <p:sldId id="272" r:id="rId21"/>
    <p:sldId id="273" r:id="rId22"/>
    <p:sldId id="274" r:id="rId23"/>
    <p:sldId id="276" r:id="rId24"/>
    <p:sldId id="277" r:id="rId25"/>
    <p:sldId id="27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AEA39-9498-4FCA-B33C-4312124B84ED}" type="datetimeFigureOut">
              <a:rPr lang="fr-FR" smtClean="0"/>
              <a:pPr/>
              <a:t>12/06/2022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C2113-7400-48AE-AF68-26BD44EE91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9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C2113-7400-48AE-AF68-26BD44EE913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20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7F0-2372-40D2-9255-61C780155E2B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4DF1-A014-41C7-83FD-CEC8AD6D19E7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5C09-23AE-42F4-9FF8-E9887FF5AB21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A64C-4363-4D29-AF62-0AF078BF4DEB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A076-EE84-4336-A3F4-132885F9F98A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E7AC-32EF-4147-B739-D24792018E30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C1C4-C408-4323-9B58-95D9CB252497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53D1-A681-455F-A087-29BE400C8828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B24-BF5D-4B93-B822-3F8E933A9370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992-E665-4C99-81E7-25F1C78B7D4C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1115-743C-4335-AEB6-57B14653E396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BFC1-A3BC-41B2-8676-187CA29F2787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715-157B-4FB4-BC8A-8D496A32A594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CFB-D0C9-462B-A9FD-3385E1BEB218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63D7-F1B3-4C1F-AD43-1933E6DB83D4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7478-02B5-46C1-B3E1-A172458226B2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AA2A-DD73-4939-9BB2-411A9375FFB5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62125" y="2514600"/>
            <a:ext cx="9742487" cy="2262781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Arial Rounded MT Bold" panose="020F0704030504030204" pitchFamily="34" charset="0"/>
              </a:rPr>
              <a:t>E</a:t>
            </a:r>
            <a:r>
              <a:rPr lang="fr-FR" sz="3600" dirty="0">
                <a:effectLst/>
                <a:latin typeface="Arial Rounded MT Bold" panose="020F0704030504030204" pitchFamily="34" charset="0"/>
              </a:rPr>
              <a:t>xploitation pédagogique</a:t>
            </a:r>
            <a:br>
              <a:rPr lang="fr-FR" sz="3600" dirty="0">
                <a:latin typeface="Arial Rounded MT Bold" panose="020F0704030504030204" pitchFamily="34" charset="0"/>
              </a:rPr>
            </a:br>
            <a:r>
              <a:rPr lang="fr-FR" sz="3600" dirty="0">
                <a:effectLst/>
                <a:latin typeface="Arial Rounded MT Bold" panose="020F0704030504030204" pitchFamily="34" charset="0"/>
              </a:rPr>
              <a:t>d'une activité pratique relative à l'approche</a:t>
            </a:r>
            <a:br>
              <a:rPr lang="fr-FR" sz="3600" dirty="0">
                <a:latin typeface="Arial Rounded MT Bold" panose="020F0704030504030204" pitchFamily="34" charset="0"/>
              </a:rPr>
            </a:br>
            <a:r>
              <a:rPr lang="fr-FR" sz="3600" dirty="0">
                <a:effectLst/>
                <a:latin typeface="Arial Rounded MT Bold" panose="020F0704030504030204" pitchFamily="34" charset="0"/>
              </a:rPr>
              <a:t>globale d'un système </a:t>
            </a:r>
            <a:r>
              <a:rPr lang="fr-FR" sz="3600" dirty="0" err="1">
                <a:effectLst/>
                <a:latin typeface="Arial Rounded MT Bold" panose="020F0704030504030204" pitchFamily="34" charset="0"/>
              </a:rPr>
              <a:t>pluritechnologique</a:t>
            </a:r>
            <a:endParaRPr lang="fr-FR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Nom</a:t>
            </a:r>
          </a:p>
        </p:txBody>
      </p:sp>
    </p:spTree>
    <p:extLst>
      <p:ext uri="{BB962C8B-B14F-4D97-AF65-F5344CB8AC3E}">
        <p14:creationId xmlns:p14="http://schemas.microsoft.com/office/powerpoint/2010/main" val="235408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1.7 - Evaluations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127171" y="1225689"/>
            <a:ext cx="82394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fr-FR" b="1" dirty="0"/>
              <a:t>Diagnostique</a:t>
            </a:r>
            <a:r>
              <a:rPr lang="fr-FR" dirty="0"/>
              <a:t> : évaluer le </a:t>
            </a:r>
            <a:r>
              <a:rPr lang="fr-FR" dirty="0" err="1"/>
              <a:t>niuveau</a:t>
            </a:r>
            <a:r>
              <a:rPr lang="fr-FR" dirty="0"/>
              <a:t> d’entrée (surtout si public provenant de cursus différents)</a:t>
            </a:r>
          </a:p>
          <a:p>
            <a:pPr marL="342900" indent="-342900">
              <a:buAutoNum type="alphaLcParenR"/>
            </a:pPr>
            <a:r>
              <a:rPr lang="fr-FR" b="1" dirty="0"/>
              <a:t>Formative</a:t>
            </a:r>
            <a:r>
              <a:rPr lang="fr-FR" dirty="0"/>
              <a:t> : pendant l’activité pour s’assurer de la bonne compréhension de ce qui a été vu avant de progresser dans l’activité ou dans la séquence. </a:t>
            </a:r>
          </a:p>
          <a:p>
            <a:pPr marL="342900" indent="-342900"/>
            <a:r>
              <a:rPr lang="fr-FR" dirty="0"/>
              <a:t>      Peut être fait sous forme de CR oral de ce qu’il faut comprendre de l’activité. Préparer 2 transparent</a:t>
            </a:r>
          </a:p>
          <a:p>
            <a:pPr marL="342900" indent="-342900"/>
            <a:r>
              <a:rPr lang="fr-FR" dirty="0"/>
              <a:t>			* les manipulations que j’ai faites </a:t>
            </a:r>
            <a:r>
              <a:rPr lang="fr-FR" dirty="0">
                <a:sym typeface="Wingdings" pitchFamily="2" charset="2"/>
              </a:rPr>
              <a:t> les résultats obtenus</a:t>
            </a:r>
          </a:p>
          <a:p>
            <a:pPr marL="342900" indent="-342900"/>
            <a:r>
              <a:rPr lang="fr-FR" dirty="0">
                <a:sym typeface="Wingdings" pitchFamily="2" charset="2"/>
              </a:rPr>
              <a:t>               * ce qu’il faut retenir de l’activité ( se mettre à la place d’un camarade qui serait absent aujourd’hui et qui doit reprendre le cours de la séquence. </a:t>
            </a:r>
          </a:p>
          <a:p>
            <a:pPr marL="342900" indent="-342900">
              <a:buAutoNum type="alphaLcParenR" startAt="3"/>
            </a:pPr>
            <a:r>
              <a:rPr lang="fr-FR" b="1" dirty="0"/>
              <a:t>Sommative</a:t>
            </a:r>
            <a:r>
              <a:rPr lang="fr-FR" dirty="0"/>
              <a:t> : Identifier pour chaque connaissance / compétence le critère et indicateur de réussite.</a:t>
            </a:r>
          </a:p>
          <a:p>
            <a:pPr marL="342900" indent="-342900">
              <a:buAutoNum type="alphaLcParenR" startAt="3"/>
            </a:pPr>
            <a:endParaRPr lang="fr-FR" dirty="0"/>
          </a:p>
          <a:p>
            <a:pPr marL="342900" indent="-342900">
              <a:buAutoNum type="alphaLcParenR" startAt="3"/>
            </a:pPr>
            <a:r>
              <a:rPr lang="fr-FR" b="1" dirty="0" err="1"/>
              <a:t>Certifiante</a:t>
            </a:r>
            <a:r>
              <a:rPr lang="fr-FR" dirty="0"/>
              <a:t> (CCF) </a:t>
            </a:r>
          </a:p>
          <a:p>
            <a:pPr marL="342900" indent="-342900">
              <a:buAutoNum type="alphaLcParenR" startAt="3"/>
            </a:pPr>
            <a:endParaRPr lang="fr-FR" dirty="0"/>
          </a:p>
          <a:p>
            <a:r>
              <a:rPr lang="fr-FR" dirty="0"/>
              <a:t>Diagnostiquer les difficultés de </a:t>
            </a:r>
            <a:r>
              <a:rPr lang="fr-FR" dirty="0" err="1"/>
              <a:t>devlopt</a:t>
            </a:r>
            <a:r>
              <a:rPr lang="fr-FR" dirty="0"/>
              <a:t> savoirs et savoir-faire d’un élève</a:t>
            </a:r>
          </a:p>
          <a:p>
            <a:r>
              <a:rPr lang="fr-FR" dirty="0"/>
              <a:t>Concevoir + mise en œuvre remédiation</a:t>
            </a:r>
          </a:p>
          <a:p>
            <a:r>
              <a:rPr lang="fr-FR" dirty="0"/>
              <a:t>Concevoir un scénario d’évaluation formative / sommative</a:t>
            </a:r>
          </a:p>
          <a:p>
            <a:pPr marL="342900" indent="-342900">
              <a:buAutoNum type="alphaLcParenR" startAt="3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90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1.8 - Remédiation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7302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Plus faibles : Activités complémentaire avec aide enseignant</a:t>
            </a:r>
          </a:p>
          <a:p>
            <a:r>
              <a:rPr lang="fr-FR" dirty="0"/>
              <a:t>Plus forts : Travail en autonomie (carte heuristique, préparer un quizz </a:t>
            </a:r>
            <a:r>
              <a:rPr lang="fr-FR" dirty="0" err="1"/>
              <a:t>plickers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u="sng" dirty="0"/>
              <a:t>Exemple de </a:t>
            </a:r>
            <a:r>
              <a:rPr lang="fr-FR" u="sng" dirty="0" err="1"/>
              <a:t>remédiation</a:t>
            </a:r>
            <a:r>
              <a:rPr lang="fr-FR" u="sng" dirty="0"/>
              <a:t> possible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Rappels des points importants de la séquence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Etablissement d’une fiche de synthèse par élèves. 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Brassage des fiches et distribution à l’ensemble de la classe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QCM </a:t>
            </a:r>
            <a:r>
              <a:rPr lang="fr-FR" dirty="0" err="1"/>
              <a:t>Plickers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78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1.9 – Organisation de la séquence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592924" y="1518700"/>
            <a:ext cx="80377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Modalité pédagogique</a:t>
            </a:r>
          </a:p>
          <a:p>
            <a:r>
              <a:rPr lang="fr-FR"/>
              <a:t>Rappeler </a:t>
            </a:r>
            <a:r>
              <a:rPr lang="fr-FR" dirty="0"/>
              <a:t>le nombre de séances et leurs durées</a:t>
            </a:r>
          </a:p>
          <a:p>
            <a:r>
              <a:rPr lang="fr-FR" dirty="0"/>
              <a:t>Classe entière ou demi-groupe</a:t>
            </a:r>
          </a:p>
          <a:p>
            <a:endParaRPr lang="fr-FR" dirty="0"/>
          </a:p>
          <a:p>
            <a:r>
              <a:rPr lang="fr-FR" dirty="0"/>
              <a:t>Inductive : démarche de projet, investigation,  résolution de problème</a:t>
            </a:r>
          </a:p>
          <a:p>
            <a:r>
              <a:rPr lang="fr-FR" dirty="0"/>
              <a:t>Déductive : plus rapide mais cours doit être dynamique</a:t>
            </a:r>
          </a:p>
          <a:p>
            <a:r>
              <a:rPr lang="fr-FR" dirty="0"/>
              <a:t>Projet : ne pas les oublier (1STI2D (36h), TSTI2D (72h), 1SI (12h), TSI(48h) </a:t>
            </a:r>
          </a:p>
          <a:p>
            <a:r>
              <a:rPr lang="fr-FR" dirty="0"/>
              <a:t>JUSTIFIER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21206" y="3591853"/>
            <a:ext cx="646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Ex GEII</a:t>
            </a:r>
            <a:r>
              <a:rPr lang="fr-FR" b="1" dirty="0"/>
              <a:t> (CM=6h (4x1,5h)  TD=14h (4x3,5h) TP=10h(4x2,5h)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2592924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CM (1,5h)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4081065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TD1 (2h)  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5589643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TD2 (1,5h)  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7053398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 (2,5h)  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2592924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CM (1,5h)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081065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TD1 (2h)  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5589643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TD2 (1,5h)  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7053398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 (2,5h)  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2592924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CM (1,5h)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4081065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TD1 (2h)  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5589643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TD2 (1,5h)  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7053398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 (2,5h)  </a:t>
            </a:r>
          </a:p>
        </p:txBody>
      </p:sp>
    </p:spTree>
    <p:extLst>
      <p:ext uri="{BB962C8B-B14F-4D97-AF65-F5344CB8AC3E}">
        <p14:creationId xmlns:p14="http://schemas.microsoft.com/office/powerpoint/2010/main" val="355978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1.9 – Organisation de la séquence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519181" y="1691034"/>
            <a:ext cx="672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Ex BTS SN </a:t>
            </a:r>
            <a:r>
              <a:rPr lang="fr-FR" b="1" dirty="0"/>
              <a:t> (CM=6h (4x1,5h)  TD=14h (4x3,5h) TP=10h(4x2,5h)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2548688" y="2481308"/>
            <a:ext cx="8285723" cy="3288236"/>
            <a:chOff x="433017" y="336511"/>
            <a:chExt cx="8285723" cy="3288236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969154" y="1199122"/>
              <a:ext cx="1336010" cy="6899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Cours (2h)</a:t>
              </a: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572548" y="1199123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TP (2h30)</a:t>
              </a: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175942" y="1199121"/>
              <a:ext cx="1336010" cy="6899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Cours (2h)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2572548" y="2523269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TP (2h30)</a:t>
              </a:r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5720018" y="1199123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TP (2h30)</a:t>
              </a:r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5720018" y="2523269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TP (2h30)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69154" y="336512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Lundi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72548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Mardi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75942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Mercredi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79336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Jeudi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82730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Vendredi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69154" y="2197936"/>
              <a:ext cx="7749586" cy="180690"/>
            </a:xfrm>
            <a:prstGeom prst="rect">
              <a:avLst/>
            </a:prstGeom>
            <a:pattFill prst="wdUpDiag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-229398" y="1267222"/>
              <a:ext cx="1593128" cy="268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Matin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-55893" y="2867537"/>
              <a:ext cx="1246122" cy="268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Après-midi</a:t>
              </a:r>
            </a:p>
          </p:txBody>
        </p:sp>
      </p:grpSp>
      <p:sp>
        <p:nvSpPr>
          <p:cNvPr id="21" name="Rectangle à coins arrondis 20"/>
          <p:cNvSpPr/>
          <p:nvPr/>
        </p:nvSpPr>
        <p:spPr>
          <a:xfrm>
            <a:off x="2378227" y="2302025"/>
            <a:ext cx="8839200" cy="3757718"/>
          </a:xfrm>
          <a:prstGeom prst="roundRect">
            <a:avLst/>
          </a:prstGeom>
          <a:noFill/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11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1.9 – Organisation de la séquence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558299" y="1263018"/>
            <a:ext cx="515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Ex </a:t>
            </a:r>
            <a:r>
              <a:rPr lang="fr-FR" b="1" u="sng" dirty="0" err="1"/>
              <a:t>Tle</a:t>
            </a:r>
            <a:r>
              <a:rPr lang="fr-FR" b="1" u="sng" dirty="0"/>
              <a:t> STI2D </a:t>
            </a:r>
            <a:r>
              <a:rPr lang="fr-FR" b="1" dirty="0"/>
              <a:t>: 212D TC = 2 x 2h 2I2D E.S=2 x 4h</a:t>
            </a:r>
          </a:p>
          <a:p>
            <a:r>
              <a:rPr lang="fr-FR" b="1" dirty="0"/>
              <a:t>T.C. en Classe entière</a:t>
            </a:r>
          </a:p>
          <a:p>
            <a:r>
              <a:rPr lang="fr-FR" b="1" dirty="0"/>
              <a:t>E.S. en demi-effectifs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2592924" y="3419570"/>
            <a:ext cx="1336010" cy="689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Cours (2h)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196318" y="3419570"/>
            <a:ext cx="1336010" cy="1505111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TP (4h00)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5799712" y="3419569"/>
            <a:ext cx="1336010" cy="689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Cours (2h)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7343788" y="3419571"/>
            <a:ext cx="1336010" cy="1505110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TP (4h00)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92924" y="2556960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Lundi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96318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Mardi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99712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Mercredi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03106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Jeudi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006500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Vendredi</a:t>
            </a:r>
          </a:p>
        </p:txBody>
      </p:sp>
    </p:spTree>
    <p:extLst>
      <p:ext uri="{BB962C8B-B14F-4D97-AF65-F5344CB8AC3E}">
        <p14:creationId xmlns:p14="http://schemas.microsoft.com/office/powerpoint/2010/main" val="3673094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1.10 – Supports d’apprentissage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928133" y="2684111"/>
            <a:ext cx="8577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Attention au nombre de support dispo</a:t>
            </a:r>
          </a:p>
          <a:p>
            <a:r>
              <a:rPr lang="fr-FR" dirty="0"/>
              <a:t>(plusieurs supports peuvent conduire aux même apport de connaissance , </a:t>
            </a:r>
          </a:p>
          <a:p>
            <a:r>
              <a:rPr lang="fr-FR" dirty="0"/>
              <a:t>développement de compétences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16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– Pertinence </a:t>
            </a:r>
            <a:r>
              <a:rPr lang="fr-FR"/>
              <a:t>du support pédagogique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202033" y="2613799"/>
            <a:ext cx="5389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Photo du système</a:t>
            </a:r>
          </a:p>
          <a:p>
            <a:r>
              <a:rPr lang="fr-FR" dirty="0"/>
              <a:t>Principaux éléments du système</a:t>
            </a:r>
          </a:p>
          <a:p>
            <a:r>
              <a:rPr lang="fr-FR" dirty="0"/>
              <a:t>Principales expérimentations , thèmes abordés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897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– Détail de la séance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331400" y="1796952"/>
            <a:ext cx="52052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3.1 : Objectifs visés, démarche pédagogique</a:t>
            </a:r>
          </a:p>
          <a:p>
            <a:r>
              <a:rPr lang="fr-FR" dirty="0"/>
              <a:t>3.2 : Nouvelles simulations / expérimentations</a:t>
            </a:r>
          </a:p>
          <a:p>
            <a:r>
              <a:rPr lang="fr-FR" dirty="0"/>
              <a:t>3.3 : Mise en situation</a:t>
            </a:r>
          </a:p>
          <a:p>
            <a:r>
              <a:rPr lang="fr-FR" dirty="0"/>
              <a:t>3.4 : Déroulé de l’activité </a:t>
            </a:r>
          </a:p>
          <a:p>
            <a:r>
              <a:rPr lang="fr-FR" dirty="0"/>
              <a:t>3.5 : Rendu élève</a:t>
            </a:r>
          </a:p>
          <a:p>
            <a:r>
              <a:rPr lang="fr-FR" dirty="0"/>
              <a:t>3.6 : Ingénierie pédagogique</a:t>
            </a:r>
          </a:p>
          <a:p>
            <a:r>
              <a:rPr lang="fr-FR" dirty="0"/>
              <a:t>3.7 : Différenciations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121400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6190348" cy="668096"/>
          </a:xfrm>
        </p:spPr>
        <p:txBody>
          <a:bodyPr>
            <a:noAutofit/>
          </a:bodyPr>
          <a:lstStyle/>
          <a:p>
            <a:r>
              <a:rPr lang="fr-FR" dirty="0"/>
              <a:t>3.1 - Objectifs visés – Démarche pédagogique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853262" y="2723609"/>
            <a:ext cx="8622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Principales activité de la séance</a:t>
            </a:r>
          </a:p>
          <a:p>
            <a:endParaRPr lang="fr-FR" dirty="0"/>
          </a:p>
          <a:p>
            <a:r>
              <a:rPr lang="fr-FR" dirty="0"/>
              <a:t>Compétences, savoir et savoir-faire à acquérir</a:t>
            </a:r>
          </a:p>
          <a:p>
            <a:endParaRPr lang="fr-FR" dirty="0"/>
          </a:p>
          <a:p>
            <a:r>
              <a:rPr lang="fr-FR" dirty="0">
                <a:effectLst/>
                <a:latin typeface="Arial" panose="020B0604020202020204" pitchFamily="34" charset="0"/>
              </a:rPr>
              <a:t>les démarches pédagogiques qui structureront</a:t>
            </a:r>
            <a:br>
              <a:rPr lang="fr-FR" dirty="0"/>
            </a:br>
            <a:r>
              <a:rPr lang="fr-FR" dirty="0">
                <a:effectLst/>
                <a:latin typeface="Arial" panose="020B0604020202020204" pitchFamily="34" charset="0"/>
              </a:rPr>
              <a:t>l’organisation pédagogique retenue (démarche d’investigation, démarche de résolution de problème</a:t>
            </a:r>
            <a:br>
              <a:rPr lang="fr-FR" dirty="0"/>
            </a:br>
            <a:r>
              <a:rPr lang="fr-FR" dirty="0">
                <a:effectLst/>
                <a:latin typeface="Arial" panose="020B0604020202020204" pitchFamily="34" charset="0"/>
              </a:rPr>
              <a:t>technique, démarche scientifique ou encore démarche de projet technologique).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r>
              <a:rPr lang="fr-FR" dirty="0">
                <a:effectLst/>
                <a:latin typeface="Arial" panose="020B0604020202020204" pitchFamily="34" charset="0"/>
              </a:rPr>
              <a:t>séance expérimentale </a:t>
            </a:r>
            <a:r>
              <a:rPr lang="fr-FR" b="1" u="sng" dirty="0">
                <a:effectLst/>
                <a:latin typeface="Arial" panose="020B0604020202020204" pitchFamily="34" charset="0"/>
              </a:rPr>
              <a:t>contextualisée</a:t>
            </a:r>
            <a:r>
              <a:rPr lang="fr-FR" dirty="0">
                <a:effectLst/>
                <a:latin typeface="Arial" panose="020B0604020202020204" pitchFamily="34" charset="0"/>
              </a:rPr>
              <a:t>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09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09"/>
            <a:ext cx="6467186" cy="1336101"/>
          </a:xfrm>
        </p:spPr>
        <p:txBody>
          <a:bodyPr>
            <a:noAutofit/>
          </a:bodyPr>
          <a:lstStyle/>
          <a:p>
            <a:r>
              <a:rPr lang="fr-FR" dirty="0"/>
              <a:t>3.2 – Nouvelles simulations / expérimentations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5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3291280" y="1892592"/>
            <a:ext cx="6486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Sommaire</a:t>
            </a:r>
          </a:p>
          <a:p>
            <a:endParaRPr lang="fr-FR" dirty="0"/>
          </a:p>
          <a:p>
            <a:r>
              <a:rPr lang="fr-FR" dirty="0"/>
              <a:t>1 – Réflexion pédagogique sur la séquence</a:t>
            </a:r>
          </a:p>
          <a:p>
            <a:endParaRPr lang="fr-FR" dirty="0"/>
          </a:p>
          <a:p>
            <a:r>
              <a:rPr lang="fr-FR" dirty="0"/>
              <a:t>2 – Pertinence du support pédagogique</a:t>
            </a:r>
          </a:p>
          <a:p>
            <a:endParaRPr lang="fr-FR" dirty="0"/>
          </a:p>
          <a:p>
            <a:r>
              <a:rPr lang="fr-FR" dirty="0"/>
              <a:t>3 – Détail de la séance proposée</a:t>
            </a:r>
          </a:p>
          <a:p>
            <a:endParaRPr lang="fr-FR" dirty="0"/>
          </a:p>
          <a:p>
            <a:r>
              <a:rPr lang="fr-FR" dirty="0"/>
              <a:t>4 – Conclusion </a:t>
            </a:r>
          </a:p>
        </p:txBody>
      </p:sp>
    </p:spTree>
    <p:extLst>
      <p:ext uri="{BB962C8B-B14F-4D97-AF65-F5344CB8AC3E}">
        <p14:creationId xmlns:p14="http://schemas.microsoft.com/office/powerpoint/2010/main" val="4193849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3.3 - Mise en situation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661068" y="2546083"/>
            <a:ext cx="91214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Fiche séance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Organisation (individuel, binôme, trinôme)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Matériels logiciels nécessaire (dire si ces matériels ont déjà été utilisés ou non)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Penser aux matériels alternatif pour les autres groupes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Déroulé (synthétique)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Evaluation formative (</a:t>
            </a:r>
            <a:r>
              <a:rPr lang="fr-FR" dirty="0" err="1"/>
              <a:t>Plickers</a:t>
            </a:r>
            <a:r>
              <a:rPr lang="fr-FR" dirty="0"/>
              <a:t> + réponse aux questions)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248F53D-8870-5189-F91D-84556F5BD1D9}"/>
              </a:ext>
            </a:extLst>
          </p:cNvPr>
          <p:cNvSpPr txBox="1"/>
          <p:nvPr/>
        </p:nvSpPr>
        <p:spPr>
          <a:xfrm>
            <a:off x="2592924" y="1951863"/>
            <a:ext cx="580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Justification de la </a:t>
            </a:r>
            <a:r>
              <a:rPr lang="fr-FR" b="1" u="sng" dirty="0"/>
              <a:t>pertinence du support didactisé</a:t>
            </a:r>
          </a:p>
        </p:txBody>
      </p:sp>
    </p:spTree>
    <p:extLst>
      <p:ext uri="{BB962C8B-B14F-4D97-AF65-F5344CB8AC3E}">
        <p14:creationId xmlns:p14="http://schemas.microsoft.com/office/powerpoint/2010/main" val="1190763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3.4 - Déroulé de l’activité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263367" y="2140900"/>
            <a:ext cx="5562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binôme trinôme : activité plutôt en //</a:t>
            </a:r>
          </a:p>
          <a:p>
            <a:r>
              <a:rPr lang="fr-FR" dirty="0"/>
              <a:t>Activité « bonus »</a:t>
            </a:r>
          </a:p>
          <a:p>
            <a:r>
              <a:rPr lang="fr-FR" dirty="0"/>
              <a:t>Donner les grands chapitres de l’activité</a:t>
            </a:r>
          </a:p>
          <a:p>
            <a:endParaRPr lang="fr-FR" dirty="0"/>
          </a:p>
          <a:p>
            <a:r>
              <a:rPr lang="fr-FR">
                <a:effectLst/>
                <a:latin typeface="Arial" panose="020B0604020202020204" pitchFamily="34" charset="0"/>
              </a:rPr>
              <a:t>'enchaînement des activités réalisées par les élèves </a:t>
            </a:r>
          </a:p>
          <a:p>
            <a:r>
              <a:rPr lang="fr-FR">
                <a:latin typeface="Arial" panose="020B0604020202020204" pitchFamily="34" charset="0"/>
              </a:rPr>
              <a:t>M</a:t>
            </a:r>
            <a:r>
              <a:rPr lang="fr-FR">
                <a:effectLst/>
                <a:latin typeface="Arial" panose="020B0604020202020204" pitchFamily="34" charset="0"/>
              </a:rPr>
              <a:t>anipulations </a:t>
            </a:r>
            <a:r>
              <a:rPr lang="fr-FR" dirty="0">
                <a:effectLst/>
                <a:latin typeface="Arial" panose="020B0604020202020204" pitchFamily="34" charset="0"/>
              </a:rPr>
              <a:t>et protocoles de mesures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884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3.5 - Rendu élèves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42616" y="2458477"/>
            <a:ext cx="4944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 oral de l’activité – de ce qu’il faut retenir pour eux?</a:t>
            </a:r>
          </a:p>
          <a:p>
            <a:r>
              <a:rPr lang="fr-FR" dirty="0"/>
              <a:t>(pyramide des apprentissages : on retient mieux lorsque l’on apprend aux autres)</a:t>
            </a:r>
          </a:p>
        </p:txBody>
      </p:sp>
    </p:spTree>
    <p:extLst>
      <p:ext uri="{BB962C8B-B14F-4D97-AF65-F5344CB8AC3E}">
        <p14:creationId xmlns:p14="http://schemas.microsoft.com/office/powerpoint/2010/main" val="1379571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3.6 - Ingénierie pédagogique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3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3.7 - Différenciations possibles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64518" y="2453001"/>
            <a:ext cx="1606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Contenu</a:t>
            </a:r>
          </a:p>
          <a:p>
            <a:r>
              <a:rPr lang="fr-FR" dirty="0"/>
              <a:t>Rendu élève</a:t>
            </a:r>
          </a:p>
          <a:p>
            <a:r>
              <a:rPr lang="fr-FR" dirty="0"/>
              <a:t>Processus</a:t>
            </a:r>
          </a:p>
          <a:p>
            <a:r>
              <a:rPr lang="fr-FR" dirty="0"/>
              <a:t>Temps</a:t>
            </a:r>
          </a:p>
        </p:txBody>
      </p:sp>
    </p:spTree>
    <p:extLst>
      <p:ext uri="{BB962C8B-B14F-4D97-AF65-F5344CB8AC3E}">
        <p14:creationId xmlns:p14="http://schemas.microsoft.com/office/powerpoint/2010/main" val="2384591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4 – 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592924" y="2039000"/>
            <a:ext cx="6642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Apport de ce support pédagogique</a:t>
            </a:r>
          </a:p>
          <a:p>
            <a:r>
              <a:rPr lang="fr-FR" dirty="0"/>
              <a:t>Elargissement à d’autres niveaux</a:t>
            </a:r>
          </a:p>
          <a:p>
            <a:r>
              <a:rPr lang="fr-FR" dirty="0"/>
              <a:t>Autres possibilité d’exploitation du support </a:t>
            </a:r>
            <a:r>
              <a:rPr lang="fr-FR" dirty="0" err="1"/>
              <a:t>péda</a:t>
            </a:r>
            <a:endParaRPr lang="fr-FR" dirty="0"/>
          </a:p>
          <a:p>
            <a:r>
              <a:rPr lang="fr-FR" dirty="0"/>
              <a:t>Cout du système</a:t>
            </a:r>
          </a:p>
          <a:p>
            <a:r>
              <a:rPr lang="fr-FR" dirty="0"/>
              <a:t>Alternatives possible pour arriver aux même résultats</a:t>
            </a:r>
          </a:p>
          <a:p>
            <a:r>
              <a:rPr lang="fr-FR" dirty="0"/>
              <a:t>Possibilité de </a:t>
            </a:r>
            <a:r>
              <a:rPr lang="fr-FR" dirty="0" err="1"/>
              <a:t>distanciel</a:t>
            </a:r>
            <a:r>
              <a:rPr lang="fr-FR" dirty="0"/>
              <a:t> pour certains aspects</a:t>
            </a:r>
          </a:p>
        </p:txBody>
      </p:sp>
    </p:spTree>
    <p:extLst>
      <p:ext uri="{BB962C8B-B14F-4D97-AF65-F5344CB8AC3E}">
        <p14:creationId xmlns:p14="http://schemas.microsoft.com/office/powerpoint/2010/main" val="1951364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709557" y="259406"/>
            <a:ext cx="102378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Zone Proximale de Développement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Approche behavioriste : </a:t>
            </a:r>
            <a:r>
              <a:rPr lang="fr-FR" dirty="0"/>
              <a:t>observation et expérimentation empiriques des phénomènes comportementaux</a:t>
            </a:r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Compétences</a:t>
            </a:r>
            <a:r>
              <a:rPr lang="fr-FR" dirty="0"/>
              <a:t> (savoirs + savoir-faire)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Mémoire explicite </a:t>
            </a:r>
            <a:r>
              <a:rPr lang="fr-FR" dirty="0"/>
              <a:t>(sémantique + épisodique évènementielle)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Mémoire implicite </a:t>
            </a:r>
            <a:r>
              <a:rPr lang="fr-FR" dirty="0"/>
              <a:t>(procédurale+ émotionnel)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Protocole expérimental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Savoir notionnel </a:t>
            </a:r>
            <a:r>
              <a:rPr lang="fr-FR" dirty="0"/>
              <a:t>(mémoire explicite – Se travaille en mettant des mots)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Méta cognition </a:t>
            </a:r>
            <a:r>
              <a:rPr lang="fr-FR" dirty="0"/>
              <a:t>(représentation que l’élève a des connaissances qu’il possède et de la façon dont il peut les construire et les utiliser)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Démarches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/>
              <a:t>Investigation</a:t>
            </a:r>
            <a:r>
              <a:rPr lang="fr-FR" dirty="0"/>
              <a:t> (++situation analyse / compréhension)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/>
              <a:t>Résolution de </a:t>
            </a:r>
            <a:r>
              <a:rPr lang="fr-FR" u="sng" dirty="0" err="1"/>
              <a:t>pb</a:t>
            </a:r>
            <a:r>
              <a:rPr lang="fr-FR" u="sng" dirty="0"/>
              <a:t> </a:t>
            </a:r>
            <a:r>
              <a:rPr lang="fr-FR" dirty="0"/>
              <a:t>(++ création, organisation, réalisation)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/>
              <a:t>De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Coup de pouce </a:t>
            </a:r>
            <a:r>
              <a:rPr lang="fr-FR" dirty="0"/>
              <a:t>: expliquer les savoirs fondamentaux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Fiche ressources </a:t>
            </a:r>
            <a:r>
              <a:rPr lang="fr-FR" dirty="0"/>
              <a:t>: pour réaliser une procédure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Questions </a:t>
            </a:r>
            <a:r>
              <a:rPr lang="fr-FR" b="1" dirty="0" err="1"/>
              <a:t>élucidantes</a:t>
            </a:r>
            <a:r>
              <a:rPr lang="fr-FR" b="1" dirty="0"/>
              <a:t> </a:t>
            </a:r>
            <a:r>
              <a:rPr lang="fr-FR" dirty="0"/>
              <a:t>: permet aux élèves d’utiliser les savoirs fondamentaux et de les contextualiser.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Synthèse</a:t>
            </a:r>
            <a:r>
              <a:rPr lang="fr-FR" dirty="0"/>
              <a:t> comporte une </a:t>
            </a:r>
            <a:r>
              <a:rPr lang="fr-FR" dirty="0" err="1"/>
              <a:t>décontextualisations</a:t>
            </a:r>
            <a:r>
              <a:rPr lang="fr-FR" dirty="0"/>
              <a:t> des connaissances </a:t>
            </a:r>
            <a:r>
              <a:rPr lang="fr-FR" dirty="0">
                <a:sym typeface="Wingdings" panose="05000000000000000000" pitchFamily="2" charset="2"/>
              </a:rPr>
              <a:t> permet la formalisation et le </a:t>
            </a:r>
            <a:r>
              <a:rPr lang="fr-FR" dirty="0" err="1">
                <a:sym typeface="Wingdings" panose="05000000000000000000" pitchFamily="2" charset="2"/>
              </a:rPr>
              <a:t>réinvestissment</a:t>
            </a:r>
            <a:r>
              <a:rPr lang="fr-FR" dirty="0">
                <a:sym typeface="Wingdings" panose="05000000000000000000" pitchFamily="2" charset="2"/>
              </a:rPr>
              <a:t>.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Activation</a:t>
            </a:r>
            <a:r>
              <a:rPr lang="fr-FR" dirty="0"/>
              <a:t> : J’ai un problème sur un système existant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ENT</a:t>
            </a:r>
            <a:r>
              <a:rPr lang="fr-FR" dirty="0"/>
              <a:t> : </a:t>
            </a:r>
            <a:r>
              <a:rPr lang="fr-FR" dirty="0" err="1"/>
              <a:t>Moddle</a:t>
            </a:r>
            <a:r>
              <a:rPr lang="fr-FR" dirty="0"/>
              <a:t>, </a:t>
            </a:r>
            <a:r>
              <a:rPr lang="fr-FR" dirty="0" err="1"/>
              <a:t>Plickers</a:t>
            </a:r>
            <a:r>
              <a:rPr lang="fr-FR" dirty="0"/>
              <a:t>, </a:t>
            </a:r>
            <a:r>
              <a:rPr lang="fr-FR" dirty="0" err="1"/>
              <a:t>woop</a:t>
            </a:r>
            <a:r>
              <a:rPr lang="fr-FR" dirty="0"/>
              <a:t>, </a:t>
            </a:r>
            <a:r>
              <a:rPr lang="fr-FR" dirty="0" err="1"/>
              <a:t>Kahout</a:t>
            </a:r>
            <a:r>
              <a:rPr lang="fr-FR" dirty="0"/>
              <a:t>, </a:t>
            </a:r>
            <a:r>
              <a:rPr lang="fr-FR" dirty="0" err="1"/>
              <a:t>paddlet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51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– Réflexions pédagogiques sur la séquence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729161" y="2090679"/>
            <a:ext cx="78903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1.1 : Rappel - Eléments de contexte – Démarche de ma présentation</a:t>
            </a:r>
          </a:p>
          <a:p>
            <a:r>
              <a:rPr lang="fr-FR" dirty="0"/>
              <a:t>1.2 : Stratégie pédagogique</a:t>
            </a:r>
          </a:p>
          <a:p>
            <a:r>
              <a:rPr lang="fr-FR" dirty="0"/>
              <a:t>1.3 : Compétences et connaissances du programme à faire acquérir</a:t>
            </a:r>
          </a:p>
          <a:p>
            <a:r>
              <a:rPr lang="fr-FR" dirty="0"/>
              <a:t>1.4 : Pré requis nécessaires</a:t>
            </a:r>
          </a:p>
          <a:p>
            <a:r>
              <a:rPr lang="fr-FR" dirty="0"/>
              <a:t>1.5 : Planification dans l’année</a:t>
            </a:r>
          </a:p>
          <a:p>
            <a:r>
              <a:rPr lang="fr-FR" dirty="0"/>
              <a:t>1.6 : Synthèse - Structuration des connaissances</a:t>
            </a:r>
          </a:p>
          <a:p>
            <a:r>
              <a:rPr lang="fr-FR" dirty="0"/>
              <a:t>1.7 : Evaluation</a:t>
            </a:r>
          </a:p>
          <a:p>
            <a:r>
              <a:rPr lang="fr-FR" dirty="0"/>
              <a:t>1.8 : Remédiation</a:t>
            </a:r>
          </a:p>
          <a:p>
            <a:r>
              <a:rPr lang="fr-FR" dirty="0"/>
              <a:t>1.9 : Organisation de la séquence </a:t>
            </a:r>
          </a:p>
          <a:p>
            <a:r>
              <a:rPr lang="fr-FR" dirty="0"/>
              <a:t>1.10 : Définition des supports d’apprentissage </a:t>
            </a:r>
          </a:p>
        </p:txBody>
      </p:sp>
    </p:spTree>
    <p:extLst>
      <p:ext uri="{BB962C8B-B14F-4D97-AF65-F5344CB8AC3E}">
        <p14:creationId xmlns:p14="http://schemas.microsoft.com/office/powerpoint/2010/main" val="392140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>
            <a:normAutofit fontScale="90000"/>
          </a:bodyPr>
          <a:lstStyle/>
          <a:p>
            <a:r>
              <a:rPr lang="fr-FR" dirty="0"/>
              <a:t>1.1 – Rappels des éléments de contexte</a:t>
            </a:r>
            <a:br>
              <a:rPr lang="fr-FR" dirty="0"/>
            </a:br>
            <a:r>
              <a:rPr lang="fr-FR" dirty="0"/>
              <a:t>		 Démarche de ma présentation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737950" y="1975309"/>
            <a:ext cx="6096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Titre de la séquence  :</a:t>
            </a:r>
          </a:p>
          <a:p>
            <a:r>
              <a:rPr lang="fr-FR" dirty="0"/>
              <a:t>Lien de la séquence avec la thématique proposée : </a:t>
            </a:r>
          </a:p>
          <a:p>
            <a:r>
              <a:rPr lang="fr-FR" dirty="0"/>
              <a:t>Classe :</a:t>
            </a:r>
          </a:p>
          <a:p>
            <a:r>
              <a:rPr lang="fr-FR" dirty="0"/>
              <a:t>Volume horaire – Classe entière / Groupe</a:t>
            </a:r>
          </a:p>
          <a:p>
            <a:r>
              <a:rPr lang="fr-FR" dirty="0"/>
              <a:t>Situer le séquence dans le référentiel :</a:t>
            </a:r>
          </a:p>
          <a:p>
            <a:r>
              <a:rPr lang="fr-FR" dirty="0"/>
              <a:t>Type de séquence : Complexe ou critique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+ planification ?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737949" y="4476677"/>
            <a:ext cx="8763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des compétences (savoirs + savoir-faire)</a:t>
            </a:r>
          </a:p>
          <a:p>
            <a:r>
              <a:rPr lang="fr-FR" dirty="0"/>
              <a:t>Structuration des connaissances</a:t>
            </a:r>
          </a:p>
          <a:p>
            <a:r>
              <a:rPr lang="fr-FR" dirty="0"/>
              <a:t>Evaluations sommative</a:t>
            </a:r>
          </a:p>
          <a:p>
            <a:r>
              <a:rPr lang="fr-FR" dirty="0"/>
              <a:t>Identification d’un </a:t>
            </a:r>
            <a:r>
              <a:rPr lang="fr-FR" dirty="0" err="1"/>
              <a:t>pb</a:t>
            </a:r>
            <a:r>
              <a:rPr lang="fr-FR" dirty="0"/>
              <a:t> technologique </a:t>
            </a:r>
            <a:r>
              <a:rPr lang="fr-FR" dirty="0">
                <a:sym typeface="Wingdings" panose="05000000000000000000" pitchFamily="2" charset="2"/>
              </a:rPr>
              <a:t> situation déclenchante</a:t>
            </a:r>
          </a:p>
          <a:p>
            <a:r>
              <a:rPr lang="fr-FR" dirty="0">
                <a:sym typeface="Wingdings" panose="05000000000000000000" pitchFamily="2" charset="2"/>
              </a:rPr>
              <a:t>Activité d’apprentissage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363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1.2 – Stratégie pédagogique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969408" y="1292206"/>
            <a:ext cx="6419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stratégie pédagogique est un ensemble de méthodes et de démarches, qui vont déterminer des choix de techniques, de matériels et de situations pédagogiques, par rapport à l'objet, au but de l'apprentissage.  Jean-Claude </a:t>
            </a:r>
            <a:r>
              <a:rPr lang="fr-FR" dirty="0" err="1"/>
              <a:t>Maurin</a:t>
            </a:r>
            <a:r>
              <a:rPr lang="fr-FR" dirty="0"/>
              <a:t>. 2000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45" y="2769534"/>
            <a:ext cx="5264460" cy="401671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87CB70D-B349-0980-7EEB-BE2C0612F0B0}"/>
              </a:ext>
            </a:extLst>
          </p:cNvPr>
          <p:cNvSpPr txBox="1"/>
          <p:nvPr/>
        </p:nvSpPr>
        <p:spPr>
          <a:xfrm>
            <a:off x="7923107" y="254778"/>
            <a:ext cx="426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Choix pédagogique et didactique</a:t>
            </a:r>
          </a:p>
        </p:txBody>
      </p:sp>
    </p:spTree>
    <p:extLst>
      <p:ext uri="{BB962C8B-B14F-4D97-AF65-F5344CB8AC3E}">
        <p14:creationId xmlns:p14="http://schemas.microsoft.com/office/powerpoint/2010/main" val="363240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>
            <a:normAutofit fontScale="90000"/>
          </a:bodyPr>
          <a:lstStyle/>
          <a:p>
            <a:r>
              <a:rPr lang="fr-FR" dirty="0"/>
              <a:t>1.3 – Compétences et connaissances à faire acquérir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06569" y="2384949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Compétences (principales et secondaire)</a:t>
            </a:r>
          </a:p>
          <a:p>
            <a:r>
              <a:rPr lang="fr-FR" dirty="0"/>
              <a:t>Taxonomie éventuellement</a:t>
            </a:r>
          </a:p>
        </p:txBody>
      </p:sp>
    </p:spTree>
    <p:extLst>
      <p:ext uri="{BB962C8B-B14F-4D97-AF65-F5344CB8AC3E}">
        <p14:creationId xmlns:p14="http://schemas.microsoft.com/office/powerpoint/2010/main" val="215409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1.4 – Pré requis nécessaires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315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 la discipline </a:t>
            </a:r>
          </a:p>
          <a:p>
            <a:r>
              <a:rPr lang="fr-FR" dirty="0"/>
              <a:t>D’autres disciplines (Maths, </a:t>
            </a:r>
            <a:r>
              <a:rPr lang="fr-FR" dirty="0" err="1"/>
              <a:t>Sc</a:t>
            </a:r>
            <a:r>
              <a:rPr lang="fr-FR" dirty="0"/>
              <a:t> </a:t>
            </a:r>
            <a:r>
              <a:rPr lang="fr-FR" dirty="0" err="1"/>
              <a:t>Phy</a:t>
            </a:r>
            <a:r>
              <a:rPr lang="fr-FR" dirty="0"/>
              <a:t>) [interdisciplinarité] </a:t>
            </a:r>
          </a:p>
          <a:p>
            <a:r>
              <a:rPr lang="fr-FR" dirty="0"/>
              <a:t>	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attention à la planification de ces séquences  / celle développée</a:t>
            </a:r>
          </a:p>
        </p:txBody>
      </p:sp>
    </p:spTree>
    <p:extLst>
      <p:ext uri="{BB962C8B-B14F-4D97-AF65-F5344CB8AC3E}">
        <p14:creationId xmlns:p14="http://schemas.microsoft.com/office/powerpoint/2010/main" val="379750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1.5 – Planification dans l’année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640808" y="2046404"/>
            <a:ext cx="7234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la progression (attention en </a:t>
            </a:r>
            <a:r>
              <a:rPr lang="fr-FR" dirty="0" err="1"/>
              <a:t>Tle</a:t>
            </a:r>
            <a:r>
              <a:rPr lang="fr-FR" dirty="0"/>
              <a:t> – épreuves en Mars)</a:t>
            </a:r>
          </a:p>
          <a:p>
            <a:r>
              <a:rPr lang="fr-FR" dirty="0"/>
              <a:t>Durée : 3 à 4 semaines généralement (ne pas les entrecouper de vacances)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995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2032" y="637173"/>
            <a:ext cx="10199967" cy="668096"/>
          </a:xfrm>
        </p:spPr>
        <p:txBody>
          <a:bodyPr>
            <a:normAutofit fontScale="90000"/>
          </a:bodyPr>
          <a:lstStyle/>
          <a:p>
            <a:r>
              <a:rPr lang="fr-FR" dirty="0"/>
              <a:t>1.6 – Synthèse – structuration des connaissances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19630" y="2045315"/>
            <a:ext cx="8172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Fiche de synthèse : rappeler les points abordés</a:t>
            </a:r>
          </a:p>
          <a:p>
            <a:r>
              <a:rPr lang="fr-FR" dirty="0"/>
              <a:t>Intervention élèves pour un CR oral </a:t>
            </a:r>
          </a:p>
          <a:p>
            <a:r>
              <a:rPr lang="fr-FR" dirty="0"/>
              <a:t>Synthèse par l’enseignant  / distribution de la fiche</a:t>
            </a:r>
          </a:p>
          <a:p>
            <a:endParaRPr lang="fr-FR" dirty="0"/>
          </a:p>
          <a:p>
            <a:r>
              <a:rPr lang="fr-FR" dirty="0"/>
              <a:t>Ce qu’il faut savoir</a:t>
            </a:r>
          </a:p>
          <a:p>
            <a:r>
              <a:rPr lang="fr-FR" dirty="0"/>
              <a:t>Ce qu’il faut savoir faire</a:t>
            </a:r>
          </a:p>
          <a:p>
            <a:r>
              <a:rPr lang="fr-FR" dirty="0"/>
              <a:t>Exemple méthodologique</a:t>
            </a:r>
          </a:p>
          <a:p>
            <a:r>
              <a:rPr lang="fr-FR" dirty="0"/>
              <a:t>Un contexte d’application , décontextualisé de la séquence</a:t>
            </a:r>
          </a:p>
        </p:txBody>
      </p:sp>
    </p:spTree>
    <p:extLst>
      <p:ext uri="{BB962C8B-B14F-4D97-AF65-F5344CB8AC3E}">
        <p14:creationId xmlns:p14="http://schemas.microsoft.com/office/powerpoint/2010/main" val="362809590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2016</TotalTime>
  <Words>1316</Words>
  <Application>Microsoft Office PowerPoint</Application>
  <PresentationFormat>Grand écran</PresentationFormat>
  <Paragraphs>231</Paragraphs>
  <Slides>26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Arial Rounded MT Bold</vt:lpstr>
      <vt:lpstr>Calibri</vt:lpstr>
      <vt:lpstr>Century Gothic</vt:lpstr>
      <vt:lpstr>Wingdings 3</vt:lpstr>
      <vt:lpstr>Brin</vt:lpstr>
      <vt:lpstr>Exploitation pédagogique d'une activité pratique relative à l'approche globale d'un système pluritechnologique</vt:lpstr>
      <vt:lpstr>Présentation PowerPoint</vt:lpstr>
      <vt:lpstr>1 – Réflexions pédagogiques sur la séquence</vt:lpstr>
      <vt:lpstr>1.1 – Rappels des éléments de contexte    Démarche de ma présentation </vt:lpstr>
      <vt:lpstr>1.2 – Stratégie pédagogique</vt:lpstr>
      <vt:lpstr>1.3 – Compétences et connaissances à faire acquérir</vt:lpstr>
      <vt:lpstr>1.4 – Pré requis nécessaires</vt:lpstr>
      <vt:lpstr>1.5 – Planification dans l’année</vt:lpstr>
      <vt:lpstr>1.6 – Synthèse – structuration des connaissances</vt:lpstr>
      <vt:lpstr>1.7 - Evaluations</vt:lpstr>
      <vt:lpstr>1.8 - Remédiation</vt:lpstr>
      <vt:lpstr>1.9 – Organisation de la séquence</vt:lpstr>
      <vt:lpstr>1.9 – Organisation de la séquence</vt:lpstr>
      <vt:lpstr>1.9 – Organisation de la séquence</vt:lpstr>
      <vt:lpstr>1.10 – Supports d’apprentissage</vt:lpstr>
      <vt:lpstr>2 – Pertinence du support pédagogique</vt:lpstr>
      <vt:lpstr>3 – Détail de la séance</vt:lpstr>
      <vt:lpstr>3.1 - Objectifs visés – Démarche pédagogique</vt:lpstr>
      <vt:lpstr>3.2 – Nouvelles simulations / expérimentations</vt:lpstr>
      <vt:lpstr>3.3 - Mise en situation</vt:lpstr>
      <vt:lpstr>3.4 - Déroulé de l’activité</vt:lpstr>
      <vt:lpstr>3.5 - Rendu élèves</vt:lpstr>
      <vt:lpstr>3.6 - Ingénierie pédagogique</vt:lpstr>
      <vt:lpstr>3.7 - Différenciations possibles</vt:lpstr>
      <vt:lpstr>4 – 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Agrégation SII Option II – Approche générale d’un système pluritechnologique</dc:title>
  <dc:creator>Bertrand GRISOUARD</dc:creator>
  <cp:lastModifiedBy>Bertrand GRISOUARD</cp:lastModifiedBy>
  <cp:revision>104</cp:revision>
  <cp:lastPrinted>2022-06-06T08:14:04Z</cp:lastPrinted>
  <dcterms:created xsi:type="dcterms:W3CDTF">2021-06-11T12:56:50Z</dcterms:created>
  <dcterms:modified xsi:type="dcterms:W3CDTF">2022-06-12T06:36:24Z</dcterms:modified>
</cp:coreProperties>
</file>