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78" r:id="rId6"/>
    <p:sldId id="263" r:id="rId7"/>
    <p:sldId id="262" r:id="rId8"/>
    <p:sldId id="283" r:id="rId9"/>
    <p:sldId id="267" r:id="rId10"/>
    <p:sldId id="265" r:id="rId11"/>
    <p:sldId id="280" r:id="rId12"/>
    <p:sldId id="269" r:id="rId13"/>
    <p:sldId id="281" r:id="rId14"/>
    <p:sldId id="284" r:id="rId15"/>
    <p:sldId id="285" r:id="rId16"/>
    <p:sldId id="282" r:id="rId17"/>
    <p:sldId id="279" r:id="rId18"/>
    <p:sldId id="271" r:id="rId19"/>
    <p:sldId id="272" r:id="rId20"/>
    <p:sldId id="273" r:id="rId21"/>
    <p:sldId id="274" r:id="rId22"/>
    <p:sldId id="276" r:id="rId23"/>
    <p:sldId id="277" r:id="rId24"/>
    <p:sldId id="270" r:id="rId25"/>
    <p:sldId id="2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1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AEA39-9498-4FCA-B33C-4312124B84ED}" type="datetimeFigureOut">
              <a:rPr lang="fr-FR" smtClean="0"/>
              <a:pPr/>
              <a:t>05/04/2022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C2113-7400-48AE-AF68-26BD44EE913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90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C2113-7400-48AE-AF68-26BD44EE913B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203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07F0-2372-40D2-9255-61C780155E2B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4DF1-A014-41C7-83FD-CEC8AD6D19E7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5C09-23AE-42F4-9FF8-E9887FF5AB21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A64C-4363-4D29-AF62-0AF078BF4DEB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A076-EE84-4336-A3F4-132885F9F98A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E7AC-32EF-4147-B739-D24792018E30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C1C4-C408-4323-9B58-95D9CB252497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53D1-A681-455F-A087-29BE400C8828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7B24-BF5D-4B93-B822-3F8E933A9370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992-E665-4C99-81E7-25F1C78B7D4C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1115-743C-4335-AEB6-57B14653E396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BFC1-A3BC-41B2-8676-187CA29F2787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D715-157B-4FB4-BC8A-8D496A32A594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ACFB-D0C9-462B-A9FD-3385E1BEB218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63D7-F1B3-4C1F-AD43-1933E6DB83D4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7478-02B5-46C1-B3E1-A172458226B2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BAA2A-DD73-4939-9BB2-411A9375FFB5}" type="datetime1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62125" y="2514600"/>
            <a:ext cx="9742487" cy="2262781"/>
          </a:xfrm>
        </p:spPr>
        <p:txBody>
          <a:bodyPr>
            <a:normAutofit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Nom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408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 smtClean="0"/>
              <a:t>3.4 – Planification dans l’année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640808" y="2046404"/>
            <a:ext cx="7234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Dans la progression (attention en </a:t>
            </a:r>
            <a:r>
              <a:rPr lang="fr-FR" dirty="0" err="1" smtClean="0"/>
              <a:t>Tle</a:t>
            </a:r>
            <a:r>
              <a:rPr lang="fr-FR" dirty="0" smtClean="0"/>
              <a:t> – épreuves en Mars)</a:t>
            </a:r>
          </a:p>
          <a:p>
            <a:r>
              <a:rPr lang="fr-FR" dirty="0" smtClean="0"/>
              <a:t>Durée : 3 à 4 semaines généralement (ne pas les entrecouper de vacances)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2809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92032" y="637173"/>
            <a:ext cx="10199967" cy="66809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3.5 – Synthèse – structuration des connaissances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19631" y="2045315"/>
            <a:ext cx="7234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Fiche de synthèse : rappeler les points abordés</a:t>
            </a:r>
          </a:p>
          <a:p>
            <a:r>
              <a:rPr lang="fr-FR" dirty="0" smtClean="0"/>
              <a:t>Intervention élèves pour un CR oral </a:t>
            </a:r>
          </a:p>
          <a:p>
            <a:r>
              <a:rPr lang="fr-FR" dirty="0" smtClean="0"/>
              <a:t>Synthèse par l’enseignant  / distribution de la fiche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28095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3.6 - Evaluations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187401" y="2014802"/>
            <a:ext cx="82394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fr-FR" b="1" dirty="0" smtClean="0"/>
              <a:t>Diagnostique</a:t>
            </a:r>
            <a:r>
              <a:rPr lang="fr-FR" dirty="0" smtClean="0"/>
              <a:t> : évaluer le </a:t>
            </a:r>
            <a:r>
              <a:rPr lang="fr-FR" dirty="0" err="1" smtClean="0"/>
              <a:t>niuveau</a:t>
            </a:r>
            <a:r>
              <a:rPr lang="fr-FR" dirty="0" smtClean="0"/>
              <a:t> d’entrée (surtout si public provenant de cursus différents)</a:t>
            </a:r>
          </a:p>
          <a:p>
            <a:pPr marL="342900" indent="-342900">
              <a:buAutoNum type="alphaLcParenR"/>
            </a:pPr>
            <a:r>
              <a:rPr lang="fr-FR" b="1" dirty="0" smtClean="0"/>
              <a:t>Formative</a:t>
            </a:r>
            <a:r>
              <a:rPr lang="fr-FR" dirty="0" smtClean="0"/>
              <a:t> : pendant l’activité pour s’assurer de la bonne compréhension de ce qui a été vu avant de progresser dans l’activité ou dans la séquence. </a:t>
            </a:r>
          </a:p>
          <a:p>
            <a:pPr marL="342900" indent="-342900"/>
            <a:r>
              <a:rPr lang="fr-FR" dirty="0" smtClean="0"/>
              <a:t>      Peut être fait sous forme de CR oral de ce qu’il faut comprendre de l’activité. Préparer 2 transparent</a:t>
            </a:r>
          </a:p>
          <a:p>
            <a:pPr marL="342900" indent="-342900"/>
            <a:r>
              <a:rPr lang="fr-FR" dirty="0" smtClean="0"/>
              <a:t>			* les manipulations que j’ai faites </a:t>
            </a:r>
            <a:r>
              <a:rPr lang="fr-FR" dirty="0" smtClean="0">
                <a:sym typeface="Wingdings" pitchFamily="2" charset="2"/>
              </a:rPr>
              <a:t> les résultats obtenus</a:t>
            </a:r>
          </a:p>
          <a:p>
            <a:pPr marL="342900" indent="-342900"/>
            <a:r>
              <a:rPr lang="fr-FR" dirty="0" smtClean="0">
                <a:sym typeface="Wingdings" pitchFamily="2" charset="2"/>
              </a:rPr>
              <a:t>               * ce qu’il faut retenir de l’activité ( se mettre à la place d’un camarade qui serait absent aujourd’hui et qui doit reprendre le cours de la séquence. </a:t>
            </a:r>
          </a:p>
          <a:p>
            <a:pPr marL="342900" indent="-342900">
              <a:buAutoNum type="alphaLcParenR" startAt="3"/>
            </a:pPr>
            <a:r>
              <a:rPr lang="fr-FR" b="1" dirty="0" smtClean="0"/>
              <a:t>Sommative</a:t>
            </a:r>
            <a:r>
              <a:rPr lang="fr-FR" dirty="0" smtClean="0"/>
              <a:t> : Identifier pour chaque connaissance / compétence le critère et indicateur de réussite.</a:t>
            </a:r>
          </a:p>
          <a:p>
            <a:pPr marL="342900" indent="-342900">
              <a:buAutoNum type="alphaLcParenR" startAt="3"/>
            </a:pPr>
            <a:endParaRPr lang="fr-FR" dirty="0" smtClean="0"/>
          </a:p>
          <a:p>
            <a:pPr marL="342900" indent="-342900">
              <a:buAutoNum type="alphaLcParenR" startAt="3"/>
            </a:pPr>
            <a:r>
              <a:rPr lang="fr-FR" dirty="0" err="1" smtClean="0"/>
              <a:t>Certifiante</a:t>
            </a:r>
            <a:r>
              <a:rPr lang="fr-FR" dirty="0" smtClean="0"/>
              <a:t> (CCF) </a:t>
            </a:r>
          </a:p>
        </p:txBody>
      </p:sp>
    </p:spTree>
    <p:extLst>
      <p:ext uri="{BB962C8B-B14F-4D97-AF65-F5344CB8AC3E}">
        <p14:creationId xmlns:p14="http://schemas.microsoft.com/office/powerpoint/2010/main" val="1545905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 smtClean="0"/>
              <a:t>3.7 – Organisation de la séquence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592924" y="1518700"/>
            <a:ext cx="80377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Rappeler le nombre de séances et leurs durées</a:t>
            </a:r>
          </a:p>
          <a:p>
            <a:r>
              <a:rPr lang="fr-FR" dirty="0" smtClean="0"/>
              <a:t>Classe entière ou demi-groupe</a:t>
            </a:r>
          </a:p>
          <a:p>
            <a:endParaRPr lang="fr-FR" dirty="0" smtClean="0"/>
          </a:p>
          <a:p>
            <a:r>
              <a:rPr lang="fr-FR" dirty="0" smtClean="0"/>
              <a:t>Inductive : démarche de projet, investigation,  résolution de problème</a:t>
            </a:r>
          </a:p>
          <a:p>
            <a:r>
              <a:rPr lang="fr-FR" dirty="0" smtClean="0"/>
              <a:t>Déductive : plus rapide mais cours doit être dynamique</a:t>
            </a:r>
          </a:p>
          <a:p>
            <a:r>
              <a:rPr lang="fr-FR" dirty="0" smtClean="0"/>
              <a:t>Projet : ne pas les oublier (1STI2D (36h), TSTI2D (72h), 1SI (12h), TSI(48h) </a:t>
            </a:r>
            <a:endParaRPr lang="fr-FR" dirty="0"/>
          </a:p>
          <a:p>
            <a:r>
              <a:rPr lang="fr-FR" dirty="0" smtClean="0"/>
              <a:t>JUSTIFIER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521206" y="3591853"/>
            <a:ext cx="6465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Ex GEII</a:t>
            </a:r>
            <a:r>
              <a:rPr lang="fr-FR" b="1" dirty="0" smtClean="0"/>
              <a:t> (CM=6h (4x1,5h)  TD=14h (4x3,5h) TP=10h(4x2,5h)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2592924" y="4003013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CM (1,5h)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081065" y="4003013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TD1 (2h)  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589643" y="4003013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TD2 (1,5h)  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7053398" y="4003013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TP (2,5h)  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2592924" y="4539934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CM (1,5h)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081065" y="4539934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TD1 (2h)  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5589643" y="4539934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TD2 (1,5h)  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7053398" y="4539934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TP (2,5h)  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2592924" y="5076855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CM (1,5h)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4081065" y="5076855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TD1 (2h)  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5589643" y="5076855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TD2 (1,5h)  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7053398" y="5076855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TP (2,5h)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0161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 smtClean="0"/>
              <a:t>3.7 – Organisation de la séquence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2519181" y="1691034"/>
            <a:ext cx="672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Ex BTS SN </a:t>
            </a:r>
            <a:r>
              <a:rPr lang="fr-FR" b="1" dirty="0" smtClean="0"/>
              <a:t> (CM=6h (4x1,5h)  TD=14h (4x3,5h) TP=10h(4x2,5h)</a:t>
            </a:r>
          </a:p>
        </p:txBody>
      </p:sp>
      <p:grpSp>
        <p:nvGrpSpPr>
          <p:cNvPr id="20" name="Groupe 19"/>
          <p:cNvGrpSpPr/>
          <p:nvPr/>
        </p:nvGrpSpPr>
        <p:grpSpPr>
          <a:xfrm>
            <a:off x="2548688" y="2481308"/>
            <a:ext cx="8285723" cy="3288236"/>
            <a:chOff x="433017" y="336511"/>
            <a:chExt cx="8285723" cy="3288236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969154" y="1199122"/>
              <a:ext cx="1336010" cy="6899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/>
                <a:t>Cours (2h)</a:t>
              </a: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2572548" y="1199123"/>
              <a:ext cx="1336010" cy="854170"/>
            </a:xfrm>
            <a:prstGeom prst="roundRect">
              <a:avLst/>
            </a:prstGeom>
            <a:solidFill>
              <a:schemeClr val="accent1"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/>
                <a:t>TP (2h30)</a:t>
              </a:r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4175942" y="1199121"/>
              <a:ext cx="1336010" cy="6899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/>
                <a:t>Cours (2h)</a:t>
              </a:r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2572548" y="2523269"/>
              <a:ext cx="1336010" cy="854170"/>
            </a:xfrm>
            <a:prstGeom prst="roundRect">
              <a:avLst/>
            </a:prstGeom>
            <a:solidFill>
              <a:schemeClr val="accent1"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/>
                <a:t>TP (2h30)</a:t>
              </a:r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5720018" y="1199123"/>
              <a:ext cx="1336010" cy="854170"/>
            </a:xfrm>
            <a:prstGeom prst="roundRect">
              <a:avLst/>
            </a:prstGeom>
            <a:solidFill>
              <a:schemeClr val="accent1"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/>
                <a:t>TP (2h30)</a:t>
              </a:r>
            </a:p>
          </p:txBody>
        </p:sp>
        <p:sp>
          <p:nvSpPr>
            <p:cNvPr id="27" name="Rectangle à coins arrondis 26"/>
            <p:cNvSpPr/>
            <p:nvPr/>
          </p:nvSpPr>
          <p:spPr>
            <a:xfrm>
              <a:off x="5720018" y="2523269"/>
              <a:ext cx="1336010" cy="854170"/>
            </a:xfrm>
            <a:prstGeom prst="roundRect">
              <a:avLst/>
            </a:prstGeom>
            <a:solidFill>
              <a:schemeClr val="accent1"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/>
                <a:t>TP (2h30)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69154" y="336512"/>
              <a:ext cx="1336010" cy="2682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Lundi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72548" y="336511"/>
              <a:ext cx="1336010" cy="2682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Mardi</a:t>
              </a:r>
              <a:endParaRPr lang="fr-FR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175942" y="336511"/>
              <a:ext cx="1336010" cy="2682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Mercredi</a:t>
              </a:r>
              <a:endParaRPr lang="fr-FR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79336" y="336511"/>
              <a:ext cx="1336010" cy="2682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Jeudi</a:t>
              </a:r>
              <a:endParaRPr lang="fr-FR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382730" y="336511"/>
              <a:ext cx="1336010" cy="2682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Vendredi</a:t>
              </a:r>
              <a:endParaRPr lang="fr-FR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69154" y="2197936"/>
              <a:ext cx="7749586" cy="180690"/>
            </a:xfrm>
            <a:prstGeom prst="rect">
              <a:avLst/>
            </a:prstGeom>
            <a:pattFill prst="wdUpDiag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-229398" y="1267222"/>
              <a:ext cx="1593128" cy="2682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Matin</a:t>
              </a:r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-55893" y="2867537"/>
              <a:ext cx="1246122" cy="2682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Après-midi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à coins arrondis 20"/>
          <p:cNvSpPr/>
          <p:nvPr/>
        </p:nvSpPr>
        <p:spPr>
          <a:xfrm>
            <a:off x="2378227" y="2302025"/>
            <a:ext cx="8839200" cy="3757718"/>
          </a:xfrm>
          <a:prstGeom prst="roundRect">
            <a:avLst/>
          </a:prstGeom>
          <a:noFill/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383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 smtClean="0"/>
              <a:t>3.7 – Organisation de la séquence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2558299" y="1263018"/>
            <a:ext cx="515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Ex </a:t>
            </a:r>
            <a:r>
              <a:rPr lang="fr-FR" b="1" u="sng" dirty="0" err="1" smtClean="0"/>
              <a:t>Tle</a:t>
            </a:r>
            <a:r>
              <a:rPr lang="fr-FR" b="1" u="sng" dirty="0" smtClean="0"/>
              <a:t> STI2D </a:t>
            </a:r>
            <a:r>
              <a:rPr lang="fr-FR" b="1" dirty="0" smtClean="0"/>
              <a:t>: 212D TC = 2 x 2h 2I2D E.S=2 x 4h</a:t>
            </a:r>
          </a:p>
          <a:p>
            <a:r>
              <a:rPr lang="fr-FR" b="1" dirty="0" smtClean="0"/>
              <a:t>T.C. en Classe entière</a:t>
            </a:r>
          </a:p>
          <a:p>
            <a:r>
              <a:rPr lang="fr-FR" b="1" dirty="0" smtClean="0"/>
              <a:t>E.S. en demi-effectifs</a:t>
            </a:r>
          </a:p>
        </p:txBody>
      </p:sp>
      <p:sp>
        <p:nvSpPr>
          <p:cNvPr id="22" name="Rectangle à coins arrondis 21"/>
          <p:cNvSpPr/>
          <p:nvPr/>
        </p:nvSpPr>
        <p:spPr>
          <a:xfrm>
            <a:off x="2592924" y="3419570"/>
            <a:ext cx="1336010" cy="689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Cours (2h)</a:t>
            </a:r>
          </a:p>
        </p:txBody>
      </p:sp>
      <p:sp>
        <p:nvSpPr>
          <p:cNvPr id="23" name="Rectangle à coins arrondis 22"/>
          <p:cNvSpPr/>
          <p:nvPr/>
        </p:nvSpPr>
        <p:spPr>
          <a:xfrm>
            <a:off x="4196318" y="3419570"/>
            <a:ext cx="1336010" cy="1505111"/>
          </a:xfrm>
          <a:prstGeom prst="round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TP (4h00)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5799712" y="3419569"/>
            <a:ext cx="1336010" cy="689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Cours (2h)</a:t>
            </a:r>
          </a:p>
        </p:txBody>
      </p:sp>
      <p:sp>
        <p:nvSpPr>
          <p:cNvPr id="26" name="Rectangle à coins arrondis 25"/>
          <p:cNvSpPr/>
          <p:nvPr/>
        </p:nvSpPr>
        <p:spPr>
          <a:xfrm>
            <a:off x="7343788" y="3419571"/>
            <a:ext cx="1336010" cy="1505110"/>
          </a:xfrm>
          <a:prstGeom prst="round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TP (4h00)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92924" y="2556960"/>
            <a:ext cx="1336010" cy="2682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Lundi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196318" y="2556959"/>
            <a:ext cx="1336010" cy="2682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Mardi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5799712" y="2556959"/>
            <a:ext cx="1336010" cy="2682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Mercredi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7403106" y="2556959"/>
            <a:ext cx="1336010" cy="2682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Jeudi</a:t>
            </a:r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9006500" y="2556959"/>
            <a:ext cx="1336010" cy="2682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Vendredi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2731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 smtClean="0"/>
              <a:t>3.8 – Supports d’apprentissage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928133" y="2684111"/>
            <a:ext cx="8488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Attention au nombre de support dispo</a:t>
            </a:r>
          </a:p>
          <a:p>
            <a:r>
              <a:rPr lang="fr-FR" dirty="0" smtClean="0"/>
              <a:t>(plusieurs support peuvent conduire aux même apport de connaissance , </a:t>
            </a:r>
          </a:p>
          <a:p>
            <a:r>
              <a:rPr lang="fr-FR" dirty="0" smtClean="0"/>
              <a:t>développement de compétence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70161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3.9 – Détail de la séance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331400" y="1796952"/>
            <a:ext cx="36391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3.9.1 : Objectifs visés</a:t>
            </a:r>
          </a:p>
          <a:p>
            <a:r>
              <a:rPr lang="fr-FR" dirty="0" smtClean="0"/>
              <a:t>3.9.2 : Mise en situation</a:t>
            </a:r>
          </a:p>
          <a:p>
            <a:r>
              <a:rPr lang="fr-FR" dirty="0" smtClean="0"/>
              <a:t>3.9.3 : Déroulé de l’activité </a:t>
            </a:r>
          </a:p>
          <a:p>
            <a:r>
              <a:rPr lang="fr-FR" dirty="0" smtClean="0"/>
              <a:t>3.9.4 : Rendu élève</a:t>
            </a:r>
          </a:p>
          <a:p>
            <a:r>
              <a:rPr lang="fr-FR" dirty="0" smtClean="0"/>
              <a:t>3.9.5 : Ingénierie pédagogique</a:t>
            </a:r>
          </a:p>
          <a:p>
            <a:r>
              <a:rPr lang="fr-FR" dirty="0" smtClean="0"/>
              <a:t>3.9.6 : Différenciations possibles</a:t>
            </a:r>
          </a:p>
        </p:txBody>
      </p:sp>
    </p:spTree>
    <p:extLst>
      <p:ext uri="{BB962C8B-B14F-4D97-AF65-F5344CB8AC3E}">
        <p14:creationId xmlns:p14="http://schemas.microsoft.com/office/powerpoint/2010/main" val="1214008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3.9.1 - Objectifs visés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3088153" y="1960211"/>
            <a:ext cx="5522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Principales activité de la séance</a:t>
            </a:r>
          </a:p>
          <a:p>
            <a:endParaRPr lang="fr-FR" dirty="0"/>
          </a:p>
          <a:p>
            <a:r>
              <a:rPr lang="fr-FR" dirty="0" smtClean="0"/>
              <a:t>Compétences, savoir et savoir-faire à acquérir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73099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3.9.2 - Mise en situation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661068" y="2546083"/>
            <a:ext cx="91214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Fiche séance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Organisation (individuel, binôme, trinôme)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Matériels logiciels nécessaire (dire si ces matériels ont déjà été utilisés ou non)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Penser aux matériels alternatif pour les autres groupes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Déroulé (synthétique)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Evaluation formative (</a:t>
            </a:r>
            <a:r>
              <a:rPr lang="fr-FR" dirty="0" err="1" smtClean="0"/>
              <a:t>Plickers</a:t>
            </a:r>
            <a:r>
              <a:rPr lang="fr-FR" dirty="0" smtClean="0"/>
              <a:t> + réponse aux questions)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076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3047999" y="1238250"/>
            <a:ext cx="64865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Sommaire</a:t>
            </a:r>
          </a:p>
          <a:p>
            <a:endParaRPr lang="fr-FR" dirty="0" smtClean="0"/>
          </a:p>
          <a:p>
            <a:r>
              <a:rPr lang="fr-FR" dirty="0" smtClean="0"/>
              <a:t>1 – Fonctionnement et structure du système étudié</a:t>
            </a:r>
          </a:p>
          <a:p>
            <a:endParaRPr lang="fr-FR" dirty="0"/>
          </a:p>
          <a:p>
            <a:r>
              <a:rPr lang="fr-FR" dirty="0" smtClean="0"/>
              <a:t>2 – Autres pistes d’exploitation</a:t>
            </a:r>
          </a:p>
          <a:p>
            <a:endParaRPr lang="fr-FR" dirty="0"/>
          </a:p>
          <a:p>
            <a:r>
              <a:rPr lang="fr-FR" dirty="0" smtClean="0"/>
              <a:t>3 - Proposition de séquence</a:t>
            </a:r>
          </a:p>
          <a:p>
            <a:endParaRPr lang="fr-FR" dirty="0"/>
          </a:p>
          <a:p>
            <a:r>
              <a:rPr lang="fr-FR" dirty="0" smtClean="0"/>
              <a:t>4 – Détail séance</a:t>
            </a:r>
          </a:p>
          <a:p>
            <a:endParaRPr lang="fr-FR" dirty="0"/>
          </a:p>
          <a:p>
            <a:r>
              <a:rPr lang="fr-FR" dirty="0" smtClean="0"/>
              <a:t>5 – Conclusion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3849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3.9.3 - Déroulé de l’activité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3263367" y="2140900"/>
            <a:ext cx="47067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 binôme trinôme : activité plutôt en //</a:t>
            </a:r>
          </a:p>
          <a:p>
            <a:r>
              <a:rPr lang="fr-FR" dirty="0" smtClean="0"/>
              <a:t>Activité « bonus »</a:t>
            </a:r>
          </a:p>
          <a:p>
            <a:r>
              <a:rPr lang="fr-FR" dirty="0" smtClean="0"/>
              <a:t>Donner les grands chapitres de l’activité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884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3.9.4 - Rendu élèves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542616" y="2458477"/>
            <a:ext cx="4944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CR oral de l’activité – de ce qu’il faut retenir pour eux?</a:t>
            </a:r>
          </a:p>
          <a:p>
            <a:r>
              <a:rPr lang="fr-FR" dirty="0" smtClean="0"/>
              <a:t>(pyramide des apprentissages : on retient mieux lorsque l’on apprend aux autres)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9571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3.9.5 - Ingénierie pédagogique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35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3.9.6 - Différenciations possibles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542616" y="2458477"/>
            <a:ext cx="1606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Contenu</a:t>
            </a:r>
          </a:p>
          <a:p>
            <a:r>
              <a:rPr lang="fr-FR" dirty="0" smtClean="0"/>
              <a:t>Rendu élève</a:t>
            </a:r>
          </a:p>
          <a:p>
            <a:r>
              <a:rPr lang="fr-FR" dirty="0" smtClean="0"/>
              <a:t>Processus</a:t>
            </a:r>
          </a:p>
          <a:p>
            <a:r>
              <a:rPr lang="fr-FR" dirty="0" smtClean="0"/>
              <a:t>Temps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4591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3.10 - </a:t>
            </a:r>
            <a:r>
              <a:rPr lang="fr-FR" dirty="0" err="1" smtClean="0"/>
              <a:t>Remédiation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88153" y="1960211"/>
            <a:ext cx="87302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Plus faibles : Activités complémentaire avec aide enseignant</a:t>
            </a:r>
          </a:p>
          <a:p>
            <a:r>
              <a:rPr lang="fr-FR" dirty="0" smtClean="0"/>
              <a:t>Plus forts : Travail en autonomie (carte heuristique, préparer un quizz </a:t>
            </a:r>
            <a:r>
              <a:rPr lang="fr-FR" dirty="0" err="1" smtClean="0"/>
              <a:t>plickers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u="sng" dirty="0" smtClean="0"/>
              <a:t>Exemple de </a:t>
            </a:r>
            <a:r>
              <a:rPr lang="fr-FR" u="sng" dirty="0" err="1" smtClean="0"/>
              <a:t>remédiation</a:t>
            </a:r>
            <a:r>
              <a:rPr lang="fr-FR" u="sng" dirty="0" smtClean="0"/>
              <a:t> possible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Rappels des points importants de la séquence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Etablissement d’une fiche de synthèse par élèves. 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Brassage des fiches et distribution à l’ensemble de la classe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QCM </a:t>
            </a:r>
            <a:r>
              <a:rPr lang="fr-FR" dirty="0" err="1" smtClean="0"/>
              <a:t>Plickers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73783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5 – Conclusion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592924" y="2039000"/>
            <a:ext cx="66422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Apport de ce support pédagogique</a:t>
            </a:r>
          </a:p>
          <a:p>
            <a:r>
              <a:rPr lang="fr-FR" dirty="0" smtClean="0"/>
              <a:t>Elargissement à d’autres niveaux</a:t>
            </a:r>
          </a:p>
          <a:p>
            <a:r>
              <a:rPr lang="fr-FR" dirty="0" smtClean="0"/>
              <a:t>Autres possibilité d’exploitation du support </a:t>
            </a:r>
            <a:r>
              <a:rPr lang="fr-FR" dirty="0" err="1" smtClean="0"/>
              <a:t>péda</a:t>
            </a:r>
            <a:endParaRPr lang="fr-FR" dirty="0" smtClean="0"/>
          </a:p>
          <a:p>
            <a:r>
              <a:rPr lang="fr-FR" dirty="0" smtClean="0"/>
              <a:t>Cout du système</a:t>
            </a:r>
          </a:p>
          <a:p>
            <a:r>
              <a:rPr lang="fr-FR" dirty="0" smtClean="0"/>
              <a:t>Alternatives possible pour arriver aux même résultats</a:t>
            </a:r>
          </a:p>
          <a:p>
            <a:r>
              <a:rPr lang="fr-FR" dirty="0" smtClean="0"/>
              <a:t>Possibilité de </a:t>
            </a:r>
            <a:r>
              <a:rPr lang="fr-FR" dirty="0" err="1" smtClean="0"/>
              <a:t>distanciel</a:t>
            </a:r>
            <a:r>
              <a:rPr lang="fr-FR" dirty="0" smtClean="0"/>
              <a:t> pour certains aspects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136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 – Fonctionnement et structure du système étudié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25332" y="2151851"/>
            <a:ext cx="2305164" cy="16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Visuel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389849" y="2387296"/>
            <a:ext cx="5001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Fonction du système </a:t>
            </a:r>
          </a:p>
          <a:p>
            <a:r>
              <a:rPr lang="fr-FR" dirty="0" smtClean="0"/>
              <a:t>Réel et/ou </a:t>
            </a:r>
            <a:r>
              <a:rPr lang="fr-FR" dirty="0" err="1" smtClean="0"/>
              <a:t>didactisé</a:t>
            </a:r>
            <a:endParaRPr lang="fr-FR" dirty="0" smtClean="0"/>
          </a:p>
          <a:p>
            <a:r>
              <a:rPr lang="fr-FR" dirty="0" smtClean="0"/>
              <a:t>Principaux thèmes abordés par ce système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342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 – Autres pistes d’exploitation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61868" y="1544074"/>
            <a:ext cx="2305164" cy="16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Résultat activité 1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136345" y="1781654"/>
            <a:ext cx="3703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Action 1 effectuée</a:t>
            </a:r>
          </a:p>
          <a:p>
            <a:r>
              <a:rPr lang="fr-FR" dirty="0" smtClean="0"/>
              <a:t>Résultats obtenus</a:t>
            </a:r>
          </a:p>
          <a:p>
            <a:r>
              <a:rPr lang="fr-FR" dirty="0" smtClean="0"/>
              <a:t>Compétence mobilisée</a:t>
            </a:r>
          </a:p>
          <a:p>
            <a:r>
              <a:rPr lang="fr-FR" dirty="0" smtClean="0"/>
              <a:t>Limites , contraintes éventuelles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136345" y="4518466"/>
            <a:ext cx="3703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Action 2 effectuée</a:t>
            </a:r>
          </a:p>
          <a:p>
            <a:r>
              <a:rPr lang="fr-FR" dirty="0" smtClean="0"/>
              <a:t>Résultats obtenus</a:t>
            </a:r>
          </a:p>
          <a:p>
            <a:r>
              <a:rPr lang="fr-FR" dirty="0" smtClean="0"/>
              <a:t>Compétence mobilisée</a:t>
            </a:r>
          </a:p>
          <a:p>
            <a:r>
              <a:rPr lang="fr-FR" dirty="0" smtClean="0"/>
              <a:t>Limites , contraintes éventuelles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9061868" y="4280886"/>
            <a:ext cx="2305164" cy="16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Résultat activité 2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929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 – Construction de la séquence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779494" y="1794775"/>
            <a:ext cx="78838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3.1 : Rappel - Eléments de contexte</a:t>
            </a:r>
          </a:p>
          <a:p>
            <a:r>
              <a:rPr lang="fr-FR" dirty="0" smtClean="0"/>
              <a:t>3.2 : Compétences et connaissances du programme à faire acquérir</a:t>
            </a:r>
          </a:p>
          <a:p>
            <a:r>
              <a:rPr lang="fr-FR" dirty="0" smtClean="0"/>
              <a:t>3.3 : Pré requis nécessaires</a:t>
            </a:r>
          </a:p>
          <a:p>
            <a:r>
              <a:rPr lang="fr-FR" dirty="0" smtClean="0"/>
              <a:t>3.4 : Planification dans l’année</a:t>
            </a:r>
          </a:p>
          <a:p>
            <a:r>
              <a:rPr lang="fr-FR" dirty="0" smtClean="0"/>
              <a:t>3.5 : Synthèse - Structuration des connaissances</a:t>
            </a:r>
          </a:p>
          <a:p>
            <a:r>
              <a:rPr lang="fr-FR" dirty="0" smtClean="0"/>
              <a:t>3.6 : Evaluation</a:t>
            </a:r>
          </a:p>
          <a:p>
            <a:r>
              <a:rPr lang="fr-FR" dirty="0" smtClean="0"/>
              <a:t>3.7 : Séquence </a:t>
            </a:r>
          </a:p>
          <a:p>
            <a:r>
              <a:rPr lang="fr-FR" dirty="0" smtClean="0"/>
              <a:t>3.8 : Définition des supports d’apprentissage </a:t>
            </a:r>
          </a:p>
          <a:p>
            <a:r>
              <a:rPr lang="fr-FR" dirty="0" smtClean="0"/>
              <a:t>3.9 : Séance</a:t>
            </a:r>
          </a:p>
          <a:p>
            <a:r>
              <a:rPr lang="fr-FR" dirty="0" smtClean="0"/>
              <a:t>3.10 : </a:t>
            </a:r>
            <a:r>
              <a:rPr lang="fr-FR" dirty="0" err="1" smtClean="0"/>
              <a:t>Remédiation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322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3.1 – Rappels des éléments de contexte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737950" y="1975309"/>
            <a:ext cx="88777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Titre de la séquence  : Assurer un confort optimal des voyageurs dans un TGV </a:t>
            </a:r>
          </a:p>
          <a:p>
            <a:r>
              <a:rPr lang="fr-FR" dirty="0" smtClean="0"/>
              <a:t>Classe </a:t>
            </a:r>
          </a:p>
          <a:p>
            <a:r>
              <a:rPr lang="fr-FR" dirty="0" smtClean="0"/>
              <a:t>Volume horaire – Classe entière / Groupe</a:t>
            </a:r>
          </a:p>
          <a:p>
            <a:r>
              <a:rPr lang="fr-FR" dirty="0" smtClean="0"/>
              <a:t>Situer le séquence dans le référentiel </a:t>
            </a:r>
          </a:p>
          <a:p>
            <a:r>
              <a:rPr lang="fr-FR" dirty="0" smtClean="0"/>
              <a:t>Type de séquence : Complexe ou critique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+ </a:t>
            </a:r>
            <a:r>
              <a:rPr lang="fr-FR" dirty="0" err="1" smtClean="0"/>
              <a:t>planif</a:t>
            </a:r>
            <a:r>
              <a:rPr lang="fr-FR" dirty="0" smtClean="0"/>
              <a:t> ? </a:t>
            </a:r>
          </a:p>
        </p:txBody>
      </p:sp>
    </p:spTree>
    <p:extLst>
      <p:ext uri="{BB962C8B-B14F-4D97-AF65-F5344CB8AC3E}">
        <p14:creationId xmlns:p14="http://schemas.microsoft.com/office/powerpoint/2010/main" val="61480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3.2 – Compétences et connaissances à faire acquérir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06569" y="2384949"/>
            <a:ext cx="4871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Compétences (principales et secondaire)</a:t>
            </a:r>
          </a:p>
          <a:p>
            <a:r>
              <a:rPr lang="fr-FR" dirty="0" smtClean="0"/>
              <a:t>Taxonomie éventuellement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8914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 smtClean="0"/>
              <a:t>3.3 – Stratégie pédagogique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88153" y="1960210"/>
            <a:ext cx="64196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stratégie pédagogique est un ensemble de méthodes et de démarches, qui vont déterminer des choix de techniques, de matériels et de situations pédagogiques, par rapport à l'objet, au but de l'apprentissage.  Jean-Claude </a:t>
            </a:r>
            <a:r>
              <a:rPr lang="fr-FR" dirty="0" err="1"/>
              <a:t>Maurin</a:t>
            </a:r>
            <a:r>
              <a:rPr lang="fr-FR" dirty="0"/>
              <a:t>. 2000 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62607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 smtClean="0"/>
              <a:t>3.3 – Pré requis nécessaires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88153" y="1960211"/>
            <a:ext cx="8315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 la discipline </a:t>
            </a:r>
          </a:p>
          <a:p>
            <a:r>
              <a:rPr lang="fr-FR" dirty="0" smtClean="0"/>
              <a:t>D’autres disciplines (Maths, </a:t>
            </a:r>
            <a:r>
              <a:rPr lang="fr-FR" dirty="0" err="1" smtClean="0"/>
              <a:t>Sc</a:t>
            </a:r>
            <a:r>
              <a:rPr lang="fr-FR" dirty="0" smtClean="0"/>
              <a:t> </a:t>
            </a:r>
            <a:r>
              <a:rPr lang="fr-FR" dirty="0" err="1" smtClean="0"/>
              <a:t>Phy</a:t>
            </a:r>
            <a:r>
              <a:rPr lang="fr-FR" dirty="0" smtClean="0"/>
              <a:t>) [interdisciplinarité] </a:t>
            </a:r>
          </a:p>
          <a:p>
            <a:r>
              <a:rPr lang="fr-FR" dirty="0" smtClean="0"/>
              <a:t>	</a:t>
            </a:r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smtClean="0"/>
              <a:t>attention à la planification de ces séquences  / celle développée</a:t>
            </a:r>
          </a:p>
        </p:txBody>
      </p:sp>
    </p:spTree>
    <p:extLst>
      <p:ext uri="{BB962C8B-B14F-4D97-AF65-F5344CB8AC3E}">
        <p14:creationId xmlns:p14="http://schemas.microsoft.com/office/powerpoint/2010/main" val="3574017169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437</TotalTime>
  <Words>882</Words>
  <Application>Microsoft Office PowerPoint</Application>
  <PresentationFormat>Grand écran</PresentationFormat>
  <Paragraphs>199</Paragraphs>
  <Slides>25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Wingdings</vt:lpstr>
      <vt:lpstr>Wingdings 3</vt:lpstr>
      <vt:lpstr>Brin</vt:lpstr>
      <vt:lpstr> titre de la présentation</vt:lpstr>
      <vt:lpstr>Présentation PowerPoint</vt:lpstr>
      <vt:lpstr>1 – Fonctionnement et structure du système étudié</vt:lpstr>
      <vt:lpstr>2 – Autres pistes d’exploitation</vt:lpstr>
      <vt:lpstr>3 – Construction de la séquence</vt:lpstr>
      <vt:lpstr>3.1 – Rappels des éléments de contexte</vt:lpstr>
      <vt:lpstr>3.2 – Compétences et connaissances à faire acquérir</vt:lpstr>
      <vt:lpstr>3.3 – Stratégie pédagogique</vt:lpstr>
      <vt:lpstr>3.3 – Pré requis nécessaires</vt:lpstr>
      <vt:lpstr>3.4 – Planification dans l’année</vt:lpstr>
      <vt:lpstr>3.5 – Synthèse – structuration des connaissances</vt:lpstr>
      <vt:lpstr>3.6 - Evaluations</vt:lpstr>
      <vt:lpstr>3.7 – Organisation de la séquence</vt:lpstr>
      <vt:lpstr>3.7 – Organisation de la séquence</vt:lpstr>
      <vt:lpstr>3.7 – Organisation de la séquence</vt:lpstr>
      <vt:lpstr>3.8 – Supports d’apprentissage</vt:lpstr>
      <vt:lpstr>3.9 – Détail de la séance</vt:lpstr>
      <vt:lpstr>3.9.1 - Objectifs visés</vt:lpstr>
      <vt:lpstr>3.9.2 - Mise en situation</vt:lpstr>
      <vt:lpstr>3.9.3 - Déroulé de l’activité</vt:lpstr>
      <vt:lpstr>3.9.4 - Rendu élèves</vt:lpstr>
      <vt:lpstr>3.9.5 - Ingénierie pédagogique</vt:lpstr>
      <vt:lpstr>3.9.6 - Différenciations possibles</vt:lpstr>
      <vt:lpstr>3.10 - Remédiation</vt:lpstr>
      <vt:lpstr>5 – 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Agrégation SII Option II – Approche générale d’un système pluritechnologique</dc:title>
  <dc:creator>Bertrand GRISOUARD</dc:creator>
  <cp:lastModifiedBy>Bertrand GRISOUARD</cp:lastModifiedBy>
  <cp:revision>65</cp:revision>
  <dcterms:created xsi:type="dcterms:W3CDTF">2021-06-11T12:56:50Z</dcterms:created>
  <dcterms:modified xsi:type="dcterms:W3CDTF">2022-04-05T20:25:50Z</dcterms:modified>
</cp:coreProperties>
</file>