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4" r:id="rId6"/>
    <p:sldId id="263" r:id="rId7"/>
    <p:sldId id="265" r:id="rId8"/>
    <p:sldId id="266" r:id="rId9"/>
    <p:sldId id="258" r:id="rId10"/>
    <p:sldId id="267" r:id="rId11"/>
    <p:sldId id="269"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D168D-3FEF-44DD-905A-0396851459FE}"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399921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D168D-3FEF-44DD-905A-0396851459FE}"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36205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D168D-3FEF-44DD-905A-0396851459FE}"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3312688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D168D-3FEF-44DD-905A-0396851459FE}"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A5E7-E057-475A-ACBC-BCBB5E7CC2E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112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D168D-3FEF-44DD-905A-0396851459FE}"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3776453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2D168D-3FEF-44DD-905A-0396851459FE}"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249179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2D168D-3FEF-44DD-905A-0396851459FE}"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1890358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D168D-3FEF-44DD-905A-0396851459FE}"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2499849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D168D-3FEF-44DD-905A-0396851459FE}"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78317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D168D-3FEF-44DD-905A-0396851459FE}"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93584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D168D-3FEF-44DD-905A-0396851459FE}"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317420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D168D-3FEF-44DD-905A-0396851459FE}"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138772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D168D-3FEF-44DD-905A-0396851459FE}"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62875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D168D-3FEF-44DD-905A-0396851459FE}"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70321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168D-3FEF-44DD-905A-0396851459FE}"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389511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D168D-3FEF-44DD-905A-0396851459FE}"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420997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D168D-3FEF-44DD-905A-0396851459FE}"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7A5E7-E057-475A-ACBC-BCBB5E7CC2EC}" type="slidenum">
              <a:rPr lang="en-IN" smtClean="0"/>
              <a:t>‹#›</a:t>
            </a:fld>
            <a:endParaRPr lang="en-IN"/>
          </a:p>
        </p:txBody>
      </p:sp>
    </p:spTree>
    <p:extLst>
      <p:ext uri="{BB962C8B-B14F-4D97-AF65-F5344CB8AC3E}">
        <p14:creationId xmlns:p14="http://schemas.microsoft.com/office/powerpoint/2010/main" val="398406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E2D168D-3FEF-44DD-905A-0396851459FE}" type="datetimeFigureOut">
              <a:rPr lang="en-IN" smtClean="0"/>
              <a:t>31-05-2022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47A5E7-E057-475A-ACBC-BCBB5E7CC2EC}" type="slidenum">
              <a:rPr lang="en-IN" smtClean="0"/>
              <a:t>‹#›</a:t>
            </a:fld>
            <a:endParaRPr lang="en-IN"/>
          </a:p>
        </p:txBody>
      </p:sp>
    </p:spTree>
    <p:extLst>
      <p:ext uri="{BB962C8B-B14F-4D97-AF65-F5344CB8AC3E}">
        <p14:creationId xmlns:p14="http://schemas.microsoft.com/office/powerpoint/2010/main" val="3724939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hyperlink" Target="https://www.lifehack.org/articles/productivity/8-ways-train-your-brain-learn-faster-and-remember-mo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85628004-39EF-44EC-A09D-4937E80F1A7A}"/>
              </a:ext>
            </a:extLst>
          </p:cNvPr>
          <p:cNvSpPr/>
          <p:nvPr/>
        </p:nvSpPr>
        <p:spPr>
          <a:xfrm>
            <a:off x="2124892" y="2347271"/>
            <a:ext cx="8255725" cy="10109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xmlns="" id="{45E03929-8AD8-4822-9880-0AEBE9183A43}"/>
              </a:ext>
            </a:extLst>
          </p:cNvPr>
          <p:cNvSpPr>
            <a:spLocks noGrp="1"/>
          </p:cNvSpPr>
          <p:nvPr>
            <p:ph type="subTitle" idx="1"/>
          </p:nvPr>
        </p:nvSpPr>
        <p:spPr>
          <a:xfrm>
            <a:off x="338680" y="2410671"/>
            <a:ext cx="10497567" cy="1041995"/>
          </a:xfrm>
        </p:spPr>
        <p:txBody>
          <a:bodyPr>
            <a:normAutofit fontScale="40000" lnSpcReduction="20000"/>
          </a:bodyPr>
          <a:lstStyle/>
          <a:p>
            <a:pPr algn="l"/>
            <a:r>
              <a:rPr lang="en-US" sz="1800" dirty="0"/>
              <a:t>		</a:t>
            </a:r>
            <a:endParaRPr lang="en-IN" sz="1800" dirty="0">
              <a:solidFill>
                <a:srgbClr val="002060"/>
              </a:solidFill>
              <a:latin typeface="Arial" panose="020B0604020202020204" pitchFamily="34" charset="0"/>
              <a:cs typeface="Arial" panose="020B0604020202020204" pitchFamily="34" charset="0"/>
            </a:endParaRPr>
          </a:p>
          <a:p>
            <a:pPr algn="l"/>
            <a:r>
              <a:rPr lang="en-IN" sz="1800" dirty="0">
                <a:latin typeface="Arial" panose="020B0604020202020204" pitchFamily="34" charset="0"/>
                <a:cs typeface="Arial" panose="020B0604020202020204" pitchFamily="34" charset="0"/>
              </a:rPr>
              <a:t>		</a:t>
            </a:r>
            <a:r>
              <a:rPr lang="en-IN" sz="4900" dirty="0">
                <a:latin typeface="Arial" panose="020B0604020202020204" pitchFamily="34" charset="0"/>
                <a:cs typeface="Arial" panose="020B0604020202020204" pitchFamily="34" charset="0"/>
              </a:rPr>
              <a:t>Scheme Name: 	</a:t>
            </a:r>
            <a:r>
              <a:rPr lang="en-IN" sz="4900" dirty="0">
                <a:solidFill>
                  <a:srgbClr val="002060"/>
                </a:solidFill>
                <a:latin typeface="Arial" panose="020B0604020202020204" pitchFamily="34" charset="0"/>
                <a:cs typeface="Arial" panose="020B0604020202020204" pitchFamily="34" charset="0"/>
              </a:rPr>
              <a:t>AMRIT MAHOTSAV SHRI SHAKTI CHALLENGE 2021</a:t>
            </a:r>
            <a:endParaRPr lang="en-IN" sz="1800" dirty="0">
              <a:solidFill>
                <a:srgbClr val="002060"/>
              </a:solidFill>
              <a:latin typeface="Arial" panose="020B0604020202020204" pitchFamily="34" charset="0"/>
              <a:cs typeface="Arial" panose="020B0604020202020204" pitchFamily="34" charset="0"/>
            </a:endParaRPr>
          </a:p>
          <a:p>
            <a:pPr algn="l"/>
            <a:r>
              <a:rPr lang="en-IN" sz="1800" dirty="0">
                <a:latin typeface="Arial" panose="020B0604020202020204" pitchFamily="34" charset="0"/>
                <a:cs typeface="Arial" panose="020B0604020202020204" pitchFamily="34" charset="0"/>
              </a:rPr>
              <a:t>		</a:t>
            </a:r>
            <a:endParaRPr lang="en-IN" sz="1800" dirty="0">
              <a:solidFill>
                <a:srgbClr val="002060"/>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xmlns="" id="{EA748642-EFE6-4574-B778-C7CDDD415328}"/>
              </a:ext>
            </a:extLst>
          </p:cNvPr>
          <p:cNvSpPr txBox="1">
            <a:spLocks/>
          </p:cNvSpPr>
          <p:nvPr/>
        </p:nvSpPr>
        <p:spPr>
          <a:xfrm>
            <a:off x="2751646" y="3470408"/>
            <a:ext cx="5937738" cy="1286485"/>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r>
              <a:rPr lang="en-IN" sz="96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 Sathiyadevi, M.E.,</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Dlaxmi Research &amp; Development Centre,</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Tiruchirappalli</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mdlsathiyadevi@gmail.com,  +91-8438321560</a:t>
            </a:r>
          </a:p>
          <a:p>
            <a:endParaRPr lang="en-IN" sz="4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IN" dirty="0"/>
          </a:p>
        </p:txBody>
      </p:sp>
      <p:sp>
        <p:nvSpPr>
          <p:cNvPr id="5" name="Subtitle 2">
            <a:extLst>
              <a:ext uri="{FF2B5EF4-FFF2-40B4-BE49-F238E27FC236}">
                <a16:creationId xmlns:a16="http://schemas.microsoft.com/office/drawing/2014/main" xmlns="" id="{98621228-CD98-43FF-A675-42123A8632A6}"/>
              </a:ext>
            </a:extLst>
          </p:cNvPr>
          <p:cNvSpPr txBox="1">
            <a:spLocks/>
          </p:cNvSpPr>
          <p:nvPr/>
        </p:nvSpPr>
        <p:spPr>
          <a:xfrm>
            <a:off x="6569372" y="4993318"/>
            <a:ext cx="5937738" cy="1286485"/>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r>
              <a:rPr lang="en-IN" sz="96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 Angeline </a:t>
            </a:r>
            <a:r>
              <a:rPr lang="en-IN" sz="9600" dirty="0" err="1" smtClean="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Sugantha</a:t>
            </a:r>
            <a:r>
              <a:rPr lang="en-IN" sz="96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M.E.,</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Dlaxmi Research &amp; Development Centre,</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Tiruchirappalli</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Angeline.sugi84@gmail.com,  +91-9443837852</a:t>
            </a:r>
          </a:p>
          <a:p>
            <a:endPar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IN" sz="4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IN" sz="4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D8BEA64E-4295-4BF7-A804-7113CB40444E}"/>
              </a:ext>
            </a:extLst>
          </p:cNvPr>
          <p:cNvSpPr/>
          <p:nvPr/>
        </p:nvSpPr>
        <p:spPr>
          <a:xfrm>
            <a:off x="1073110" y="655324"/>
            <a:ext cx="10359288" cy="132343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ln/>
                <a:solidFill>
                  <a:schemeClr val="accent4"/>
                </a:solidFill>
                <a:effectLst/>
                <a:latin typeface="Arial Black" panose="020B0A04020102020204" pitchFamily="34" charset="0"/>
              </a:rPr>
              <a:t>PHYCHO – PHYSICAL TRAINING </a:t>
            </a:r>
          </a:p>
          <a:p>
            <a:pPr algn="ctr"/>
            <a:r>
              <a:rPr lang="en-US" sz="4000" b="1" cap="none" spc="0" dirty="0">
                <a:ln/>
                <a:solidFill>
                  <a:schemeClr val="accent4"/>
                </a:solidFill>
                <a:effectLst/>
                <a:latin typeface="Arial Black" panose="020B0A04020102020204" pitchFamily="34" charset="0"/>
              </a:rPr>
              <a:t>FOR WOMEN SAFETY</a:t>
            </a:r>
            <a:endParaRPr lang="en-IN" sz="2400" b="1" cap="none" spc="0" dirty="0">
              <a:ln/>
              <a:solidFill>
                <a:schemeClr val="accent4"/>
              </a:solidFill>
              <a:effectLst/>
              <a:latin typeface="Arial Black" panose="020B0A04020102020204" pitchFamily="34" charset="0"/>
            </a:endParaRPr>
          </a:p>
        </p:txBody>
      </p:sp>
      <p:sp>
        <p:nvSpPr>
          <p:cNvPr id="10" name="Subtitle 2">
            <a:extLst>
              <a:ext uri="{FF2B5EF4-FFF2-40B4-BE49-F238E27FC236}">
                <a16:creationId xmlns:a16="http://schemas.microsoft.com/office/drawing/2014/main" xmlns="" id="{F08EE86C-76D1-4089-8114-560C93F60325}"/>
              </a:ext>
            </a:extLst>
          </p:cNvPr>
          <p:cNvSpPr txBox="1">
            <a:spLocks/>
          </p:cNvSpPr>
          <p:nvPr/>
        </p:nvSpPr>
        <p:spPr>
          <a:xfrm>
            <a:off x="-490954" y="4993318"/>
            <a:ext cx="5937738" cy="1286485"/>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4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r>
              <a:rPr lang="en-IN" sz="96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Dr B Lakshmi, Ph. D.,</a:t>
            </a:r>
          </a:p>
          <a:p>
            <a:r>
              <a:rPr lang="en-IN" sz="720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Dlaxmi</a:t>
            </a:r>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Research &amp; Development Centre,</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Tiruchirappalli</a:t>
            </a:r>
          </a:p>
          <a:p>
            <a:r>
              <a:rPr lang="en-IN" sz="7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lakshminmc@gmail.com,  +91-8072431331</a:t>
            </a:r>
          </a:p>
          <a:p>
            <a:endParaRPr lang="en-IN" sz="4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8570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36A48B0-3260-4804-8C00-F08DB6051E3A}"/>
              </a:ext>
            </a:extLst>
          </p:cNvPr>
          <p:cNvSpPr/>
          <p:nvPr/>
        </p:nvSpPr>
        <p:spPr>
          <a:xfrm>
            <a:off x="920789" y="300669"/>
            <a:ext cx="10352091"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a:ln/>
                <a:solidFill>
                  <a:schemeClr val="accent4"/>
                </a:solidFill>
                <a:effectLst/>
                <a:latin typeface="Arial" panose="020B0604020202020204" pitchFamily="34" charset="0"/>
                <a:cs typeface="Arial" panose="020B0604020202020204" pitchFamily="34" charset="0"/>
              </a:rPr>
              <a:t>Solution Technical Feasibility</a:t>
            </a:r>
          </a:p>
        </p:txBody>
      </p:sp>
      <p:sp>
        <p:nvSpPr>
          <p:cNvPr id="5" name="Content Placeholder 2">
            <a:extLst>
              <a:ext uri="{FF2B5EF4-FFF2-40B4-BE49-F238E27FC236}">
                <a16:creationId xmlns:a16="http://schemas.microsoft.com/office/drawing/2014/main" xmlns="" id="{2AAB3B16-0AE2-42C2-BAF2-43441C868044}"/>
              </a:ext>
            </a:extLst>
          </p:cNvPr>
          <p:cNvSpPr>
            <a:spLocks noGrp="1"/>
          </p:cNvSpPr>
          <p:nvPr>
            <p:ph idx="1"/>
          </p:nvPr>
        </p:nvSpPr>
        <p:spPr>
          <a:xfrm>
            <a:off x="1219801" y="1507525"/>
            <a:ext cx="10353762" cy="3117248"/>
          </a:xfrm>
        </p:spPr>
        <p:txBody>
          <a:bodyPr>
            <a:normAutofit/>
          </a:bodyPr>
          <a:lstStyle/>
          <a:p>
            <a:pPr marL="0" indent="0" algn="just">
              <a:buNone/>
            </a:pPr>
            <a:r>
              <a:rPr lang="en-US" sz="2800" b="0" i="0" u="none" strike="noStrike" baseline="0" dirty="0" smtClean="0">
                <a:solidFill>
                  <a:schemeClr val="accent1"/>
                </a:solidFill>
                <a:latin typeface="CIDFont+F1"/>
              </a:rPr>
              <a:t>For this project we</a:t>
            </a:r>
            <a:r>
              <a:rPr lang="en-US" sz="2800" b="0" i="0" u="none" strike="noStrike" dirty="0" smtClean="0">
                <a:solidFill>
                  <a:schemeClr val="accent1"/>
                </a:solidFill>
                <a:latin typeface="CIDFont+F1"/>
              </a:rPr>
              <a:t> are going to use .NET framework.</a:t>
            </a:r>
          </a:p>
          <a:p>
            <a:pPr lvl="1" algn="just"/>
            <a:r>
              <a:rPr lang="en-US" sz="2600" dirty="0" err="1" smtClean="0">
                <a:solidFill>
                  <a:schemeClr val="accent1"/>
                </a:solidFill>
                <a:latin typeface="CIDFont+F1"/>
              </a:rPr>
              <a:t>Xamarin</a:t>
            </a:r>
            <a:r>
              <a:rPr lang="en-US" sz="2600" dirty="0" smtClean="0">
                <a:solidFill>
                  <a:schemeClr val="accent1"/>
                </a:solidFill>
                <a:latin typeface="CIDFont+F1"/>
              </a:rPr>
              <a:t>- mobile app</a:t>
            </a:r>
          </a:p>
          <a:p>
            <a:pPr lvl="1" algn="just"/>
            <a:r>
              <a:rPr lang="en-US" sz="2600" b="0" i="0" u="none" strike="noStrike" dirty="0" smtClean="0">
                <a:solidFill>
                  <a:schemeClr val="accent1"/>
                </a:solidFill>
                <a:latin typeface="CIDFont+F1"/>
              </a:rPr>
              <a:t>Unity –Game developing</a:t>
            </a:r>
          </a:p>
          <a:p>
            <a:pPr lvl="1" algn="just"/>
            <a:r>
              <a:rPr lang="en-US" sz="2600" dirty="0" smtClean="0">
                <a:solidFill>
                  <a:schemeClr val="accent1"/>
                </a:solidFill>
                <a:latin typeface="CIDFont+F1"/>
              </a:rPr>
              <a:t>MS </a:t>
            </a:r>
            <a:r>
              <a:rPr lang="en-US" sz="2600" dirty="0" err="1" smtClean="0">
                <a:solidFill>
                  <a:schemeClr val="accent1"/>
                </a:solidFill>
                <a:latin typeface="CIDFont+F1"/>
              </a:rPr>
              <a:t>Sql</a:t>
            </a:r>
            <a:r>
              <a:rPr lang="en-US" sz="2600" dirty="0" smtClean="0">
                <a:solidFill>
                  <a:schemeClr val="accent1"/>
                </a:solidFill>
                <a:latin typeface="CIDFont+F1"/>
              </a:rPr>
              <a:t> Server –Database</a:t>
            </a:r>
            <a:endParaRPr lang="en-IN" sz="2600" dirty="0">
              <a:solidFill>
                <a:schemeClr val="accent1"/>
              </a:solidFill>
              <a:latin typeface="CIDFont+F1"/>
            </a:endParaRPr>
          </a:p>
          <a:p>
            <a:pPr lvl="1" algn="just"/>
            <a:r>
              <a:rPr lang="en-IN" sz="2600" b="0" i="0" u="none" strike="noStrike" dirty="0" smtClean="0">
                <a:solidFill>
                  <a:schemeClr val="accent1"/>
                </a:solidFill>
                <a:latin typeface="CIDFont+F1"/>
              </a:rPr>
              <a:t>Nano Framework- Smart Watch</a:t>
            </a:r>
            <a:endParaRPr lang="en-US" sz="2600" b="0" i="0" u="none" strike="noStrike" dirty="0" smtClean="0">
              <a:solidFill>
                <a:schemeClr val="accent1"/>
              </a:solidFill>
              <a:latin typeface="CIDFont+F1"/>
            </a:endParaRPr>
          </a:p>
        </p:txBody>
      </p:sp>
    </p:spTree>
    <p:extLst>
      <p:ext uri="{BB962C8B-B14F-4D97-AF65-F5344CB8AC3E}">
        <p14:creationId xmlns:p14="http://schemas.microsoft.com/office/powerpoint/2010/main" val="34529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36A48B0-3260-4804-8C00-F08DB6051E3A}"/>
              </a:ext>
            </a:extLst>
          </p:cNvPr>
          <p:cNvSpPr/>
          <p:nvPr/>
        </p:nvSpPr>
        <p:spPr>
          <a:xfrm>
            <a:off x="920789" y="300669"/>
            <a:ext cx="10352091"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a:ln/>
                <a:solidFill>
                  <a:schemeClr val="accent4"/>
                </a:solidFill>
                <a:effectLst/>
                <a:latin typeface="Arial" panose="020B0604020202020204" pitchFamily="34" charset="0"/>
                <a:cs typeface="Arial" panose="020B0604020202020204" pitchFamily="34" charset="0"/>
              </a:rPr>
              <a:t>Product Roadmap</a:t>
            </a:r>
          </a:p>
        </p:txBody>
      </p:sp>
      <p:sp>
        <p:nvSpPr>
          <p:cNvPr id="5" name="Content Placeholder 2">
            <a:extLst>
              <a:ext uri="{FF2B5EF4-FFF2-40B4-BE49-F238E27FC236}">
                <a16:creationId xmlns:a16="http://schemas.microsoft.com/office/drawing/2014/main" xmlns="" id="{2AAB3B16-0AE2-42C2-BAF2-43441C868044}"/>
              </a:ext>
            </a:extLst>
          </p:cNvPr>
          <p:cNvSpPr>
            <a:spLocks noGrp="1"/>
          </p:cNvSpPr>
          <p:nvPr>
            <p:ph idx="1"/>
          </p:nvPr>
        </p:nvSpPr>
        <p:spPr>
          <a:xfrm>
            <a:off x="919119" y="1381300"/>
            <a:ext cx="10353762" cy="4913096"/>
          </a:xfrm>
        </p:spPr>
        <p:txBody>
          <a:bodyPr>
            <a:normAutofit/>
          </a:bodyPr>
          <a:lstStyle/>
          <a:p>
            <a:pPr algn="just"/>
            <a:r>
              <a:rPr lang="en-US" sz="3600" dirty="0" smtClean="0">
                <a:solidFill>
                  <a:schemeClr val="accent1"/>
                </a:solidFill>
                <a:latin typeface="CIDFont+F1"/>
              </a:rPr>
              <a:t>Duration of our project. </a:t>
            </a:r>
            <a:endParaRPr lang="en-US" sz="3600" dirty="0">
              <a:solidFill>
                <a:schemeClr val="accent1"/>
              </a:solidFill>
              <a:latin typeface="CIDFont+F1"/>
            </a:endParaRPr>
          </a:p>
          <a:p>
            <a:pPr lvl="1" algn="just"/>
            <a:r>
              <a:rPr lang="en-US" sz="3400" b="0" i="0" u="none" strike="noStrike" baseline="0" dirty="0">
                <a:solidFill>
                  <a:schemeClr val="accent1"/>
                </a:solidFill>
                <a:latin typeface="CIDFont+F1"/>
              </a:rPr>
              <a:t>Smart </a:t>
            </a:r>
            <a:r>
              <a:rPr lang="en-US" sz="3400" b="0" i="0" u="none" strike="noStrike" baseline="0" dirty="0" smtClean="0">
                <a:solidFill>
                  <a:schemeClr val="accent1"/>
                </a:solidFill>
                <a:latin typeface="CIDFont+F1"/>
              </a:rPr>
              <a:t>watch-Reading values from sensors and integrating</a:t>
            </a:r>
            <a:r>
              <a:rPr lang="en-US" sz="3400" b="0" i="0" u="none" strike="noStrike" dirty="0" smtClean="0">
                <a:solidFill>
                  <a:schemeClr val="accent1"/>
                </a:solidFill>
                <a:latin typeface="CIDFont+F1"/>
              </a:rPr>
              <a:t> with mobile app-</a:t>
            </a:r>
            <a:r>
              <a:rPr lang="en-US" sz="3400" b="0" i="0" u="none" strike="noStrike" baseline="0" dirty="0" smtClean="0">
                <a:solidFill>
                  <a:schemeClr val="accent1"/>
                </a:solidFill>
                <a:latin typeface="CIDFont+F1"/>
              </a:rPr>
              <a:t>1 month</a:t>
            </a:r>
            <a:endParaRPr lang="en-US" sz="3400" b="0" i="0" u="none" strike="noStrike" baseline="0" dirty="0">
              <a:solidFill>
                <a:schemeClr val="accent1"/>
              </a:solidFill>
              <a:latin typeface="CIDFont+F1"/>
            </a:endParaRPr>
          </a:p>
          <a:p>
            <a:pPr lvl="1" algn="just"/>
            <a:r>
              <a:rPr lang="en-US" sz="3400" dirty="0">
                <a:solidFill>
                  <a:schemeClr val="accent1"/>
                </a:solidFill>
                <a:latin typeface="CIDFont+F1"/>
              </a:rPr>
              <a:t>Digital </a:t>
            </a:r>
            <a:r>
              <a:rPr lang="en-US" sz="3400" dirty="0" smtClean="0">
                <a:solidFill>
                  <a:schemeClr val="accent1"/>
                </a:solidFill>
                <a:latin typeface="CIDFont+F1"/>
              </a:rPr>
              <a:t>diary-Store and retrieve data from database and alert through alarm-a week</a:t>
            </a:r>
          </a:p>
          <a:p>
            <a:pPr lvl="1" algn="just"/>
            <a:r>
              <a:rPr lang="en-US" sz="3400" b="0" i="0" u="none" strike="noStrike" baseline="0" dirty="0" smtClean="0">
                <a:solidFill>
                  <a:schemeClr val="accent1"/>
                </a:solidFill>
                <a:latin typeface="CIDFont+F1"/>
              </a:rPr>
              <a:t>Psyc</a:t>
            </a:r>
            <a:r>
              <a:rPr lang="en-US" sz="3400" dirty="0" smtClean="0">
                <a:solidFill>
                  <a:schemeClr val="accent1"/>
                </a:solidFill>
                <a:latin typeface="CIDFont+F1"/>
              </a:rPr>
              <a:t>hological </a:t>
            </a:r>
            <a:r>
              <a:rPr lang="en-US" sz="3400" dirty="0">
                <a:solidFill>
                  <a:schemeClr val="accent1"/>
                </a:solidFill>
                <a:latin typeface="CIDFont+F1"/>
              </a:rPr>
              <a:t>strengthening </a:t>
            </a:r>
            <a:r>
              <a:rPr lang="en-US" sz="3400" dirty="0" smtClean="0">
                <a:solidFill>
                  <a:schemeClr val="accent1"/>
                </a:solidFill>
                <a:latin typeface="CIDFont+F1"/>
              </a:rPr>
              <a:t>game-3 months</a:t>
            </a:r>
          </a:p>
          <a:p>
            <a:pPr lvl="1" algn="just"/>
            <a:r>
              <a:rPr lang="en-US" sz="3400" dirty="0" smtClean="0">
                <a:solidFill>
                  <a:schemeClr val="accent1"/>
                </a:solidFill>
                <a:latin typeface="CIDFont+F1"/>
              </a:rPr>
              <a:t>Testing – 1 month</a:t>
            </a:r>
            <a:endParaRPr lang="en-IN" sz="3400" b="0" i="0" u="none" strike="noStrike" baseline="0" dirty="0">
              <a:solidFill>
                <a:schemeClr val="accent1"/>
              </a:solidFill>
              <a:latin typeface="CIDFont+F1"/>
            </a:endParaRPr>
          </a:p>
        </p:txBody>
      </p:sp>
    </p:spTree>
    <p:extLst>
      <p:ext uri="{BB962C8B-B14F-4D97-AF65-F5344CB8AC3E}">
        <p14:creationId xmlns:p14="http://schemas.microsoft.com/office/powerpoint/2010/main" val="291348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36A48B0-3260-4804-8C00-F08DB6051E3A}"/>
              </a:ext>
            </a:extLst>
          </p:cNvPr>
          <p:cNvSpPr/>
          <p:nvPr/>
        </p:nvSpPr>
        <p:spPr>
          <a:xfrm>
            <a:off x="920789" y="300669"/>
            <a:ext cx="10352091"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a:ln/>
                <a:solidFill>
                  <a:schemeClr val="accent4"/>
                </a:solidFill>
                <a:effectLst/>
                <a:latin typeface="Arial" panose="020B0604020202020204" pitchFamily="34" charset="0"/>
                <a:cs typeface="Arial" panose="020B0604020202020204" pitchFamily="34" charset="0"/>
              </a:rPr>
              <a:t>Addressable Market</a:t>
            </a:r>
          </a:p>
        </p:txBody>
      </p:sp>
      <p:sp>
        <p:nvSpPr>
          <p:cNvPr id="5" name="Content Placeholder 2">
            <a:extLst>
              <a:ext uri="{FF2B5EF4-FFF2-40B4-BE49-F238E27FC236}">
                <a16:creationId xmlns:a16="http://schemas.microsoft.com/office/drawing/2014/main" xmlns="" id="{2AAB3B16-0AE2-42C2-BAF2-43441C868044}"/>
              </a:ext>
            </a:extLst>
          </p:cNvPr>
          <p:cNvSpPr>
            <a:spLocks noGrp="1"/>
          </p:cNvSpPr>
          <p:nvPr>
            <p:ph idx="1"/>
          </p:nvPr>
        </p:nvSpPr>
        <p:spPr>
          <a:xfrm>
            <a:off x="919119" y="1381300"/>
            <a:ext cx="10353762" cy="4913096"/>
          </a:xfrm>
        </p:spPr>
        <p:txBody>
          <a:bodyPr>
            <a:normAutofit/>
          </a:bodyPr>
          <a:lstStyle/>
          <a:p>
            <a:pPr algn="just"/>
            <a:r>
              <a:rPr lang="en-US" sz="3600" dirty="0">
                <a:solidFill>
                  <a:schemeClr val="accent1"/>
                </a:solidFill>
                <a:latin typeface="CIDFont+F1"/>
              </a:rPr>
              <a:t>The product developed will be useful for the entire women in the society irrespective of working / non-working, highly aged/low aged and all other categories. </a:t>
            </a:r>
          </a:p>
          <a:p>
            <a:pPr algn="just"/>
            <a:r>
              <a:rPr lang="en-US" sz="3600" dirty="0">
                <a:solidFill>
                  <a:schemeClr val="accent1"/>
                </a:solidFill>
                <a:latin typeface="CIDFont+F1"/>
              </a:rPr>
              <a:t>The end product will be a portable battery operated devices which will always be with women to safeguard them.</a:t>
            </a:r>
            <a:endParaRPr lang="en-IN" sz="3400" b="0" i="0" u="none" strike="noStrike" baseline="0" dirty="0">
              <a:solidFill>
                <a:schemeClr val="accent1"/>
              </a:solidFill>
              <a:latin typeface="CIDFont+F1"/>
            </a:endParaRPr>
          </a:p>
        </p:txBody>
      </p:sp>
    </p:spTree>
    <p:extLst>
      <p:ext uri="{BB962C8B-B14F-4D97-AF65-F5344CB8AC3E}">
        <p14:creationId xmlns:p14="http://schemas.microsoft.com/office/powerpoint/2010/main" val="207340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36A48B0-3260-4804-8C00-F08DB6051E3A}"/>
              </a:ext>
            </a:extLst>
          </p:cNvPr>
          <p:cNvSpPr/>
          <p:nvPr/>
        </p:nvSpPr>
        <p:spPr>
          <a:xfrm>
            <a:off x="920789" y="300669"/>
            <a:ext cx="10352091"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a:ln/>
                <a:solidFill>
                  <a:schemeClr val="accent4"/>
                </a:solidFill>
                <a:effectLst/>
                <a:latin typeface="Arial" panose="020B0604020202020204" pitchFamily="34" charset="0"/>
                <a:cs typeface="Arial" panose="020B0604020202020204" pitchFamily="34" charset="0"/>
              </a:rPr>
              <a:t>Deliverable Outcomes</a:t>
            </a:r>
          </a:p>
        </p:txBody>
      </p:sp>
      <p:sp>
        <p:nvSpPr>
          <p:cNvPr id="5" name="Content Placeholder 2">
            <a:extLst>
              <a:ext uri="{FF2B5EF4-FFF2-40B4-BE49-F238E27FC236}">
                <a16:creationId xmlns:a16="http://schemas.microsoft.com/office/drawing/2014/main" xmlns="" id="{2AAB3B16-0AE2-42C2-BAF2-43441C868044}"/>
              </a:ext>
            </a:extLst>
          </p:cNvPr>
          <p:cNvSpPr>
            <a:spLocks noGrp="1"/>
          </p:cNvSpPr>
          <p:nvPr>
            <p:ph idx="1"/>
          </p:nvPr>
        </p:nvSpPr>
        <p:spPr>
          <a:xfrm>
            <a:off x="919119" y="1381300"/>
            <a:ext cx="10353762" cy="4913096"/>
          </a:xfrm>
        </p:spPr>
        <p:txBody>
          <a:bodyPr>
            <a:normAutofit/>
          </a:bodyPr>
          <a:lstStyle/>
          <a:p>
            <a:pPr marL="0" indent="0" algn="just">
              <a:buNone/>
            </a:pPr>
            <a:r>
              <a:rPr lang="en-US" sz="3600" dirty="0">
                <a:solidFill>
                  <a:schemeClr val="accent1"/>
                </a:solidFill>
                <a:latin typeface="CIDFont+F1"/>
              </a:rPr>
              <a:t>1.    A SMART WATCH</a:t>
            </a:r>
          </a:p>
          <a:p>
            <a:pPr marL="0" indent="0" algn="just">
              <a:buNone/>
            </a:pPr>
            <a:r>
              <a:rPr lang="en-US" sz="3600" dirty="0">
                <a:solidFill>
                  <a:schemeClr val="accent1"/>
                </a:solidFill>
                <a:latin typeface="CIDFont+F1"/>
              </a:rPr>
              <a:t>2.    An ANDROID APP FOR DIGITAL DIARY</a:t>
            </a:r>
          </a:p>
          <a:p>
            <a:pPr marL="0" indent="0" algn="just">
              <a:buNone/>
            </a:pPr>
            <a:r>
              <a:rPr lang="en-US" sz="3600" dirty="0">
                <a:solidFill>
                  <a:schemeClr val="accent1"/>
                </a:solidFill>
                <a:latin typeface="CIDFont+F1"/>
              </a:rPr>
              <a:t>3.   </a:t>
            </a:r>
            <a:r>
              <a:rPr lang="en-US" sz="3600" dirty="0" smtClean="0">
                <a:solidFill>
                  <a:schemeClr val="accent1"/>
                </a:solidFill>
                <a:latin typeface="CIDFont+F1"/>
              </a:rPr>
              <a:t>An </a:t>
            </a:r>
            <a:r>
              <a:rPr lang="en-US" sz="3600" dirty="0">
                <a:solidFill>
                  <a:schemeClr val="accent1"/>
                </a:solidFill>
                <a:latin typeface="CIDFont+F1"/>
              </a:rPr>
              <a:t>ANDROID APP FOR GAMES PROVIDING </a:t>
            </a:r>
          </a:p>
          <a:p>
            <a:pPr marL="0" indent="0" algn="just">
              <a:buNone/>
            </a:pPr>
            <a:r>
              <a:rPr lang="en-US" sz="3600" dirty="0">
                <a:solidFill>
                  <a:schemeClr val="accent1"/>
                </a:solidFill>
                <a:latin typeface="CIDFont+F1"/>
              </a:rPr>
              <a:t>      </a:t>
            </a:r>
            <a:r>
              <a:rPr lang="en-US" sz="3600" dirty="0" smtClean="0">
                <a:solidFill>
                  <a:schemeClr val="accent1"/>
                </a:solidFill>
                <a:latin typeface="CIDFont+F1"/>
              </a:rPr>
              <a:t>PSYCOLOGICAL </a:t>
            </a:r>
            <a:r>
              <a:rPr lang="en-US" sz="3600" dirty="0">
                <a:solidFill>
                  <a:schemeClr val="accent1"/>
                </a:solidFill>
                <a:latin typeface="CIDFont+F1"/>
              </a:rPr>
              <a:t>TRAINING</a:t>
            </a:r>
          </a:p>
        </p:txBody>
      </p:sp>
    </p:spTree>
    <p:extLst>
      <p:ext uri="{BB962C8B-B14F-4D97-AF65-F5344CB8AC3E}">
        <p14:creationId xmlns:p14="http://schemas.microsoft.com/office/powerpoint/2010/main" val="112456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2AAB3B16-0AE2-42C2-BAF2-43441C868044}"/>
              </a:ext>
            </a:extLst>
          </p:cNvPr>
          <p:cNvSpPr>
            <a:spLocks noGrp="1"/>
          </p:cNvSpPr>
          <p:nvPr>
            <p:ph idx="1"/>
          </p:nvPr>
        </p:nvSpPr>
        <p:spPr>
          <a:xfrm>
            <a:off x="6242539" y="4888523"/>
            <a:ext cx="5767754" cy="1670538"/>
          </a:xfrm>
        </p:spPr>
        <p:txBody>
          <a:bodyPr>
            <a:normAutofit fontScale="77500" lnSpcReduction="20000"/>
          </a:bodyPr>
          <a:lstStyle/>
          <a:p>
            <a:pPr marL="0" indent="0" algn="just">
              <a:buNone/>
            </a:pPr>
            <a:r>
              <a:rPr lang="en-US" sz="8000" dirty="0">
                <a:solidFill>
                  <a:schemeClr val="accent1"/>
                </a:solidFill>
                <a:latin typeface="CIDFont+F1"/>
              </a:rPr>
              <a:t>Thank You All…</a:t>
            </a:r>
          </a:p>
        </p:txBody>
      </p:sp>
    </p:spTree>
    <p:extLst>
      <p:ext uri="{BB962C8B-B14F-4D97-AF65-F5344CB8AC3E}">
        <p14:creationId xmlns:p14="http://schemas.microsoft.com/office/powerpoint/2010/main" val="183724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6EEB26-32F3-48DD-8F3E-8F64393C4844}"/>
              </a:ext>
            </a:extLst>
          </p:cNvPr>
          <p:cNvSpPr>
            <a:spLocks noGrp="1"/>
          </p:cNvSpPr>
          <p:nvPr>
            <p:ph idx="1"/>
          </p:nvPr>
        </p:nvSpPr>
        <p:spPr>
          <a:xfrm>
            <a:off x="919119" y="1363716"/>
            <a:ext cx="10353762" cy="4913096"/>
          </a:xfrm>
        </p:spPr>
        <p:txBody>
          <a:bodyPr>
            <a:normAutofit fontScale="70000" lnSpcReduction="20000"/>
          </a:bodyPr>
          <a:lstStyle/>
          <a:p>
            <a:pPr algn="just"/>
            <a:r>
              <a:rPr lang="en-US" sz="3600" b="0" i="0" u="none" strike="noStrike" baseline="0" dirty="0">
                <a:solidFill>
                  <a:schemeClr val="accent1"/>
                </a:solidFill>
                <a:latin typeface="Times New Roman" panose="02020603050405020304" pitchFamily="18" charset="0"/>
                <a:cs typeface="Times New Roman" panose="02020603050405020304" pitchFamily="18" charset="0"/>
              </a:rPr>
              <a:t>Women are facing a number of safety threats in day to day life. Not only in work places outside their home, even in their homes either by known or unknown persons</a:t>
            </a:r>
            <a:r>
              <a:rPr lang="en-US" sz="3600" b="0" i="0" u="none" strike="noStrike" baseline="0" dirty="0" smtClean="0">
                <a:solidFill>
                  <a:schemeClr val="accent1"/>
                </a:solidFill>
                <a:latin typeface="Times New Roman" panose="02020603050405020304" pitchFamily="18" charset="0"/>
                <a:cs typeface="Times New Roman" panose="02020603050405020304" pitchFamily="18" charset="0"/>
              </a:rPr>
              <a:t>. The girl needs protection. Protection teams need quiet</a:t>
            </a:r>
            <a:r>
              <a:rPr lang="en-US" sz="3600" b="0" i="0" u="none" strike="noStrike" dirty="0" smtClean="0">
                <a:solidFill>
                  <a:schemeClr val="accent1"/>
                </a:solidFill>
                <a:latin typeface="Times New Roman" panose="02020603050405020304" pitchFamily="18" charset="0"/>
                <a:cs typeface="Times New Roman" panose="02020603050405020304" pitchFamily="18" charset="0"/>
              </a:rPr>
              <a:t> time to reach the girl to rescue. In mean time the girl should not being a dumbstruck she tries to protect herself. For that she needs some physical and mental training.</a:t>
            </a:r>
            <a:endParaRPr lang="en-IN" sz="3600" b="0" i="0" u="none" strike="noStrike" baseline="0" dirty="0">
              <a:solidFill>
                <a:schemeClr val="accent1"/>
              </a:solidFill>
              <a:latin typeface="Times New Roman" panose="02020603050405020304" pitchFamily="18" charset="0"/>
              <a:cs typeface="Times New Roman" panose="02020603050405020304" pitchFamily="18" charset="0"/>
            </a:endParaRPr>
          </a:p>
          <a:p>
            <a:pPr algn="just"/>
            <a:r>
              <a:rPr lang="en-US" sz="3600" b="0" i="0" u="none" strike="noStrike" baseline="0" dirty="0" smtClean="0">
                <a:solidFill>
                  <a:schemeClr val="accent1"/>
                </a:solidFill>
                <a:latin typeface="Times New Roman" panose="02020603050405020304" pitchFamily="18" charset="0"/>
                <a:cs typeface="Times New Roman" panose="02020603050405020304" pitchFamily="18" charset="0"/>
              </a:rPr>
              <a:t>The main goal of our idea is to make a girl to protect herself. For this we find 3 solutions that is, </a:t>
            </a:r>
          </a:p>
          <a:p>
            <a:pPr lvl="1" algn="just"/>
            <a:r>
              <a:rPr lang="en-US" sz="4400" dirty="0" smtClean="0">
                <a:solidFill>
                  <a:schemeClr val="accent1"/>
                </a:solidFill>
                <a:latin typeface="Times New Roman" panose="02020603050405020304" pitchFamily="18" charset="0"/>
                <a:cs typeface="Times New Roman" panose="02020603050405020304" pitchFamily="18" charset="0"/>
              </a:rPr>
              <a:t>Preventive Digital Diary App</a:t>
            </a:r>
          </a:p>
          <a:p>
            <a:pPr lvl="1" algn="just"/>
            <a:r>
              <a:rPr lang="en-US" sz="4600" dirty="0" smtClean="0">
                <a:solidFill>
                  <a:schemeClr val="accent1"/>
                </a:solidFill>
                <a:latin typeface="Times New Roman" panose="02020603050405020304" pitchFamily="18" charset="0"/>
                <a:cs typeface="Times New Roman" panose="02020603050405020304" pitchFamily="18" charset="0"/>
              </a:rPr>
              <a:t>Evoking Device</a:t>
            </a:r>
            <a:endParaRPr lang="en-US" sz="4600" dirty="0">
              <a:solidFill>
                <a:schemeClr val="accent1"/>
              </a:solidFill>
              <a:latin typeface="Times New Roman" panose="02020603050405020304" pitchFamily="18" charset="0"/>
              <a:cs typeface="Times New Roman" panose="02020603050405020304" pitchFamily="18" charset="0"/>
            </a:endParaRPr>
          </a:p>
          <a:p>
            <a:pPr lvl="1" algn="just"/>
            <a:r>
              <a:rPr lang="en-US" sz="4600" dirty="0" smtClean="0">
                <a:solidFill>
                  <a:schemeClr val="accent1"/>
                </a:solidFill>
                <a:latin typeface="Times New Roman" panose="02020603050405020304" pitchFamily="18" charset="0"/>
                <a:cs typeface="Times New Roman" panose="02020603050405020304" pitchFamily="18" charset="0"/>
              </a:rPr>
              <a:t>Self Protection Game App </a:t>
            </a:r>
            <a:endParaRPr lang="en-IN" sz="4600" dirty="0">
              <a:solidFill>
                <a:schemeClr val="accent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33250252-15C1-4BD8-8A91-9BF07E9E8F1C}"/>
              </a:ext>
            </a:extLst>
          </p:cNvPr>
          <p:cNvSpPr/>
          <p:nvPr/>
        </p:nvSpPr>
        <p:spPr>
          <a:xfrm>
            <a:off x="40860" y="275548"/>
            <a:ext cx="12077473"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a:ln/>
                <a:solidFill>
                  <a:schemeClr val="accent4"/>
                </a:solidFill>
                <a:effectLst/>
                <a:latin typeface="Times New Roman" panose="02020603050405020304" pitchFamily="18" charset="0"/>
                <a:cs typeface="Times New Roman" panose="02020603050405020304" pitchFamily="18" charset="0"/>
              </a:rPr>
              <a:t>APPROACH TOWARDS PROBLEM SOLVING</a:t>
            </a:r>
          </a:p>
        </p:txBody>
      </p:sp>
    </p:spTree>
    <p:extLst>
      <p:ext uri="{BB962C8B-B14F-4D97-AF65-F5344CB8AC3E}">
        <p14:creationId xmlns:p14="http://schemas.microsoft.com/office/powerpoint/2010/main" val="381831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6EEB26-32F3-48DD-8F3E-8F64393C4844}"/>
              </a:ext>
            </a:extLst>
          </p:cNvPr>
          <p:cNvSpPr>
            <a:spLocks noGrp="1"/>
          </p:cNvSpPr>
          <p:nvPr>
            <p:ph idx="1"/>
          </p:nvPr>
        </p:nvSpPr>
        <p:spPr>
          <a:xfrm>
            <a:off x="919119" y="1363716"/>
            <a:ext cx="10353762" cy="4913096"/>
          </a:xfrm>
        </p:spPr>
        <p:txBody>
          <a:bodyPr>
            <a:normAutofit/>
          </a:bodyPr>
          <a:lstStyle/>
          <a:p>
            <a:pPr algn="just"/>
            <a:r>
              <a:rPr lang="en-US" sz="3600" b="0" i="0" u="none" strike="noStrike" baseline="0" dirty="0">
                <a:solidFill>
                  <a:schemeClr val="accent1"/>
                </a:solidFill>
                <a:latin typeface="CIDFont+F1"/>
              </a:rPr>
              <a:t>This </a:t>
            </a:r>
            <a:r>
              <a:rPr lang="en-US" sz="3600" b="0" i="0" u="none" strike="noStrike" baseline="0" dirty="0" smtClean="0">
                <a:solidFill>
                  <a:schemeClr val="accent1"/>
                </a:solidFill>
                <a:latin typeface="CIDFont+F1"/>
              </a:rPr>
              <a:t>app works as a diary. It is </a:t>
            </a:r>
            <a:r>
              <a:rPr lang="en-US" sz="3600" b="0" i="0" u="none" strike="noStrike" baseline="0" dirty="0">
                <a:solidFill>
                  <a:schemeClr val="accent1"/>
                </a:solidFill>
                <a:latin typeface="CIDFont+F1"/>
              </a:rPr>
              <a:t>useful in maintaining their day to day events. </a:t>
            </a:r>
            <a:endParaRPr lang="en-IN" sz="3600" b="0" i="0" u="none" strike="noStrike" baseline="0" dirty="0">
              <a:solidFill>
                <a:schemeClr val="accent1"/>
              </a:solidFill>
              <a:latin typeface="CIDFont+F1"/>
            </a:endParaRPr>
          </a:p>
          <a:p>
            <a:pPr algn="just"/>
            <a:r>
              <a:rPr lang="en-US" sz="3600" b="0" i="0" u="none" strike="noStrike" baseline="0" dirty="0">
                <a:solidFill>
                  <a:schemeClr val="accent1"/>
                </a:solidFill>
                <a:latin typeface="CIDFont+F1"/>
              </a:rPr>
              <a:t>Whenever and wherever</a:t>
            </a:r>
            <a:r>
              <a:rPr lang="en-US" sz="3600" dirty="0">
                <a:solidFill>
                  <a:schemeClr val="accent1"/>
                </a:solidFill>
                <a:latin typeface="CIDFont+F1"/>
              </a:rPr>
              <a:t>, a girl feels insecure, they can log it and can prioritize them</a:t>
            </a:r>
            <a:r>
              <a:rPr lang="en-IN" sz="3600" b="0" i="0" u="none" strike="noStrike" baseline="0" dirty="0">
                <a:solidFill>
                  <a:schemeClr val="accent1"/>
                </a:solidFill>
                <a:latin typeface="CIDFont+F1"/>
              </a:rPr>
              <a:t>. Based on the database, an algorithm will raise an alarm whenever there is a possibility of threat to the women.</a:t>
            </a:r>
          </a:p>
        </p:txBody>
      </p:sp>
      <p:sp>
        <p:nvSpPr>
          <p:cNvPr id="4" name="Rectangle 3">
            <a:extLst>
              <a:ext uri="{FF2B5EF4-FFF2-40B4-BE49-F238E27FC236}">
                <a16:creationId xmlns:a16="http://schemas.microsoft.com/office/drawing/2014/main" xmlns="" id="{33250252-15C1-4BD8-8A91-9BF07E9E8F1C}"/>
              </a:ext>
            </a:extLst>
          </p:cNvPr>
          <p:cNvSpPr/>
          <p:nvPr/>
        </p:nvSpPr>
        <p:spPr>
          <a:xfrm>
            <a:off x="2217066" y="275548"/>
            <a:ext cx="7725063"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smtClean="0">
                <a:ln/>
                <a:solidFill>
                  <a:schemeClr val="accent4"/>
                </a:solidFill>
                <a:effectLst/>
                <a:latin typeface="Arial" panose="020B0604020202020204" pitchFamily="34" charset="0"/>
                <a:cs typeface="Arial" panose="020B0604020202020204" pitchFamily="34" charset="0"/>
              </a:rPr>
              <a:t>Preventive </a:t>
            </a:r>
            <a:r>
              <a:rPr lang="en-IN" sz="4400" b="1" cap="none" spc="0" dirty="0">
                <a:ln/>
                <a:solidFill>
                  <a:schemeClr val="accent4"/>
                </a:solidFill>
                <a:effectLst/>
                <a:latin typeface="Arial" panose="020B0604020202020204" pitchFamily="34" charset="0"/>
                <a:cs typeface="Arial" panose="020B0604020202020204" pitchFamily="34" charset="0"/>
              </a:rPr>
              <a:t>Digital </a:t>
            </a:r>
            <a:r>
              <a:rPr lang="en-IN" sz="4400" b="1" cap="none" spc="0" dirty="0" smtClean="0">
                <a:ln/>
                <a:solidFill>
                  <a:schemeClr val="accent4"/>
                </a:solidFill>
                <a:effectLst/>
                <a:latin typeface="Arial" panose="020B0604020202020204" pitchFamily="34" charset="0"/>
                <a:cs typeface="Arial" panose="020B0604020202020204" pitchFamily="34" charset="0"/>
              </a:rPr>
              <a:t>Diary App</a:t>
            </a:r>
            <a:endParaRPr lang="en-IN" sz="4400" b="1" cap="none" spc="0" dirty="0">
              <a:ln/>
              <a:solidFill>
                <a:schemeClr val="accent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120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3250252-15C1-4BD8-8A91-9BF07E9E8F1C}"/>
              </a:ext>
            </a:extLst>
          </p:cNvPr>
          <p:cNvSpPr/>
          <p:nvPr/>
        </p:nvSpPr>
        <p:spPr>
          <a:xfrm>
            <a:off x="2217066" y="275548"/>
            <a:ext cx="7725063"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smtClean="0">
                <a:ln/>
                <a:solidFill>
                  <a:schemeClr val="accent4"/>
                </a:solidFill>
                <a:effectLst/>
                <a:latin typeface="Arial" panose="020B0604020202020204" pitchFamily="34" charset="0"/>
                <a:cs typeface="Arial" panose="020B0604020202020204" pitchFamily="34" charset="0"/>
              </a:rPr>
              <a:t>Preventive </a:t>
            </a:r>
            <a:r>
              <a:rPr lang="en-IN" sz="4400" b="1" cap="none" spc="0" dirty="0">
                <a:ln/>
                <a:solidFill>
                  <a:schemeClr val="accent4"/>
                </a:solidFill>
                <a:effectLst/>
                <a:latin typeface="Arial" panose="020B0604020202020204" pitchFamily="34" charset="0"/>
                <a:cs typeface="Arial" panose="020B0604020202020204" pitchFamily="34" charset="0"/>
              </a:rPr>
              <a:t>Digital </a:t>
            </a:r>
            <a:r>
              <a:rPr lang="en-IN" sz="4400" b="1" cap="none" spc="0" dirty="0" smtClean="0">
                <a:ln/>
                <a:solidFill>
                  <a:schemeClr val="accent4"/>
                </a:solidFill>
                <a:effectLst/>
                <a:latin typeface="Arial" panose="020B0604020202020204" pitchFamily="34" charset="0"/>
                <a:cs typeface="Arial" panose="020B0604020202020204" pitchFamily="34" charset="0"/>
              </a:rPr>
              <a:t>Diary App</a:t>
            </a:r>
            <a:endParaRPr lang="en-IN" sz="4400" b="1" cap="none" spc="0" dirty="0">
              <a:ln/>
              <a:solidFill>
                <a:schemeClr val="accent4"/>
              </a:solidFill>
              <a:effectLst/>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xmlns="" id="{3F0DF2B3-FA90-4055-A8B6-46D7F09EDAA4}"/>
              </a:ext>
            </a:extLst>
          </p:cNvPr>
          <p:cNvGrpSpPr/>
          <p:nvPr/>
        </p:nvGrpSpPr>
        <p:grpSpPr>
          <a:xfrm>
            <a:off x="3495675" y="1265367"/>
            <a:ext cx="5029200" cy="5402133"/>
            <a:chOff x="0" y="0"/>
            <a:chExt cx="5029200" cy="5953125"/>
          </a:xfrm>
        </p:grpSpPr>
        <p:sp>
          <p:nvSpPr>
            <p:cNvPr id="7" name="Rectangle 6">
              <a:extLst>
                <a:ext uri="{FF2B5EF4-FFF2-40B4-BE49-F238E27FC236}">
                  <a16:creationId xmlns:a16="http://schemas.microsoft.com/office/drawing/2014/main" xmlns="" id="{55DF76AF-7FC9-4791-B5E2-C8969D5C093B}"/>
                </a:ext>
              </a:extLst>
            </p:cNvPr>
            <p:cNvSpPr/>
            <p:nvPr/>
          </p:nvSpPr>
          <p:spPr>
            <a:xfrm>
              <a:off x="0" y="0"/>
              <a:ext cx="5029200" cy="5953125"/>
            </a:xfrm>
            <a:prstGeom prst="rect">
              <a:avLst/>
            </a:prstGeom>
          </p:spPr>
          <p:style>
            <a:lnRef idx="2">
              <a:schemeClr val="accent1">
                <a:shade val="50000"/>
              </a:schemeClr>
            </a:lnRef>
            <a:fillRef idx="1002">
              <a:schemeClr val="l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 </a:t>
              </a:r>
            </a:p>
          </p:txBody>
        </p:sp>
        <p:grpSp>
          <p:nvGrpSpPr>
            <p:cNvPr id="8" name="Group 7">
              <a:extLst>
                <a:ext uri="{FF2B5EF4-FFF2-40B4-BE49-F238E27FC236}">
                  <a16:creationId xmlns:a16="http://schemas.microsoft.com/office/drawing/2014/main" xmlns="" id="{DDC3E53D-E980-4446-97C5-DE7FC2DE4E59}"/>
                </a:ext>
              </a:extLst>
            </p:cNvPr>
            <p:cNvGrpSpPr/>
            <p:nvPr/>
          </p:nvGrpSpPr>
          <p:grpSpPr>
            <a:xfrm>
              <a:off x="228600" y="171450"/>
              <a:ext cx="4514850" cy="5600701"/>
              <a:chOff x="0" y="0"/>
              <a:chExt cx="4514850" cy="5857240"/>
            </a:xfrm>
          </p:grpSpPr>
          <p:sp>
            <p:nvSpPr>
              <p:cNvPr id="9" name="Rounded Rectangle 5">
                <a:extLst>
                  <a:ext uri="{FF2B5EF4-FFF2-40B4-BE49-F238E27FC236}">
                    <a16:creationId xmlns:a16="http://schemas.microsoft.com/office/drawing/2014/main" xmlns="" id="{D7F739C7-793E-4EF7-95C5-FD6A0DCFF63F}"/>
                  </a:ext>
                </a:extLst>
              </p:cNvPr>
              <p:cNvSpPr/>
              <p:nvPr/>
            </p:nvSpPr>
            <p:spPr>
              <a:xfrm>
                <a:off x="342900" y="0"/>
                <a:ext cx="1532694" cy="409532"/>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Start </a:t>
                </a:r>
                <a:endParaRPr lang="en-IN" sz="1100">
                  <a:effectLst/>
                  <a:ea typeface="Calibri" panose="020F0502020204030204" pitchFamily="34" charset="0"/>
                  <a:cs typeface="Times New Roman" panose="02020603050405020304" pitchFamily="18" charset="0"/>
                </a:endParaRPr>
              </a:p>
            </p:txBody>
          </p:sp>
          <p:sp>
            <p:nvSpPr>
              <p:cNvPr id="10" name="Rounded Rectangle 6">
                <a:extLst>
                  <a:ext uri="{FF2B5EF4-FFF2-40B4-BE49-F238E27FC236}">
                    <a16:creationId xmlns:a16="http://schemas.microsoft.com/office/drawing/2014/main" xmlns="" id="{7C8BBB19-F371-4FDD-BADA-2043DBA64932}"/>
                  </a:ext>
                </a:extLst>
              </p:cNvPr>
              <p:cNvSpPr/>
              <p:nvPr/>
            </p:nvSpPr>
            <p:spPr>
              <a:xfrm>
                <a:off x="0" y="1038225"/>
                <a:ext cx="2225176" cy="47419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Enter day to day events </a:t>
                </a:r>
                <a:endParaRPr lang="en-IN" sz="1100">
                  <a:effectLst/>
                  <a:ea typeface="Calibri" panose="020F0502020204030204" pitchFamily="34" charset="0"/>
                  <a:cs typeface="Times New Roman" panose="02020603050405020304" pitchFamily="18" charset="0"/>
                </a:endParaRPr>
              </a:p>
            </p:txBody>
          </p:sp>
          <p:sp>
            <p:nvSpPr>
              <p:cNvPr id="11" name="Flowchart: Decision 10">
                <a:extLst>
                  <a:ext uri="{FF2B5EF4-FFF2-40B4-BE49-F238E27FC236}">
                    <a16:creationId xmlns:a16="http://schemas.microsoft.com/office/drawing/2014/main" xmlns="" id="{BEE95419-A512-42F5-B941-3E532026A5A7}"/>
                  </a:ext>
                </a:extLst>
              </p:cNvPr>
              <p:cNvSpPr/>
              <p:nvPr/>
            </p:nvSpPr>
            <p:spPr>
              <a:xfrm>
                <a:off x="466725" y="2181225"/>
                <a:ext cx="1366498" cy="1063347"/>
              </a:xfrm>
              <a:prstGeom prst="flowChartDecision">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Insecure event?</a:t>
                </a:r>
              </a:p>
            </p:txBody>
          </p:sp>
          <p:sp>
            <p:nvSpPr>
              <p:cNvPr id="12" name="Down Arrow 8">
                <a:extLst>
                  <a:ext uri="{FF2B5EF4-FFF2-40B4-BE49-F238E27FC236}">
                    <a16:creationId xmlns:a16="http://schemas.microsoft.com/office/drawing/2014/main" xmlns="" id="{7E139DCC-F66A-42C2-9D25-1D88EEC4F681}"/>
                  </a:ext>
                </a:extLst>
              </p:cNvPr>
              <p:cNvSpPr/>
              <p:nvPr/>
            </p:nvSpPr>
            <p:spPr>
              <a:xfrm>
                <a:off x="1038225" y="409575"/>
                <a:ext cx="184662" cy="646630"/>
              </a:xfrm>
              <a:prstGeom prst="downArrow">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Down Arrow 9">
                <a:extLst>
                  <a:ext uri="{FF2B5EF4-FFF2-40B4-BE49-F238E27FC236}">
                    <a16:creationId xmlns:a16="http://schemas.microsoft.com/office/drawing/2014/main" xmlns="" id="{1EEEBCEC-66B5-4B4F-A5EB-A651283621E9}"/>
                  </a:ext>
                </a:extLst>
              </p:cNvPr>
              <p:cNvSpPr/>
              <p:nvPr/>
            </p:nvSpPr>
            <p:spPr>
              <a:xfrm>
                <a:off x="1057275" y="1524000"/>
                <a:ext cx="184662" cy="646630"/>
              </a:xfrm>
              <a:prstGeom prst="downArrow">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Down Arrow 10">
                <a:extLst>
                  <a:ext uri="{FF2B5EF4-FFF2-40B4-BE49-F238E27FC236}">
                    <a16:creationId xmlns:a16="http://schemas.microsoft.com/office/drawing/2014/main" xmlns="" id="{C755660C-096A-4BF8-B5ED-4CC1D9A5A828}"/>
                  </a:ext>
                </a:extLst>
              </p:cNvPr>
              <p:cNvSpPr/>
              <p:nvPr/>
            </p:nvSpPr>
            <p:spPr>
              <a:xfrm rot="60000">
                <a:off x="1066800" y="3248025"/>
                <a:ext cx="184662" cy="646630"/>
              </a:xfrm>
              <a:prstGeom prst="downArrow">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Rounded Rectangle 11">
                <a:extLst>
                  <a:ext uri="{FF2B5EF4-FFF2-40B4-BE49-F238E27FC236}">
                    <a16:creationId xmlns:a16="http://schemas.microsoft.com/office/drawing/2014/main" xmlns="" id="{280D9F6C-3412-4F26-8FC8-A671D699F34D}"/>
                  </a:ext>
                </a:extLst>
              </p:cNvPr>
              <p:cNvSpPr/>
              <p:nvPr/>
            </p:nvSpPr>
            <p:spPr>
              <a:xfrm>
                <a:off x="47625" y="3876675"/>
                <a:ext cx="2225176" cy="47419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Put event in alarm list </a:t>
                </a:r>
                <a:endParaRPr lang="en-IN" sz="1100" dirty="0">
                  <a:effectLst/>
                  <a:ea typeface="Calibri" panose="020F0502020204030204" pitchFamily="34" charset="0"/>
                  <a:cs typeface="Times New Roman" panose="02020603050405020304" pitchFamily="18" charset="0"/>
                </a:endParaRPr>
              </a:p>
            </p:txBody>
          </p:sp>
          <p:sp>
            <p:nvSpPr>
              <p:cNvPr id="16" name="Flowchart: Decision 15">
                <a:extLst>
                  <a:ext uri="{FF2B5EF4-FFF2-40B4-BE49-F238E27FC236}">
                    <a16:creationId xmlns:a16="http://schemas.microsoft.com/office/drawing/2014/main" xmlns="" id="{18AE1FE0-079C-41A0-A8CA-761EC971A276}"/>
                  </a:ext>
                </a:extLst>
              </p:cNvPr>
              <p:cNvSpPr/>
              <p:nvPr/>
            </p:nvSpPr>
            <p:spPr>
              <a:xfrm>
                <a:off x="2505075" y="3276600"/>
                <a:ext cx="1552524" cy="1565890"/>
              </a:xfrm>
              <a:prstGeom prst="flowChartDecision">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Add another event?</a:t>
                </a:r>
              </a:p>
            </p:txBody>
          </p:sp>
          <p:sp>
            <p:nvSpPr>
              <p:cNvPr id="17" name="Rectangle 16">
                <a:extLst>
                  <a:ext uri="{FF2B5EF4-FFF2-40B4-BE49-F238E27FC236}">
                    <a16:creationId xmlns:a16="http://schemas.microsoft.com/office/drawing/2014/main" xmlns="" id="{DD5F1F68-0B77-423B-8346-8A566D0DB763}"/>
                  </a:ext>
                </a:extLst>
              </p:cNvPr>
              <p:cNvSpPr/>
              <p:nvPr/>
            </p:nvSpPr>
            <p:spPr>
              <a:xfrm>
                <a:off x="866775" y="3429000"/>
                <a:ext cx="581025" cy="2286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Yes</a:t>
                </a:r>
              </a:p>
            </p:txBody>
          </p:sp>
          <p:cxnSp>
            <p:nvCxnSpPr>
              <p:cNvPr id="18" name="Elbow Connector 14">
                <a:extLst>
                  <a:ext uri="{FF2B5EF4-FFF2-40B4-BE49-F238E27FC236}">
                    <a16:creationId xmlns:a16="http://schemas.microsoft.com/office/drawing/2014/main" xmlns="" id="{4E07BCF1-094C-4A63-B997-B6DC4BD546E0}"/>
                  </a:ext>
                </a:extLst>
              </p:cNvPr>
              <p:cNvCxnSpPr/>
              <p:nvPr/>
            </p:nvCxnSpPr>
            <p:spPr>
              <a:xfrm>
                <a:off x="1866900" y="2733675"/>
                <a:ext cx="1402283" cy="542925"/>
              </a:xfrm>
              <a:prstGeom prst="bentConnector3">
                <a:avLst>
                  <a:gd name="adj1" fmla="val 100257"/>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A7378350-3776-4D84-9A44-0F8460539458}"/>
                  </a:ext>
                </a:extLst>
              </p:cNvPr>
              <p:cNvSpPr/>
              <p:nvPr/>
            </p:nvSpPr>
            <p:spPr>
              <a:xfrm>
                <a:off x="2181225" y="2638425"/>
                <a:ext cx="581025" cy="2286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No</a:t>
                </a:r>
              </a:p>
            </p:txBody>
          </p:sp>
          <p:cxnSp>
            <p:nvCxnSpPr>
              <p:cNvPr id="20" name="Straight Arrow Connector 19">
                <a:extLst>
                  <a:ext uri="{FF2B5EF4-FFF2-40B4-BE49-F238E27FC236}">
                    <a16:creationId xmlns:a16="http://schemas.microsoft.com/office/drawing/2014/main" xmlns="" id="{9C7F12F0-6D33-4F9E-99FC-C817079008CA}"/>
                  </a:ext>
                </a:extLst>
              </p:cNvPr>
              <p:cNvCxnSpPr/>
              <p:nvPr/>
            </p:nvCxnSpPr>
            <p:spPr>
              <a:xfrm flipV="1">
                <a:off x="2266950" y="4076700"/>
                <a:ext cx="295275" cy="457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Down Arrow 17">
                <a:extLst>
                  <a:ext uri="{FF2B5EF4-FFF2-40B4-BE49-F238E27FC236}">
                    <a16:creationId xmlns:a16="http://schemas.microsoft.com/office/drawing/2014/main" xmlns="" id="{28D998E2-0E04-4750-9376-9DE1069DB09C}"/>
                  </a:ext>
                </a:extLst>
              </p:cNvPr>
              <p:cNvSpPr/>
              <p:nvPr/>
            </p:nvSpPr>
            <p:spPr>
              <a:xfrm rot="60000">
                <a:off x="3190875" y="4810125"/>
                <a:ext cx="184150" cy="646430"/>
              </a:xfrm>
              <a:prstGeom prst="downArrow">
                <a:avLst/>
              </a:prstGeom>
              <a:solidFill>
                <a:schemeClr val="accent1"/>
              </a:solidFill>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Rectangle 21">
                <a:extLst>
                  <a:ext uri="{FF2B5EF4-FFF2-40B4-BE49-F238E27FC236}">
                    <a16:creationId xmlns:a16="http://schemas.microsoft.com/office/drawing/2014/main" xmlns="" id="{6DA88AA0-7C2D-4A92-84EE-D2259BFF40B4}"/>
                  </a:ext>
                </a:extLst>
              </p:cNvPr>
              <p:cNvSpPr/>
              <p:nvPr/>
            </p:nvSpPr>
            <p:spPr>
              <a:xfrm>
                <a:off x="2962275" y="4972050"/>
                <a:ext cx="581025" cy="2286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No</a:t>
                </a:r>
              </a:p>
            </p:txBody>
          </p:sp>
          <p:sp>
            <p:nvSpPr>
              <p:cNvPr id="23" name="Rounded Rectangle 19">
                <a:extLst>
                  <a:ext uri="{FF2B5EF4-FFF2-40B4-BE49-F238E27FC236}">
                    <a16:creationId xmlns:a16="http://schemas.microsoft.com/office/drawing/2014/main" xmlns="" id="{95FD994F-3FD4-4509-807D-B23A5E5EE96F}"/>
                  </a:ext>
                </a:extLst>
              </p:cNvPr>
              <p:cNvSpPr/>
              <p:nvPr/>
            </p:nvSpPr>
            <p:spPr>
              <a:xfrm>
                <a:off x="2514600" y="5448300"/>
                <a:ext cx="1532255" cy="40894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Stop</a:t>
                </a:r>
                <a:endParaRPr lang="en-IN" sz="1100">
                  <a:effectLst/>
                  <a:ea typeface="Calibri" panose="020F0502020204030204" pitchFamily="34" charset="0"/>
                  <a:cs typeface="Times New Roman" panose="02020603050405020304" pitchFamily="18" charset="0"/>
                </a:endParaRPr>
              </a:p>
            </p:txBody>
          </p:sp>
          <p:cxnSp>
            <p:nvCxnSpPr>
              <p:cNvPr id="24" name="Elbow Connector 20">
                <a:extLst>
                  <a:ext uri="{FF2B5EF4-FFF2-40B4-BE49-F238E27FC236}">
                    <a16:creationId xmlns:a16="http://schemas.microsoft.com/office/drawing/2014/main" xmlns="" id="{B49E6025-B343-45AF-B3D4-B5F89413805F}"/>
                  </a:ext>
                </a:extLst>
              </p:cNvPr>
              <p:cNvCxnSpPr/>
              <p:nvPr/>
            </p:nvCxnSpPr>
            <p:spPr>
              <a:xfrm flipH="1" flipV="1">
                <a:off x="2181225" y="1228725"/>
                <a:ext cx="1866900" cy="2867025"/>
              </a:xfrm>
              <a:prstGeom prst="bentConnector3">
                <a:avLst>
                  <a:gd name="adj1" fmla="val -765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B41B6E95-BB54-4E0F-BC57-E33DFAE9CD2A}"/>
                  </a:ext>
                </a:extLst>
              </p:cNvPr>
              <p:cNvSpPr/>
              <p:nvPr/>
            </p:nvSpPr>
            <p:spPr>
              <a:xfrm>
                <a:off x="3933825" y="2857500"/>
                <a:ext cx="581025" cy="2286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Yes</a:t>
                </a:r>
              </a:p>
            </p:txBody>
          </p:sp>
        </p:grpSp>
      </p:grpSp>
    </p:spTree>
    <p:extLst>
      <p:ext uri="{BB962C8B-B14F-4D97-AF65-F5344CB8AC3E}">
        <p14:creationId xmlns:p14="http://schemas.microsoft.com/office/powerpoint/2010/main" val="112357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6EEB26-32F3-48DD-8F3E-8F64393C4844}"/>
              </a:ext>
            </a:extLst>
          </p:cNvPr>
          <p:cNvSpPr>
            <a:spLocks noGrp="1"/>
          </p:cNvSpPr>
          <p:nvPr>
            <p:ph idx="1"/>
          </p:nvPr>
        </p:nvSpPr>
        <p:spPr>
          <a:xfrm>
            <a:off x="919119" y="1363716"/>
            <a:ext cx="10353762" cy="4913096"/>
          </a:xfrm>
        </p:spPr>
        <p:txBody>
          <a:bodyPr>
            <a:normAutofit fontScale="70000" lnSpcReduction="20000"/>
          </a:bodyPr>
          <a:lstStyle/>
          <a:p>
            <a:pPr algn="just"/>
            <a:r>
              <a:rPr lang="en-US" sz="3600" b="0" i="0" u="none" strike="noStrike" baseline="0" dirty="0">
                <a:solidFill>
                  <a:schemeClr val="accent1"/>
                </a:solidFill>
                <a:latin typeface="CIDFont+F1"/>
              </a:rPr>
              <a:t>This smart watch </a:t>
            </a:r>
            <a:r>
              <a:rPr lang="en-US" sz="3600" b="0" i="0" u="none" strike="noStrike" baseline="0" dirty="0" smtClean="0">
                <a:solidFill>
                  <a:schemeClr val="accent1"/>
                </a:solidFill>
                <a:latin typeface="CIDFont+F1"/>
              </a:rPr>
              <a:t>contains pulse reading sensor</a:t>
            </a:r>
            <a:r>
              <a:rPr lang="en-US" sz="3600" dirty="0" smtClean="0">
                <a:solidFill>
                  <a:schemeClr val="accent1"/>
                </a:solidFill>
                <a:latin typeface="CIDFont+F1"/>
              </a:rPr>
              <a:t>, needle or electric shock wire and communication sensors.</a:t>
            </a:r>
          </a:p>
          <a:p>
            <a:pPr algn="just"/>
            <a:r>
              <a:rPr lang="en-IN" sz="3600" dirty="0">
                <a:solidFill>
                  <a:schemeClr val="accent1"/>
                </a:solidFill>
                <a:latin typeface="CIDFont+F1"/>
              </a:rPr>
              <a:t>While the girl in situation if the girl is being a dumbstruck the measuring parameters in the smartwatch read the abnormality of pulse changes from her hand and pricks the girl using needle or shock wire to evoke her to prevent herself. And also the app will send the message and current location of her to her caretaker, and nearest police station through the social network like </a:t>
            </a:r>
            <a:r>
              <a:rPr lang="en-IN" sz="3600" dirty="0" err="1">
                <a:solidFill>
                  <a:schemeClr val="accent1"/>
                </a:solidFill>
                <a:latin typeface="CIDFont+F1"/>
              </a:rPr>
              <a:t>facebook,twitter</a:t>
            </a:r>
            <a:r>
              <a:rPr lang="en-IN" sz="3600" dirty="0">
                <a:solidFill>
                  <a:schemeClr val="accent1"/>
                </a:solidFill>
                <a:latin typeface="CIDFont+F1"/>
              </a:rPr>
              <a:t>…</a:t>
            </a:r>
          </a:p>
          <a:p>
            <a:pPr algn="just"/>
            <a:r>
              <a:rPr lang="en-US" sz="3600" dirty="0" smtClean="0">
                <a:solidFill>
                  <a:schemeClr val="accent1"/>
                </a:solidFill>
                <a:latin typeface="CIDFont+F1"/>
              </a:rPr>
              <a:t> </a:t>
            </a:r>
            <a:r>
              <a:rPr lang="en-IN" sz="3600" dirty="0" smtClean="0">
                <a:solidFill>
                  <a:schemeClr val="accent1"/>
                </a:solidFill>
                <a:latin typeface="CIDFont+F1"/>
                <a:ea typeface="Calibri" panose="020F0502020204030204" pitchFamily="34" charset="0"/>
                <a:cs typeface="Times New Roman" panose="02020603050405020304" pitchFamily="18" charset="0"/>
              </a:rPr>
              <a:t>A smart watch </a:t>
            </a:r>
            <a:r>
              <a:rPr lang="en-IN" sz="3600" dirty="0">
                <a:solidFill>
                  <a:schemeClr val="accent1"/>
                </a:solidFill>
                <a:latin typeface="CIDFont+F1"/>
                <a:ea typeface="Calibri" panose="020F0502020204030204" pitchFamily="34" charset="0"/>
                <a:cs typeface="Times New Roman" panose="02020603050405020304" pitchFamily="18" charset="0"/>
              </a:rPr>
              <a:t>and an android application can help the person reach to safety. </a:t>
            </a:r>
            <a:endParaRPr lang="en-IN" sz="3600" b="0" i="0" u="none" strike="noStrike" baseline="0" dirty="0">
              <a:solidFill>
                <a:schemeClr val="accent1"/>
              </a:solidFill>
              <a:latin typeface="CIDFont+F1"/>
            </a:endParaRPr>
          </a:p>
        </p:txBody>
      </p:sp>
      <p:sp>
        <p:nvSpPr>
          <p:cNvPr id="4" name="Rectangle 3">
            <a:extLst>
              <a:ext uri="{FF2B5EF4-FFF2-40B4-BE49-F238E27FC236}">
                <a16:creationId xmlns:a16="http://schemas.microsoft.com/office/drawing/2014/main" xmlns="" id="{33250252-15C1-4BD8-8A91-9BF07E9E8F1C}"/>
              </a:ext>
            </a:extLst>
          </p:cNvPr>
          <p:cNvSpPr/>
          <p:nvPr/>
        </p:nvSpPr>
        <p:spPr>
          <a:xfrm>
            <a:off x="773570" y="275548"/>
            <a:ext cx="10612072"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smtClean="0">
                <a:ln/>
                <a:solidFill>
                  <a:schemeClr val="accent4"/>
                </a:solidFill>
                <a:effectLst/>
                <a:latin typeface="Arial" panose="020B0604020202020204" pitchFamily="34" charset="0"/>
                <a:cs typeface="Arial" panose="020B0604020202020204" pitchFamily="34" charset="0"/>
              </a:rPr>
              <a:t>Evoking Device– </a:t>
            </a:r>
            <a:r>
              <a:rPr lang="en-IN" sz="4400" b="1" dirty="0" smtClean="0">
                <a:ln/>
                <a:solidFill>
                  <a:schemeClr val="accent4"/>
                </a:solidFill>
                <a:latin typeface="Arial" panose="020B0604020202020204" pitchFamily="34" charset="0"/>
                <a:cs typeface="Arial" panose="020B0604020202020204" pitchFamily="34" charset="0"/>
              </a:rPr>
              <a:t>Evoking Smart </a:t>
            </a:r>
            <a:r>
              <a:rPr lang="en-IN" sz="4400" b="1" dirty="0">
                <a:ln/>
                <a:solidFill>
                  <a:schemeClr val="accent4"/>
                </a:solidFill>
                <a:latin typeface="Arial" panose="020B0604020202020204" pitchFamily="34" charset="0"/>
                <a:cs typeface="Arial" panose="020B0604020202020204" pitchFamily="34" charset="0"/>
              </a:rPr>
              <a:t>Watch</a:t>
            </a:r>
            <a:endParaRPr lang="en-IN" sz="4400" b="1" cap="none" spc="0" dirty="0">
              <a:ln/>
              <a:solidFill>
                <a:schemeClr val="accent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88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998573" y="2500948"/>
            <a:ext cx="5507252" cy="3347917"/>
            <a:chOff x="0" y="0"/>
            <a:chExt cx="6791325" cy="3819525"/>
          </a:xfrm>
        </p:grpSpPr>
        <p:sp>
          <p:nvSpPr>
            <p:cNvPr id="19" name="Rectangle 18"/>
            <p:cNvSpPr/>
            <p:nvPr/>
          </p:nvSpPr>
          <p:spPr>
            <a:xfrm>
              <a:off x="0" y="0"/>
              <a:ext cx="6791325" cy="3819525"/>
            </a:xfrm>
            <a:prstGeom prst="rect">
              <a:avLst/>
            </a:prstGeom>
          </p:spPr>
          <p:style>
            <a:lnRef idx="2">
              <a:schemeClr val="accent1">
                <a:shade val="50000"/>
              </a:schemeClr>
            </a:lnRef>
            <a:fillRef idx="1002">
              <a:schemeClr val="l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20" name="Group 19"/>
            <p:cNvGrpSpPr/>
            <p:nvPr/>
          </p:nvGrpSpPr>
          <p:grpSpPr>
            <a:xfrm>
              <a:off x="64803" y="98294"/>
              <a:ext cx="6640797" cy="3329695"/>
              <a:chOff x="-87597" y="-168406"/>
              <a:chExt cx="6640797" cy="3329695"/>
            </a:xfrm>
          </p:grpSpPr>
          <p:sp>
            <p:nvSpPr>
              <p:cNvPr id="21" name="Rounded Rectangle 20"/>
              <p:cNvSpPr/>
              <p:nvPr/>
            </p:nvSpPr>
            <p:spPr>
              <a:xfrm>
                <a:off x="-87597" y="-168406"/>
                <a:ext cx="1555265" cy="3329695"/>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Wrist Watch</a:t>
                </a:r>
                <a:r>
                  <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contains pulse and heart rate reading sensors, Bluetooth/Wi-Fi Communicators and a needle / a shock wire</a:t>
                </a:r>
                <a:endParaRPr lang="en-IN" sz="1100" dirty="0">
                  <a:effectLst/>
                  <a:ea typeface="Calibri" panose="020F0502020204030204" pitchFamily="34" charset="0"/>
                  <a:cs typeface="Times New Roman" panose="02020603050405020304" pitchFamily="18" charset="0"/>
                </a:endParaRPr>
              </a:p>
            </p:txBody>
          </p:sp>
          <p:grpSp>
            <p:nvGrpSpPr>
              <p:cNvPr id="22" name="Group 21"/>
              <p:cNvGrpSpPr/>
              <p:nvPr/>
            </p:nvGrpSpPr>
            <p:grpSpPr>
              <a:xfrm>
                <a:off x="4848225" y="0"/>
                <a:ext cx="1704975" cy="3019425"/>
                <a:chOff x="0" y="0"/>
                <a:chExt cx="1704975" cy="3019425"/>
              </a:xfrm>
            </p:grpSpPr>
            <p:sp>
              <p:nvSpPr>
                <p:cNvPr id="44" name="Rounded Rectangle 43"/>
                <p:cNvSpPr/>
                <p:nvPr/>
              </p:nvSpPr>
              <p:spPr>
                <a:xfrm>
                  <a:off x="0" y="0"/>
                  <a:ext cx="1704975" cy="30194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45" name="Group 44"/>
                <p:cNvGrpSpPr/>
                <p:nvPr/>
              </p:nvGrpSpPr>
              <p:grpSpPr>
                <a:xfrm>
                  <a:off x="266700" y="104775"/>
                  <a:ext cx="1228725" cy="2855595"/>
                  <a:chOff x="0" y="0"/>
                  <a:chExt cx="1228725" cy="2855595"/>
                </a:xfrm>
              </p:grpSpPr>
              <p:pic>
                <p:nvPicPr>
                  <p:cNvPr id="46" name="Picture 45" descr="See the source image"/>
                  <p:cNvPicPr>
                    <a:picLocks noChangeAspect="1"/>
                  </p:cNvPicPr>
                  <p:nvPr/>
                </p:nvPicPr>
                <p:blipFill rotWithShape="1">
                  <a:blip r:embed="rId2" cstate="print">
                    <a:extLst>
                      <a:ext uri="{28A0092B-C50C-407E-A947-70E740481C1C}">
                        <a14:useLocalDpi xmlns:a14="http://schemas.microsoft.com/office/drawing/2010/main" val="0"/>
                      </a:ext>
                    </a:extLst>
                  </a:blip>
                  <a:srcRect r="5724"/>
                  <a:stretch/>
                </p:blipFill>
                <p:spPr bwMode="auto">
                  <a:xfrm>
                    <a:off x="28575" y="0"/>
                    <a:ext cx="1190625" cy="904875"/>
                  </a:xfrm>
                  <a:prstGeom prst="rect">
                    <a:avLst/>
                  </a:prstGeom>
                  <a:noFill/>
                  <a:ln>
                    <a:noFill/>
                  </a:ln>
                  <a:extLst>
                    <a:ext uri="{53640926-AAD7-44D8-BBD7-CCE9431645EC}">
                      <a14:shadowObscured xmlns:a14="http://schemas.microsoft.com/office/drawing/2010/main"/>
                    </a:ext>
                  </a:extLst>
                </p:spPr>
              </p:pic>
              <p:pic>
                <p:nvPicPr>
                  <p:cNvPr id="47" name="Picture 46" descr="See the source image"/>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47750"/>
                    <a:ext cx="1228725" cy="840105"/>
                  </a:xfrm>
                  <a:prstGeom prst="rect">
                    <a:avLst/>
                  </a:prstGeom>
                  <a:noFill/>
                  <a:ln>
                    <a:noFill/>
                  </a:ln>
                </p:spPr>
              </p:pic>
              <p:pic>
                <p:nvPicPr>
                  <p:cNvPr id="48" name="Picture 47" descr="See the source image"/>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5" y="2038350"/>
                    <a:ext cx="1219200" cy="817245"/>
                  </a:xfrm>
                  <a:prstGeom prst="rect">
                    <a:avLst/>
                  </a:prstGeom>
                  <a:noFill/>
                  <a:ln>
                    <a:noFill/>
                  </a:ln>
                </p:spPr>
              </p:pic>
            </p:grpSp>
          </p:grpSp>
          <p:grpSp>
            <p:nvGrpSpPr>
              <p:cNvPr id="23" name="Group 22"/>
              <p:cNvGrpSpPr/>
              <p:nvPr/>
            </p:nvGrpSpPr>
            <p:grpSpPr>
              <a:xfrm>
                <a:off x="2171700" y="590550"/>
                <a:ext cx="2143125" cy="1390650"/>
                <a:chOff x="0" y="0"/>
                <a:chExt cx="2143125" cy="1390650"/>
              </a:xfrm>
            </p:grpSpPr>
            <p:sp>
              <p:nvSpPr>
                <p:cNvPr id="42" name="Rounded Rectangle 41"/>
                <p:cNvSpPr/>
                <p:nvPr/>
              </p:nvSpPr>
              <p:spPr>
                <a:xfrm>
                  <a:off x="0" y="0"/>
                  <a:ext cx="2143125" cy="1390650"/>
                </a:xfrm>
                <a:prstGeom prst="roundRect">
                  <a:avLst/>
                </a:prstGeom>
              </p:spPr>
              <p:style>
                <a:lnRef idx="2">
                  <a:schemeClr val="accent1">
                    <a:shade val="50000"/>
                  </a:schemeClr>
                </a:lnRef>
                <a:fillRef idx="1003">
                  <a:schemeClr val="l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43" name="Picture 42" descr="See the source image"/>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550" y="152400"/>
                  <a:ext cx="1800225" cy="1075055"/>
                </a:xfrm>
                <a:prstGeom prst="rect">
                  <a:avLst/>
                </a:prstGeom>
                <a:noFill/>
                <a:ln>
                  <a:noFill/>
                </a:ln>
              </p:spPr>
            </p:pic>
          </p:grpSp>
          <p:cxnSp>
            <p:nvCxnSpPr>
              <p:cNvPr id="24" name="Straight Arrow Connector 23"/>
              <p:cNvCxnSpPr/>
              <p:nvPr/>
            </p:nvCxnSpPr>
            <p:spPr>
              <a:xfrm>
                <a:off x="4324350" y="1285875"/>
                <a:ext cx="590550" cy="0"/>
              </a:xfrm>
              <a:prstGeom prst="straightConnector1">
                <a:avLst/>
              </a:prstGeom>
              <a:ln w="57150">
                <a:solidFill>
                  <a:schemeClr val="tx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493589" y="1219200"/>
                <a:ext cx="768052" cy="28575"/>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xmlns="" id="{33250252-15C1-4BD8-8A91-9BF07E9E8F1C}"/>
              </a:ext>
            </a:extLst>
          </p:cNvPr>
          <p:cNvSpPr/>
          <p:nvPr/>
        </p:nvSpPr>
        <p:spPr>
          <a:xfrm>
            <a:off x="773570" y="275548"/>
            <a:ext cx="10612072"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smtClean="0">
                <a:ln/>
                <a:solidFill>
                  <a:schemeClr val="accent4"/>
                </a:solidFill>
                <a:effectLst/>
                <a:latin typeface="Arial" panose="020B0604020202020204" pitchFamily="34" charset="0"/>
                <a:cs typeface="Arial" panose="020B0604020202020204" pitchFamily="34" charset="0"/>
              </a:rPr>
              <a:t>Evoking Device– </a:t>
            </a:r>
            <a:r>
              <a:rPr lang="en-IN" sz="4400" b="1" dirty="0" smtClean="0">
                <a:ln/>
                <a:solidFill>
                  <a:schemeClr val="accent4"/>
                </a:solidFill>
                <a:latin typeface="Arial" panose="020B0604020202020204" pitchFamily="34" charset="0"/>
                <a:cs typeface="Arial" panose="020B0604020202020204" pitchFamily="34" charset="0"/>
              </a:rPr>
              <a:t>Evoking Smart </a:t>
            </a:r>
            <a:r>
              <a:rPr lang="en-IN" sz="4400" b="1" dirty="0">
                <a:ln/>
                <a:solidFill>
                  <a:schemeClr val="accent4"/>
                </a:solidFill>
                <a:latin typeface="Arial" panose="020B0604020202020204" pitchFamily="34" charset="0"/>
                <a:cs typeface="Arial" panose="020B0604020202020204" pitchFamily="34" charset="0"/>
              </a:rPr>
              <a:t>Watch</a:t>
            </a:r>
            <a:endParaRPr lang="en-IN" sz="4400" b="1" cap="none" spc="0" dirty="0">
              <a:ln/>
              <a:solidFill>
                <a:schemeClr val="accent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84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6EEB26-32F3-48DD-8F3E-8F64393C4844}"/>
              </a:ext>
            </a:extLst>
          </p:cNvPr>
          <p:cNvSpPr>
            <a:spLocks noGrp="1"/>
          </p:cNvSpPr>
          <p:nvPr>
            <p:ph idx="1"/>
          </p:nvPr>
        </p:nvSpPr>
        <p:spPr>
          <a:xfrm>
            <a:off x="919119" y="1381300"/>
            <a:ext cx="10353762" cy="4913096"/>
          </a:xfrm>
        </p:spPr>
        <p:txBody>
          <a:bodyPr>
            <a:normAutofit fontScale="55000" lnSpcReduction="20000"/>
          </a:bodyPr>
          <a:lstStyle/>
          <a:p>
            <a:pPr algn="just"/>
            <a:r>
              <a:rPr lang="en-US" sz="3600" b="0" i="0" u="none" strike="noStrike" baseline="0" dirty="0">
                <a:solidFill>
                  <a:schemeClr val="accent1"/>
                </a:solidFill>
                <a:latin typeface="CIDFont+F1"/>
              </a:rPr>
              <a:t>This application is </a:t>
            </a:r>
            <a:r>
              <a:rPr lang="en-US" sz="3600" b="0" i="0" u="none" strike="noStrike" baseline="0" dirty="0" smtClean="0">
                <a:solidFill>
                  <a:schemeClr val="accent1"/>
                </a:solidFill>
                <a:latin typeface="CIDFont+F1"/>
              </a:rPr>
              <a:t>a self protection game </a:t>
            </a:r>
            <a:r>
              <a:rPr lang="en-US" sz="3600" b="0" i="0" u="none" strike="noStrike" baseline="0" dirty="0">
                <a:solidFill>
                  <a:schemeClr val="accent1"/>
                </a:solidFill>
                <a:latin typeface="CIDFont+F1"/>
              </a:rPr>
              <a:t>which will train the mind of </a:t>
            </a:r>
            <a:r>
              <a:rPr lang="en-US" sz="3600" b="0" i="0" u="none" strike="noStrike" baseline="0" dirty="0" smtClean="0">
                <a:solidFill>
                  <a:schemeClr val="accent1"/>
                </a:solidFill>
                <a:latin typeface="CIDFont+F1"/>
              </a:rPr>
              <a:t>girl. </a:t>
            </a:r>
            <a:r>
              <a:rPr lang="en-US" sz="3600" b="0" i="0" u="none" strike="noStrike" baseline="0" dirty="0">
                <a:solidFill>
                  <a:schemeClr val="accent1"/>
                </a:solidFill>
                <a:latin typeface="CIDFont+F1"/>
              </a:rPr>
              <a:t>Since the children are mostly playing games in mobile a simple gaming application can train the girl </a:t>
            </a:r>
            <a:r>
              <a:rPr lang="en-US" sz="3600" b="0" i="0" u="none" strike="noStrike" baseline="0" dirty="0" smtClean="0">
                <a:solidFill>
                  <a:schemeClr val="accent1"/>
                </a:solidFill>
                <a:latin typeface="CIDFont+F1"/>
              </a:rPr>
              <a:t>to </a:t>
            </a:r>
            <a:r>
              <a:rPr lang="en-US" sz="3600" b="0" i="0" u="none" strike="noStrike" baseline="0" dirty="0">
                <a:solidFill>
                  <a:schemeClr val="accent1"/>
                </a:solidFill>
                <a:latin typeface="CIDFont+F1"/>
              </a:rPr>
              <a:t>save </a:t>
            </a:r>
            <a:r>
              <a:rPr lang="en-US" sz="3600" b="0" i="0" u="none" strike="noStrike" baseline="0" dirty="0" smtClean="0">
                <a:solidFill>
                  <a:schemeClr val="accent1"/>
                </a:solidFill>
                <a:latin typeface="CIDFont+F1"/>
              </a:rPr>
              <a:t>themselves by using their belongings</a:t>
            </a:r>
            <a:r>
              <a:rPr lang="en-US" sz="3600" dirty="0" smtClean="0">
                <a:solidFill>
                  <a:schemeClr val="accent1"/>
                </a:solidFill>
                <a:latin typeface="CIDFont+F1"/>
              </a:rPr>
              <a:t>(hairpins, safety pin, dupatta, her hand ,nail…)</a:t>
            </a:r>
            <a:r>
              <a:rPr lang="en-US" sz="3600" b="0" i="0" u="none" strike="noStrike" baseline="0" dirty="0" smtClean="0">
                <a:solidFill>
                  <a:schemeClr val="accent1"/>
                </a:solidFill>
                <a:latin typeface="CIDFont+F1"/>
              </a:rPr>
              <a:t> and </a:t>
            </a:r>
            <a:r>
              <a:rPr lang="en-US" sz="3600" dirty="0" smtClean="0">
                <a:solidFill>
                  <a:schemeClr val="accent1"/>
                </a:solidFill>
                <a:latin typeface="CIDFont+F1"/>
              </a:rPr>
              <a:t>available things surrounding her(soil, wood pieces…) </a:t>
            </a:r>
            <a:r>
              <a:rPr lang="en-US" sz="3600" b="0" i="0" u="none" strike="noStrike" baseline="0" dirty="0" smtClean="0">
                <a:solidFill>
                  <a:schemeClr val="accent1"/>
                </a:solidFill>
                <a:latin typeface="CIDFont+F1"/>
              </a:rPr>
              <a:t>from </a:t>
            </a:r>
            <a:r>
              <a:rPr lang="en-US" sz="3600" b="0" i="0" u="none" strike="noStrike" baseline="0" dirty="0">
                <a:solidFill>
                  <a:schemeClr val="accent1"/>
                </a:solidFill>
                <a:latin typeface="CIDFont+F1"/>
              </a:rPr>
              <a:t>the hands of culprits. The starting levels will be like an unknown person chasing her, and the girl collecting some essential things while running to save herself from the enemy</a:t>
            </a:r>
            <a:r>
              <a:rPr lang="en-US" sz="3600" b="0" i="0" u="none" strike="noStrike" baseline="0" dirty="0" smtClean="0">
                <a:solidFill>
                  <a:schemeClr val="accent1"/>
                </a:solidFill>
                <a:latin typeface="CIDFont+F1"/>
              </a:rPr>
              <a:t>.</a:t>
            </a:r>
            <a:r>
              <a:rPr lang="en-IN"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3600" dirty="0">
                <a:solidFill>
                  <a:schemeClr val="accent1"/>
                </a:solidFill>
                <a:latin typeface="CIDFont+F1"/>
                <a:ea typeface="Calibri" panose="020F0502020204030204" pitchFamily="34" charset="0"/>
                <a:cs typeface="Times New Roman" panose="02020603050405020304" pitchFamily="18" charset="0"/>
              </a:rPr>
              <a:t>In each stage, the hurdles the girl faces can be changed and the things the girl collects to face the hurdles can be decided on the run. This game likes “Temple Run” game. When girls play such games the mind gets trained to danger and helps them to tackle such situations without being </a:t>
            </a:r>
            <a:r>
              <a:rPr lang="en-IN" sz="3600" dirty="0" smtClean="0">
                <a:solidFill>
                  <a:schemeClr val="accent1"/>
                </a:solidFill>
                <a:latin typeface="CIDFont+F1"/>
                <a:ea typeface="Calibri" panose="020F0502020204030204" pitchFamily="34" charset="0"/>
                <a:cs typeface="Times New Roman" panose="02020603050405020304" pitchFamily="18" charset="0"/>
              </a:rPr>
              <a:t>dumbstruck.</a:t>
            </a:r>
            <a:endParaRPr lang="en-IN" sz="3600" dirty="0">
              <a:solidFill>
                <a:schemeClr val="accent1"/>
              </a:solidFill>
              <a:effectLst/>
              <a:latin typeface="CIDFont+F1"/>
              <a:ea typeface="Calibri" panose="020F0502020204030204" pitchFamily="34" charset="0"/>
              <a:cs typeface="Times New Roman" panose="02020603050405020304" pitchFamily="18" charset="0"/>
            </a:endParaRPr>
          </a:p>
          <a:p>
            <a:pPr algn="just"/>
            <a:r>
              <a:rPr lang="en-US" sz="3700" b="0" i="0" u="none" strike="noStrike" baseline="0" dirty="0" smtClean="0">
                <a:solidFill>
                  <a:schemeClr val="accent1"/>
                </a:solidFill>
                <a:latin typeface="CIDFont+F1"/>
              </a:rPr>
              <a:t> </a:t>
            </a:r>
            <a:r>
              <a:rPr lang="en-IN" sz="3700" dirty="0">
                <a:solidFill>
                  <a:schemeClr val="accent1"/>
                </a:solidFill>
                <a:latin typeface="CIDFont+F1"/>
              </a:rPr>
              <a:t>“</a:t>
            </a:r>
            <a:r>
              <a:rPr lang="en-US" sz="3700" b="1" dirty="0">
                <a:solidFill>
                  <a:schemeClr val="accent1"/>
                </a:solidFill>
                <a:effectLst/>
                <a:latin typeface="CIDFont+F1"/>
              </a:rPr>
              <a:t>By actually doing something new over and over again, your brain wires new pathways that help you do this new thing better and faster by improving specific cognitive functions</a:t>
            </a:r>
            <a:r>
              <a:rPr lang="en-IN" sz="3700" dirty="0">
                <a:solidFill>
                  <a:schemeClr val="accent1"/>
                </a:solidFill>
                <a:effectLst/>
                <a:latin typeface="CIDFont+F1"/>
              </a:rPr>
              <a:t>. </a:t>
            </a:r>
            <a:r>
              <a:rPr lang="en-IN" sz="3700" dirty="0">
                <a:solidFill>
                  <a:schemeClr val="accent1"/>
                </a:solidFill>
                <a:latin typeface="CIDFont+F1"/>
              </a:rPr>
              <a:t>Ref:</a:t>
            </a:r>
            <a:r>
              <a:rPr lang="en-US" sz="3700" dirty="0">
                <a:solidFill>
                  <a:schemeClr val="accent1"/>
                </a:solidFill>
                <a:latin typeface="CIDFont+F1"/>
                <a:hlinkClick r:id="rId2"/>
              </a:rPr>
              <a:t>8 Ways to Train Your Brain to Learn Faster and Remember More – </a:t>
            </a:r>
            <a:r>
              <a:rPr lang="en-US" sz="3700" dirty="0" err="1">
                <a:solidFill>
                  <a:schemeClr val="accent1"/>
                </a:solidFill>
                <a:latin typeface="CIDFont+F1"/>
                <a:hlinkClick r:id="rId2"/>
              </a:rPr>
              <a:t>Lifehack</a:t>
            </a:r>
            <a:r>
              <a:rPr lang="en-US" sz="3700" dirty="0">
                <a:solidFill>
                  <a:schemeClr val="accent1"/>
                </a:solidFill>
                <a:latin typeface="CIDFont+F1"/>
              </a:rPr>
              <a:t>”.  </a:t>
            </a:r>
            <a:endParaRPr lang="en-IN" sz="3700" dirty="0">
              <a:solidFill>
                <a:schemeClr val="accent1"/>
              </a:solidFill>
              <a:latin typeface="CIDFont+F1"/>
            </a:endParaRPr>
          </a:p>
          <a:p>
            <a:pPr algn="just"/>
            <a:endParaRPr lang="en-IN" sz="3600" b="0" i="0" u="none" strike="noStrike" baseline="0" dirty="0">
              <a:solidFill>
                <a:schemeClr val="accent1"/>
              </a:solidFill>
              <a:latin typeface="CIDFont+F1"/>
            </a:endParaRPr>
          </a:p>
        </p:txBody>
      </p:sp>
      <p:sp>
        <p:nvSpPr>
          <p:cNvPr id="4" name="Rectangle 3">
            <a:extLst>
              <a:ext uri="{FF2B5EF4-FFF2-40B4-BE49-F238E27FC236}">
                <a16:creationId xmlns:a16="http://schemas.microsoft.com/office/drawing/2014/main" xmlns="" id="{33250252-15C1-4BD8-8A91-9BF07E9E8F1C}"/>
              </a:ext>
            </a:extLst>
          </p:cNvPr>
          <p:cNvSpPr/>
          <p:nvPr/>
        </p:nvSpPr>
        <p:spPr>
          <a:xfrm>
            <a:off x="2516037" y="275548"/>
            <a:ext cx="7127144"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smtClean="0">
                <a:ln/>
                <a:solidFill>
                  <a:schemeClr val="accent4"/>
                </a:solidFill>
                <a:effectLst/>
                <a:latin typeface="Arial" panose="020B0604020202020204" pitchFamily="34" charset="0"/>
                <a:cs typeface="Arial" panose="020B0604020202020204" pitchFamily="34" charset="0"/>
              </a:rPr>
              <a:t>Self Protection Game App</a:t>
            </a:r>
            <a:endParaRPr lang="en-IN" sz="4400" b="1" cap="none" spc="0" dirty="0">
              <a:ln/>
              <a:solidFill>
                <a:schemeClr val="accent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61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3250252-15C1-4BD8-8A91-9BF07E9E8F1C}"/>
              </a:ext>
            </a:extLst>
          </p:cNvPr>
          <p:cNvSpPr/>
          <p:nvPr/>
        </p:nvSpPr>
        <p:spPr>
          <a:xfrm>
            <a:off x="1719179" y="275548"/>
            <a:ext cx="872085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a:ln/>
                <a:solidFill>
                  <a:schemeClr val="accent4"/>
                </a:solidFill>
                <a:effectLst/>
                <a:latin typeface="Arial" panose="020B0604020202020204" pitchFamily="34" charset="0"/>
                <a:cs typeface="Arial" panose="020B0604020202020204" pitchFamily="34" charset="0"/>
              </a:rPr>
              <a:t>Trainable – Trainable safety app</a:t>
            </a: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67" y="1589903"/>
            <a:ext cx="2693772" cy="35916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5357" y="1589903"/>
            <a:ext cx="2669059" cy="35587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ee the source image"/>
          <p:cNvPicPr/>
          <p:nvPr/>
        </p:nvPicPr>
        <p:blipFill rotWithShape="1">
          <a:blip r:embed="rId4">
            <a:extLst>
              <a:ext uri="{28A0092B-C50C-407E-A947-70E740481C1C}">
                <a14:useLocalDpi xmlns:a14="http://schemas.microsoft.com/office/drawing/2010/main" val="0"/>
              </a:ext>
            </a:extLst>
          </a:blip>
          <a:srcRect t="14398" r="48645"/>
          <a:stretch/>
        </p:blipFill>
        <p:spPr bwMode="auto">
          <a:xfrm>
            <a:off x="7193734" y="1815182"/>
            <a:ext cx="3971925" cy="28546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880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7697" y="1359243"/>
            <a:ext cx="2446638" cy="5387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636A48B0-3260-4804-8C00-F08DB6051E3A}"/>
              </a:ext>
            </a:extLst>
          </p:cNvPr>
          <p:cNvSpPr/>
          <p:nvPr/>
        </p:nvSpPr>
        <p:spPr>
          <a:xfrm>
            <a:off x="2223413" y="300669"/>
            <a:ext cx="271362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400" b="1" cap="none" spc="0" dirty="0" smtClean="0">
                <a:ln/>
                <a:solidFill>
                  <a:schemeClr val="accent4"/>
                </a:solidFill>
                <a:effectLst/>
                <a:latin typeface="Arial" panose="020B0604020202020204" pitchFamily="34" charset="0"/>
                <a:cs typeface="Arial" panose="020B0604020202020204" pitchFamily="34" charset="0"/>
              </a:rPr>
              <a:t>Workflow</a:t>
            </a:r>
            <a:endParaRPr lang="en-IN" sz="4400" b="1" cap="none" spc="0" dirty="0">
              <a:ln/>
              <a:solidFill>
                <a:schemeClr val="accent4"/>
              </a:solidFill>
              <a:effectLst/>
              <a:latin typeface="Arial" panose="020B0604020202020204" pitchFamily="34" charset="0"/>
              <a:cs typeface="Arial" panose="020B0604020202020204" pitchFamily="34" charset="0"/>
            </a:endParaRPr>
          </a:p>
        </p:txBody>
      </p:sp>
      <p:sp>
        <p:nvSpPr>
          <p:cNvPr id="3" name="Rounded Rectangle 2"/>
          <p:cNvSpPr/>
          <p:nvPr/>
        </p:nvSpPr>
        <p:spPr>
          <a:xfrm>
            <a:off x="2380735" y="1598142"/>
            <a:ext cx="1672281" cy="92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Preventive Diary App</a:t>
            </a:r>
            <a:endParaRPr lang="en-IN" dirty="0"/>
          </a:p>
        </p:txBody>
      </p:sp>
      <p:sp>
        <p:nvSpPr>
          <p:cNvPr id="8" name="Rounded Rectangle 7"/>
          <p:cNvSpPr/>
          <p:nvPr/>
        </p:nvSpPr>
        <p:spPr>
          <a:xfrm>
            <a:off x="2380735" y="3525795"/>
            <a:ext cx="1672281" cy="92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Evoking Smart Watch</a:t>
            </a:r>
            <a:endParaRPr lang="en-IN" dirty="0"/>
          </a:p>
        </p:txBody>
      </p:sp>
      <p:sp>
        <p:nvSpPr>
          <p:cNvPr id="9" name="Rounded Rectangle 8"/>
          <p:cNvSpPr/>
          <p:nvPr/>
        </p:nvSpPr>
        <p:spPr>
          <a:xfrm>
            <a:off x="2361028" y="5552307"/>
            <a:ext cx="1672281" cy="92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Self Protection Game</a:t>
            </a:r>
            <a:endParaRPr lang="en-IN" dirty="0"/>
          </a:p>
        </p:txBody>
      </p:sp>
      <p:pic>
        <p:nvPicPr>
          <p:cNvPr id="2050"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952" y="2099319"/>
            <a:ext cx="965864" cy="127819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stCxn id="2050" idx="3"/>
            <a:endCxn id="9" idx="1"/>
          </p:cNvCxnSpPr>
          <p:nvPr/>
        </p:nvCxnSpPr>
        <p:spPr>
          <a:xfrm>
            <a:off x="1203816" y="2738417"/>
            <a:ext cx="1157212" cy="3275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050" idx="3"/>
            <a:endCxn id="3" idx="1"/>
          </p:cNvCxnSpPr>
          <p:nvPr/>
        </p:nvCxnSpPr>
        <p:spPr>
          <a:xfrm flipV="1">
            <a:off x="1203816" y="2059461"/>
            <a:ext cx="1176919" cy="67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050" idx="3"/>
            <a:endCxn id="8" idx="1"/>
          </p:cNvCxnSpPr>
          <p:nvPr/>
        </p:nvCxnSpPr>
        <p:spPr>
          <a:xfrm>
            <a:off x="1203816" y="2738417"/>
            <a:ext cx="1176919" cy="1248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52" name="Group 2051"/>
          <p:cNvGrpSpPr/>
          <p:nvPr/>
        </p:nvGrpSpPr>
        <p:grpSpPr>
          <a:xfrm>
            <a:off x="5123936" y="1285102"/>
            <a:ext cx="2784388" cy="3674076"/>
            <a:chOff x="5123936" y="1285102"/>
            <a:chExt cx="2833814" cy="3369275"/>
          </a:xfrm>
        </p:grpSpPr>
        <p:sp>
          <p:nvSpPr>
            <p:cNvPr id="15" name="Rectangle 14"/>
            <p:cNvSpPr/>
            <p:nvPr/>
          </p:nvSpPr>
          <p:spPr>
            <a:xfrm>
              <a:off x="5189837" y="1285102"/>
              <a:ext cx="2767913" cy="336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5378216" y="1884841"/>
              <a:ext cx="396508" cy="973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t>
              </a:r>
            </a:p>
            <a:p>
              <a:pPr algn="ctr"/>
              <a:r>
                <a:rPr lang="en-IN" dirty="0" smtClean="0"/>
                <a:t>------</a:t>
              </a:r>
              <a:endParaRPr lang="en-IN" dirty="0"/>
            </a:p>
          </p:txBody>
        </p:sp>
        <p:sp>
          <p:nvSpPr>
            <p:cNvPr id="17" name="TextBox 16"/>
            <p:cNvSpPr txBox="1"/>
            <p:nvPr/>
          </p:nvSpPr>
          <p:spPr>
            <a:xfrm>
              <a:off x="5123936" y="1516445"/>
              <a:ext cx="1087394" cy="276999"/>
            </a:xfrm>
            <a:prstGeom prst="rect">
              <a:avLst/>
            </a:prstGeom>
            <a:noFill/>
          </p:spPr>
          <p:txBody>
            <a:bodyPr wrap="square" rtlCol="0">
              <a:spAutoFit/>
            </a:bodyPr>
            <a:lstStyle/>
            <a:p>
              <a:r>
                <a:rPr lang="en-IN" sz="1200" dirty="0" smtClean="0">
                  <a:latin typeface="CIDFont+F1"/>
                </a:rPr>
                <a:t>Event Form</a:t>
              </a:r>
              <a:endParaRPr lang="en-IN" sz="1200" dirty="0">
                <a:latin typeface="CIDFont+F1"/>
              </a:endParaRPr>
            </a:p>
          </p:txBody>
        </p:sp>
        <p:sp>
          <p:nvSpPr>
            <p:cNvPr id="18" name="Flowchart: Magnetic Disk 17"/>
            <p:cNvSpPr/>
            <p:nvPr/>
          </p:nvSpPr>
          <p:spPr>
            <a:xfrm>
              <a:off x="6260757" y="1612422"/>
              <a:ext cx="444843" cy="7865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DB</a:t>
              </a:r>
              <a:endParaRPr lang="en-IN" sz="1400" dirty="0"/>
            </a:p>
          </p:txBody>
        </p:sp>
        <p:sp>
          <p:nvSpPr>
            <p:cNvPr id="21" name="Diamond 20"/>
            <p:cNvSpPr/>
            <p:nvPr/>
          </p:nvSpPr>
          <p:spPr>
            <a:xfrm>
              <a:off x="5766485" y="2792198"/>
              <a:ext cx="1459189" cy="84849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Event Detected?</a:t>
              </a:r>
              <a:endParaRPr lang="en-IN" sz="1000" dirty="0"/>
            </a:p>
          </p:txBody>
        </p:sp>
        <p:sp>
          <p:nvSpPr>
            <p:cNvPr id="22" name="Rectangle 21"/>
            <p:cNvSpPr/>
            <p:nvPr/>
          </p:nvSpPr>
          <p:spPr>
            <a:xfrm>
              <a:off x="5321640" y="4028304"/>
              <a:ext cx="1103870" cy="370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Trigger Alarm</a:t>
              </a:r>
              <a:endParaRPr lang="en-IN" sz="1100" dirty="0"/>
            </a:p>
          </p:txBody>
        </p:sp>
        <p:sp>
          <p:nvSpPr>
            <p:cNvPr id="24" name="Rectangle 23"/>
            <p:cNvSpPr/>
            <p:nvPr/>
          </p:nvSpPr>
          <p:spPr>
            <a:xfrm>
              <a:off x="7279912" y="3987114"/>
              <a:ext cx="491791" cy="370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Idle</a:t>
              </a:r>
              <a:endParaRPr lang="en-IN" sz="1100" dirty="0"/>
            </a:p>
          </p:txBody>
        </p:sp>
        <p:cxnSp>
          <p:nvCxnSpPr>
            <p:cNvPr id="25" name="Straight Arrow Connector 24"/>
            <p:cNvCxnSpPr>
              <a:stCxn id="18" idx="3"/>
              <a:endCxn id="21" idx="0"/>
            </p:cNvCxnSpPr>
            <p:nvPr/>
          </p:nvCxnSpPr>
          <p:spPr>
            <a:xfrm>
              <a:off x="6483179" y="2398939"/>
              <a:ext cx="12901" cy="39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1" idx="1"/>
              <a:endCxn id="22" idx="0"/>
            </p:cNvCxnSpPr>
            <p:nvPr/>
          </p:nvCxnSpPr>
          <p:spPr>
            <a:xfrm rot="10800000" flipH="1" flipV="1">
              <a:off x="5766485" y="3216446"/>
              <a:ext cx="107090" cy="811857"/>
            </a:xfrm>
            <a:prstGeom prst="bentConnector4">
              <a:avLst>
                <a:gd name="adj1" fmla="val -213465"/>
                <a:gd name="adj2" fmla="val 761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1" idx="3"/>
              <a:endCxn id="24" idx="0"/>
            </p:cNvCxnSpPr>
            <p:nvPr/>
          </p:nvCxnSpPr>
          <p:spPr>
            <a:xfrm>
              <a:off x="7225674" y="3216447"/>
              <a:ext cx="300134" cy="7706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268313" y="3362765"/>
              <a:ext cx="491791" cy="370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Yes</a:t>
              </a:r>
              <a:endParaRPr lang="en-IN" sz="1100" dirty="0"/>
            </a:p>
          </p:txBody>
        </p:sp>
        <p:sp>
          <p:nvSpPr>
            <p:cNvPr id="33" name="Rectangle 32"/>
            <p:cNvSpPr/>
            <p:nvPr/>
          </p:nvSpPr>
          <p:spPr>
            <a:xfrm>
              <a:off x="7220064" y="3431061"/>
              <a:ext cx="491791" cy="370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No</a:t>
              </a:r>
              <a:endParaRPr lang="en-IN" sz="1100" dirty="0"/>
            </a:p>
          </p:txBody>
        </p:sp>
        <p:cxnSp>
          <p:nvCxnSpPr>
            <p:cNvPr id="2048" name="Straight Arrow Connector 2047"/>
            <p:cNvCxnSpPr>
              <a:stCxn id="16" idx="3"/>
              <a:endCxn id="18" idx="2"/>
            </p:cNvCxnSpPr>
            <p:nvPr/>
          </p:nvCxnSpPr>
          <p:spPr>
            <a:xfrm flipV="1">
              <a:off x="5774724" y="2005681"/>
              <a:ext cx="486033" cy="36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51" name="Straight Arrow Connector 2050"/>
          <p:cNvCxnSpPr>
            <a:stCxn id="3" idx="3"/>
            <a:endCxn id="15" idx="1"/>
          </p:cNvCxnSpPr>
          <p:nvPr/>
        </p:nvCxnSpPr>
        <p:spPr>
          <a:xfrm>
            <a:off x="4053016" y="2059461"/>
            <a:ext cx="1135672" cy="106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5" name="Group 2064"/>
          <p:cNvGrpSpPr/>
          <p:nvPr/>
        </p:nvGrpSpPr>
        <p:grpSpPr>
          <a:xfrm>
            <a:off x="8489334" y="2100651"/>
            <a:ext cx="3043641" cy="3838833"/>
            <a:chOff x="8126867" y="1194486"/>
            <a:chExt cx="3043641" cy="3838833"/>
          </a:xfrm>
        </p:grpSpPr>
        <p:sp>
          <p:nvSpPr>
            <p:cNvPr id="2053" name="Rectangle 2052"/>
            <p:cNvSpPr/>
            <p:nvPr/>
          </p:nvSpPr>
          <p:spPr>
            <a:xfrm>
              <a:off x="8126867" y="1194486"/>
              <a:ext cx="3043641" cy="3838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4" name="Rectangle 2053"/>
            <p:cNvSpPr/>
            <p:nvPr/>
          </p:nvSpPr>
          <p:spPr>
            <a:xfrm>
              <a:off x="8723870" y="1359244"/>
              <a:ext cx="1482811" cy="480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CIDFont+F1"/>
                </a:rPr>
                <a:t>Reading Pulse</a:t>
              </a:r>
              <a:endParaRPr lang="en-IN" sz="1400" dirty="0">
                <a:latin typeface="CIDFont+F1"/>
              </a:endParaRPr>
            </a:p>
          </p:txBody>
        </p:sp>
        <p:sp>
          <p:nvSpPr>
            <p:cNvPr id="2055" name="Diamond 2054"/>
            <p:cNvSpPr/>
            <p:nvPr/>
          </p:nvSpPr>
          <p:spPr>
            <a:xfrm>
              <a:off x="8405454" y="2248915"/>
              <a:ext cx="2090076" cy="135924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latin typeface="CIDFont+F1"/>
                </a:rPr>
                <a:t>Pulse abnormal?</a:t>
              </a:r>
              <a:endParaRPr lang="en-IN" sz="1600" dirty="0">
                <a:latin typeface="CIDFont+F1"/>
              </a:endParaRPr>
            </a:p>
          </p:txBody>
        </p:sp>
        <p:cxnSp>
          <p:nvCxnSpPr>
            <p:cNvPr id="2059" name="Elbow Connector 2058"/>
            <p:cNvCxnSpPr>
              <a:stCxn id="2055" idx="3"/>
              <a:endCxn id="2054" idx="3"/>
            </p:cNvCxnSpPr>
            <p:nvPr/>
          </p:nvCxnSpPr>
          <p:spPr>
            <a:xfrm flipH="1" flipV="1">
              <a:off x="10206681" y="1599338"/>
              <a:ext cx="288849" cy="1329199"/>
            </a:xfrm>
            <a:prstGeom prst="bentConnector3">
              <a:avLst>
                <a:gd name="adj1" fmla="val -7914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254312" y="4135926"/>
              <a:ext cx="2421924" cy="823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CIDFont+F1"/>
                </a:rPr>
                <a:t>Prick the girl to run or fight &amp; share the current location to relatives and near by police station</a:t>
              </a:r>
              <a:endParaRPr lang="en-IN" sz="1400" dirty="0">
                <a:latin typeface="CIDFont+F1"/>
              </a:endParaRPr>
            </a:p>
          </p:txBody>
        </p:sp>
        <p:cxnSp>
          <p:nvCxnSpPr>
            <p:cNvPr id="2063" name="Straight Arrow Connector 2062"/>
            <p:cNvCxnSpPr>
              <a:stCxn id="2055" idx="2"/>
              <a:endCxn id="48" idx="0"/>
            </p:cNvCxnSpPr>
            <p:nvPr/>
          </p:nvCxnSpPr>
          <p:spPr>
            <a:xfrm>
              <a:off x="9450492" y="3608158"/>
              <a:ext cx="14782" cy="52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4" name="Rectangle 2063"/>
            <p:cNvSpPr/>
            <p:nvPr/>
          </p:nvSpPr>
          <p:spPr>
            <a:xfrm>
              <a:off x="10495530" y="2059460"/>
              <a:ext cx="419605" cy="280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IDFont+F1"/>
                </a:rPr>
                <a:t>No</a:t>
              </a:r>
              <a:endParaRPr lang="en-IN" sz="1200" dirty="0">
                <a:latin typeface="CIDFont+F1"/>
              </a:endParaRPr>
            </a:p>
          </p:txBody>
        </p:sp>
        <p:sp>
          <p:nvSpPr>
            <p:cNvPr id="52" name="Rectangle 51"/>
            <p:cNvSpPr/>
            <p:nvPr/>
          </p:nvSpPr>
          <p:spPr>
            <a:xfrm>
              <a:off x="9180849" y="3693773"/>
              <a:ext cx="564512" cy="280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IDFont+F1"/>
                </a:rPr>
                <a:t>Yes</a:t>
              </a:r>
              <a:endParaRPr lang="en-IN" sz="1200" dirty="0">
                <a:latin typeface="CIDFont+F1"/>
              </a:endParaRPr>
            </a:p>
          </p:txBody>
        </p:sp>
      </p:grpSp>
      <p:grpSp>
        <p:nvGrpSpPr>
          <p:cNvPr id="2074" name="Group 2073"/>
          <p:cNvGrpSpPr/>
          <p:nvPr/>
        </p:nvGrpSpPr>
        <p:grpSpPr>
          <a:xfrm>
            <a:off x="4980439" y="5066271"/>
            <a:ext cx="2936120" cy="1713470"/>
            <a:chOff x="5318192" y="5033319"/>
            <a:chExt cx="2936120" cy="1713470"/>
          </a:xfrm>
        </p:grpSpPr>
        <p:sp>
          <p:nvSpPr>
            <p:cNvPr id="2070" name="Rectangle 2069"/>
            <p:cNvSpPr/>
            <p:nvPr/>
          </p:nvSpPr>
          <p:spPr>
            <a:xfrm>
              <a:off x="5318192" y="5033319"/>
              <a:ext cx="2936120" cy="1713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1" name="Rectangle 2070"/>
            <p:cNvSpPr/>
            <p:nvPr/>
          </p:nvSpPr>
          <p:spPr>
            <a:xfrm>
              <a:off x="5763374" y="5156886"/>
              <a:ext cx="1478936" cy="39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IDFont+F1"/>
                </a:rPr>
                <a:t>Choose level</a:t>
              </a:r>
              <a:endParaRPr lang="en-IN" sz="1200" dirty="0">
                <a:latin typeface="CIDFont+F1"/>
              </a:endParaRPr>
            </a:p>
          </p:txBody>
        </p:sp>
        <p:sp>
          <p:nvSpPr>
            <p:cNvPr id="60" name="Rectangle 59"/>
            <p:cNvSpPr/>
            <p:nvPr/>
          </p:nvSpPr>
          <p:spPr>
            <a:xfrm>
              <a:off x="5749155" y="6005383"/>
              <a:ext cx="1478936" cy="395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CIDFont+F1"/>
                </a:rPr>
                <a:t>Start to play game</a:t>
              </a:r>
              <a:endParaRPr lang="en-IN" sz="1200" dirty="0">
                <a:latin typeface="CIDFont+F1"/>
              </a:endParaRPr>
            </a:p>
          </p:txBody>
        </p:sp>
        <p:cxnSp>
          <p:nvCxnSpPr>
            <p:cNvPr id="2073" name="Straight Arrow Connector 2072"/>
            <p:cNvCxnSpPr>
              <a:stCxn id="2071" idx="2"/>
              <a:endCxn id="60" idx="0"/>
            </p:cNvCxnSpPr>
            <p:nvPr/>
          </p:nvCxnSpPr>
          <p:spPr>
            <a:xfrm flipH="1">
              <a:off x="6488623" y="5552301"/>
              <a:ext cx="14219" cy="45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76" name="Straight Arrow Connector 2075"/>
          <p:cNvCxnSpPr>
            <a:stCxn id="9" idx="3"/>
            <a:endCxn id="2070" idx="1"/>
          </p:cNvCxnSpPr>
          <p:nvPr/>
        </p:nvCxnSpPr>
        <p:spPr>
          <a:xfrm flipV="1">
            <a:off x="4033309" y="5923006"/>
            <a:ext cx="947130" cy="90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9" name="Straight Arrow Connector 2078"/>
          <p:cNvCxnSpPr>
            <a:stCxn id="8" idx="3"/>
            <a:endCxn id="2053" idx="1"/>
          </p:cNvCxnSpPr>
          <p:nvPr/>
        </p:nvCxnSpPr>
        <p:spPr>
          <a:xfrm>
            <a:off x="4053016" y="3987114"/>
            <a:ext cx="4436318" cy="3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126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1040</TotalTime>
  <Words>812</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Bookman Old Style</vt:lpstr>
      <vt:lpstr>Calibri</vt:lpstr>
      <vt:lpstr>CIDFont+F1</vt:lpstr>
      <vt:lpstr>Rockwell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FPGA Based Deep Learning Hardware Accelerator for Bovine Embryo Classification in Real Time.</dc:title>
  <dc:creator>Prabakar TN</dc:creator>
  <cp:lastModifiedBy>vmrdevi1984@gmail.com</cp:lastModifiedBy>
  <cp:revision>56</cp:revision>
  <dcterms:created xsi:type="dcterms:W3CDTF">2021-07-07T12:56:35Z</dcterms:created>
  <dcterms:modified xsi:type="dcterms:W3CDTF">2022-05-31T08:26:22Z</dcterms:modified>
</cp:coreProperties>
</file>