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  <p:sldId id="263" r:id="rId9"/>
    <p:sldId id="264" r:id="rId10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474" y="-96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678AED-CD97-4850-837C-0116BA5E48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E960E5-621F-40CB-9F6F-B13C8D35B2A6}">
      <dgm:prSet/>
      <dgm:spPr/>
      <dgm:t>
        <a:bodyPr/>
        <a:lstStyle/>
        <a:p>
          <a:pPr rtl="0"/>
          <a:r>
            <a:rPr lang="en-US" dirty="0" smtClean="0"/>
            <a:t>Name : </a:t>
          </a:r>
          <a:r>
            <a:rPr lang="en-US" dirty="0" err="1" smtClean="0"/>
            <a:t>Shubhangi</a:t>
          </a:r>
          <a:r>
            <a:rPr lang="en-US" dirty="0" smtClean="0"/>
            <a:t> </a:t>
          </a:r>
          <a:r>
            <a:rPr lang="en-US" dirty="0" err="1" smtClean="0"/>
            <a:t>Divate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Batch – </a:t>
          </a:r>
          <a:r>
            <a:rPr lang="en-US" dirty="0" err="1" smtClean="0"/>
            <a:t>Pune</a:t>
          </a:r>
          <a:r>
            <a:rPr lang="en-US" dirty="0" smtClean="0"/>
            <a:t> </a:t>
          </a:r>
          <a:r>
            <a:rPr lang="en-US" dirty="0" err="1" smtClean="0"/>
            <a:t>Exl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Batch Code- 7236</a:t>
          </a:r>
          <a:br>
            <a:rPr lang="en-US" dirty="0" smtClean="0"/>
          </a:br>
          <a:r>
            <a:rPr lang="en-US" dirty="0" smtClean="0"/>
            <a:t>Enrollment No- EBEON032258322 </a:t>
          </a:r>
          <a:endParaRPr lang="en-US" dirty="0"/>
        </a:p>
      </dgm:t>
    </dgm:pt>
    <dgm:pt modelId="{F77EFA5B-AB0F-409F-A33A-8C5AA3609695}" type="parTrans" cxnId="{527F09C4-93B6-44E8-A3F2-6929A20F1DC8}">
      <dgm:prSet/>
      <dgm:spPr/>
      <dgm:t>
        <a:bodyPr/>
        <a:lstStyle/>
        <a:p>
          <a:endParaRPr lang="en-US"/>
        </a:p>
      </dgm:t>
    </dgm:pt>
    <dgm:pt modelId="{658738FF-469D-4D42-BA0D-A0F27AAD3C64}" type="sibTrans" cxnId="{527F09C4-93B6-44E8-A3F2-6929A20F1DC8}">
      <dgm:prSet/>
      <dgm:spPr/>
      <dgm:t>
        <a:bodyPr/>
        <a:lstStyle/>
        <a:p>
          <a:endParaRPr lang="en-US"/>
        </a:p>
      </dgm:t>
    </dgm:pt>
    <dgm:pt modelId="{F006922C-CDFC-4A08-85B8-4DB3F952AA91}" type="pres">
      <dgm:prSet presAssocID="{36678AED-CD97-4850-837C-0116BA5E4882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BCFB81F-FE09-46F6-8765-EC89C0B63EE8}" type="pres">
      <dgm:prSet presAssocID="{74E960E5-621F-40CB-9F6F-B13C8D35B2A6}" presName="horFlow" presStyleCnt="0"/>
      <dgm:spPr/>
    </dgm:pt>
    <dgm:pt modelId="{0D9C5346-2FCE-4880-9336-F01578501A64}" type="pres">
      <dgm:prSet presAssocID="{74E960E5-621F-40CB-9F6F-B13C8D35B2A6}" presName="bigChev" presStyleLbl="node1" presStyleIdx="0" presStyleCnt="1" custScaleX="273393" custScaleY="170895" custLinFactNeighborX="-675" custLinFactNeighborY="-8"/>
      <dgm:spPr/>
      <dgm:t>
        <a:bodyPr/>
        <a:lstStyle/>
        <a:p>
          <a:endParaRPr lang="en-US"/>
        </a:p>
      </dgm:t>
    </dgm:pt>
  </dgm:ptLst>
  <dgm:cxnLst>
    <dgm:cxn modelId="{FA4F555C-54BB-4C70-8915-72CED2DC74FE}" type="presOf" srcId="{36678AED-CD97-4850-837C-0116BA5E4882}" destId="{F006922C-CDFC-4A08-85B8-4DB3F952AA91}" srcOrd="0" destOrd="0" presId="urn:microsoft.com/office/officeart/2005/8/layout/lProcess3"/>
    <dgm:cxn modelId="{527F09C4-93B6-44E8-A3F2-6929A20F1DC8}" srcId="{36678AED-CD97-4850-837C-0116BA5E4882}" destId="{74E960E5-621F-40CB-9F6F-B13C8D35B2A6}" srcOrd="0" destOrd="0" parTransId="{F77EFA5B-AB0F-409F-A33A-8C5AA3609695}" sibTransId="{658738FF-469D-4D42-BA0D-A0F27AAD3C64}"/>
    <dgm:cxn modelId="{009E0017-E142-4D11-8CE1-73452CA35B6C}" type="presOf" srcId="{74E960E5-621F-40CB-9F6F-B13C8D35B2A6}" destId="{0D9C5346-2FCE-4880-9336-F01578501A64}" srcOrd="0" destOrd="0" presId="urn:microsoft.com/office/officeart/2005/8/layout/lProcess3"/>
    <dgm:cxn modelId="{85CFF099-953E-4465-9BF5-5C7E04869533}" type="presParOf" srcId="{F006922C-CDFC-4A08-85B8-4DB3F952AA91}" destId="{CBCFB81F-FE09-46F6-8765-EC89C0B63EE8}" srcOrd="0" destOrd="0" presId="urn:microsoft.com/office/officeart/2005/8/layout/lProcess3"/>
    <dgm:cxn modelId="{E69823D5-2BEA-4FBC-8D5A-A197A960F6DF}" type="presParOf" srcId="{CBCFB81F-FE09-46F6-8765-EC89C0B63EE8}" destId="{0D9C5346-2FCE-4880-9336-F01578501A6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9C5346-2FCE-4880-9336-F01578501A64}">
      <dsp:nvSpPr>
        <dsp:cNvPr id="0" name=""/>
        <dsp:cNvSpPr/>
      </dsp:nvSpPr>
      <dsp:spPr>
        <a:xfrm>
          <a:off x="2040419" y="587"/>
          <a:ext cx="8222956" cy="2056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Name : </a:t>
          </a:r>
          <a:r>
            <a:rPr lang="en-US" sz="2800" kern="1200" dirty="0" err="1" smtClean="0"/>
            <a:t>Shubhangi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Divate</a:t>
          </a:r>
          <a:r>
            <a:rPr lang="en-US" sz="2800" kern="1200" dirty="0" smtClean="0"/>
            <a:t/>
          </a:r>
          <a:br>
            <a:rPr lang="en-US" sz="2800" kern="1200" dirty="0" smtClean="0"/>
          </a:br>
          <a:r>
            <a:rPr lang="en-US" sz="2800" kern="1200" dirty="0" smtClean="0"/>
            <a:t>Batch – </a:t>
          </a:r>
          <a:r>
            <a:rPr lang="en-US" sz="2800" kern="1200" dirty="0" err="1" smtClean="0"/>
            <a:t>Pune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Exl</a:t>
          </a:r>
          <a:r>
            <a:rPr lang="en-US" sz="2800" kern="1200" dirty="0" smtClean="0"/>
            <a:t/>
          </a:r>
          <a:br>
            <a:rPr lang="en-US" sz="2800" kern="1200" dirty="0" smtClean="0"/>
          </a:br>
          <a:r>
            <a:rPr lang="en-US" sz="2800" kern="1200" dirty="0" smtClean="0"/>
            <a:t>Batch Code- 7236</a:t>
          </a:r>
          <a:br>
            <a:rPr lang="en-US" sz="2800" kern="1200" dirty="0" smtClean="0"/>
          </a:br>
          <a:r>
            <a:rPr lang="en-US" sz="2800" kern="1200" dirty="0" smtClean="0"/>
            <a:t>Enrollment No- EBEON032258322 </a:t>
          </a:r>
          <a:endParaRPr lang="en-US" sz="2800" kern="1200" dirty="0"/>
        </a:p>
      </dsp:txBody>
      <dsp:txXfrm>
        <a:off x="2040419" y="587"/>
        <a:ext cx="8222956" cy="2056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528F-C36C-4A02-BA88-D4FEB696AEED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F33E4-565F-44ED-8211-D6A88107B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4664147"/>
            <a:ext cx="1372663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28700" y="1752604"/>
            <a:ext cx="116586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28700" y="3611607"/>
            <a:ext cx="116586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646" y="4953000"/>
            <a:ext cx="13721648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6F0757-2CB5-45A0-BDCA-64C2FB2DC3C6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865968-9B75-4EED-AA70-432002B27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481332"/>
            <a:ext cx="123444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0757-2CB5-45A0-BDCA-64C2FB2DC3C6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865968-9B75-4EED-AA70-432002B27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021" y="274643"/>
            <a:ext cx="2666206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74641"/>
            <a:ext cx="94869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0757-2CB5-45A0-BDCA-64C2FB2DC3C6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865968-9B75-4EED-AA70-432002B27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0757-2CB5-45A0-BDCA-64C2FB2DC3C6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865968-9B75-4EED-AA70-432002B271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64" y="1059712"/>
            <a:ext cx="116586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4070" y="2931712"/>
            <a:ext cx="6858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0757-2CB5-45A0-BDCA-64C2FB2DC3C6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865968-9B75-4EED-AA70-432002B271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5455022" y="3005472"/>
            <a:ext cx="2743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5175396" y="3005472"/>
            <a:ext cx="2743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8133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48133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0757-2CB5-45A0-BDCA-64C2FB2DC3C6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865968-9B75-4EED-AA70-432002B271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123444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5410200"/>
            <a:ext cx="6060282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967540" y="5410200"/>
            <a:ext cx="6062664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801" y="1444297"/>
            <a:ext cx="6060282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1444297"/>
            <a:ext cx="6062664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0757-2CB5-45A0-BDCA-64C2FB2DC3C6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865968-9B75-4EED-AA70-432002B27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0757-2CB5-45A0-BDCA-64C2FB2DC3C6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865968-9B75-4EED-AA70-432002B271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0757-2CB5-45A0-BDCA-64C2FB2DC3C6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865968-9B75-4EED-AA70-432002B27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4876800"/>
            <a:ext cx="11222664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29402" y="5355102"/>
            <a:ext cx="596188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602" y="274320"/>
            <a:ext cx="1121968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90548" y="6407944"/>
            <a:ext cx="2880360" cy="365760"/>
          </a:xfrm>
        </p:spPr>
        <p:txBody>
          <a:bodyPr/>
          <a:lstStyle>
            <a:extLst/>
          </a:lstStyle>
          <a:p>
            <a:fld id="{416F0757-2CB5-45A0-BDCA-64C2FB2DC3C6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865968-9B75-4EED-AA70-432002B27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1850" y="5443402"/>
            <a:ext cx="107442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89968"/>
            <a:ext cx="130302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6F0757-2CB5-45A0-BDCA-64C2FB2DC3C6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70109" y="6407947"/>
            <a:ext cx="352602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865968-9B75-4EED-AA70-432002B271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4865122"/>
            <a:ext cx="12113148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48910" y="5944936"/>
            <a:ext cx="7410936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728578" y="5939011"/>
            <a:ext cx="5535676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9064" y="5791253"/>
            <a:ext cx="5103472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3856" y="5787741"/>
            <a:ext cx="5108264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996170" y="4988440"/>
            <a:ext cx="2743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2716544" y="4988440"/>
            <a:ext cx="2743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48910" y="5944936"/>
            <a:ext cx="7410936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728578" y="5939011"/>
            <a:ext cx="5535676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9064" y="5791253"/>
            <a:ext cx="5103472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3856" y="5787741"/>
            <a:ext cx="5108264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85800" y="1481331"/>
            <a:ext cx="123444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0090548" y="6407944"/>
            <a:ext cx="288036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16F0757-2CB5-45A0-BDCA-64C2FB2DC3C6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570109" y="6407947"/>
            <a:ext cx="352602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970908" y="6407947"/>
            <a:ext cx="54864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C865968-9B75-4EED-AA70-432002B27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Presentation_Final_Project.pptx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Diagram 24"/>
          <p:cNvGraphicFramePr/>
          <p:nvPr/>
        </p:nvGraphicFramePr>
        <p:xfrm>
          <a:off x="914400" y="4648200"/>
          <a:ext cx="123444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2" descr="C:\Users\Dell\Downloads\Project Submission logo.jpg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/>
          <a:stretch>
            <a:fillRect/>
          </a:stretch>
        </p:blipFill>
        <p:spPr bwMode="auto">
          <a:xfrm>
            <a:off x="0" y="0"/>
            <a:ext cx="13716000" cy="419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457199"/>
            <a:ext cx="8382000" cy="57607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       </a:t>
            </a:r>
            <a:r>
              <a:rPr lang="en-US" sz="4000" dirty="0" smtClean="0">
                <a:solidFill>
                  <a:schemeClr val="accent2"/>
                </a:solidFill>
              </a:rPr>
              <a:t> AI </a:t>
            </a:r>
            <a:r>
              <a:rPr lang="en-US" sz="4000" dirty="0" err="1" smtClean="0">
                <a:solidFill>
                  <a:schemeClr val="accent2"/>
                </a:solidFill>
              </a:rPr>
              <a:t>vs</a:t>
            </a:r>
            <a:r>
              <a:rPr lang="en-US" sz="4000" dirty="0" smtClean="0">
                <a:solidFill>
                  <a:schemeClr val="accent2"/>
                </a:solidFill>
              </a:rPr>
              <a:t> ML </a:t>
            </a:r>
            <a:r>
              <a:rPr lang="en-US" sz="4000" dirty="0" err="1" smtClean="0">
                <a:solidFill>
                  <a:schemeClr val="accent2"/>
                </a:solidFill>
              </a:rPr>
              <a:t>vs</a:t>
            </a:r>
            <a:r>
              <a:rPr lang="en-US" sz="4000" dirty="0" smtClean="0">
                <a:solidFill>
                  <a:schemeClr val="accent2"/>
                </a:solidFill>
              </a:rPr>
              <a:t> DL </a:t>
            </a:r>
            <a:r>
              <a:rPr lang="en-US" sz="4000" dirty="0" err="1" smtClean="0">
                <a:solidFill>
                  <a:schemeClr val="accent2"/>
                </a:solidFill>
              </a:rPr>
              <a:t>vs</a:t>
            </a:r>
            <a:r>
              <a:rPr lang="en-US" sz="4000" dirty="0" smtClean="0">
                <a:solidFill>
                  <a:schemeClr val="accent2"/>
                </a:solidFill>
              </a:rPr>
              <a:t> DS</a:t>
            </a:r>
            <a:endParaRPr lang="en-US" sz="4000" dirty="0">
              <a:solidFill>
                <a:schemeClr val="accent2"/>
              </a:solidFill>
            </a:endParaRPr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1905000"/>
            <a:ext cx="5638800" cy="41147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28600"/>
            <a:ext cx="9164198" cy="56185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AI – Artificial Intelligence</a:t>
            </a:r>
            <a:r>
              <a:rPr lang="en-US" dirty="0" smtClean="0"/>
              <a:t> </a:t>
            </a:r>
          </a:p>
          <a:p>
            <a:r>
              <a:rPr lang="en-US" dirty="0"/>
              <a:t>  </a:t>
            </a:r>
            <a:r>
              <a:rPr lang="en-US" dirty="0" smtClean="0"/>
              <a:t> Final Goal is to create an AI application.</a:t>
            </a:r>
          </a:p>
          <a:p>
            <a:r>
              <a:rPr lang="en-US" dirty="0"/>
              <a:t> </a:t>
            </a:r>
            <a:r>
              <a:rPr lang="en-US" dirty="0" smtClean="0"/>
              <a:t>  AI application is able to do it’s own task without any human intervention</a:t>
            </a:r>
          </a:p>
          <a:p>
            <a:r>
              <a:rPr lang="en-US" dirty="0" smtClean="0"/>
              <a:t>For ex. Netflix, YouTube recommendation, Self Driving Cars, etc.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ML – Machine Learning 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ML is subset of AI. It provides statistics tools to </a:t>
            </a:r>
            <a:r>
              <a:rPr lang="en-US" dirty="0" err="1" smtClean="0">
                <a:solidFill>
                  <a:schemeClr val="tx1"/>
                </a:solidFill>
              </a:rPr>
              <a:t>analyse</a:t>
            </a:r>
            <a:r>
              <a:rPr lang="en-US" dirty="0" smtClean="0">
                <a:solidFill>
                  <a:schemeClr val="tx1"/>
                </a:solidFill>
              </a:rPr>
              <a:t> the data, visualize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the data and apart from that to do predictions and forecasting.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DL – Deep Learning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DL is again subset of ML.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In 1950-60’s scientists thoughts that can we make machine learn like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how we human learn. Deep Learning is type of Machine Learning, which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is about computers learning to think using structures modeled on the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human brain.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762000"/>
            <a:ext cx="106680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600" y="457200"/>
            <a:ext cx="10363200" cy="5394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Introduction To Machine Learning Algorithms For Data Science</a:t>
            </a:r>
          </a:p>
          <a:p>
            <a:endParaRPr lang="en-US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3" descr="1_rbaxTrB_CZCqbty_zv2bE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1244851"/>
            <a:ext cx="9220200" cy="43939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0"/>
            <a:ext cx="120396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Life Cycle Of Data Science Project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image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762000"/>
            <a:ext cx="11681428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228600"/>
            <a:ext cx="12192000" cy="58785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Project Name – Cars: Purchase Decision Dataset</a:t>
            </a:r>
            <a:endParaRPr lang="en-US" sz="4000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sz="2400" dirty="0" smtClean="0"/>
              <a:t>This dataset contains details of 1000 customers who intend to buy a car,</a:t>
            </a:r>
          </a:p>
          <a:p>
            <a:r>
              <a:rPr lang="en-US" sz="2400" dirty="0" smtClean="0"/>
              <a:t> considering their annual salaries. We are taking the dataset from  </a:t>
            </a:r>
            <a:r>
              <a:rPr lang="en-US" sz="2400" dirty="0" smtClean="0">
                <a:hlinkClick r:id="rId2" action="ppaction://hlinkpres?slideindex=1&amp;slidetitle="/>
              </a:rPr>
              <a:t>Kaggle.com </a:t>
            </a:r>
            <a:endParaRPr lang="en-US" sz="2400" dirty="0" smtClean="0"/>
          </a:p>
          <a:p>
            <a:r>
              <a:rPr lang="en-US" sz="2400" dirty="0" smtClean="0"/>
              <a:t>  named as car_data.csv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sz="2000" dirty="0" smtClean="0"/>
              <a:t>- Columns:</a:t>
            </a:r>
          </a:p>
          <a:p>
            <a:r>
              <a:rPr lang="en-US" sz="2000" dirty="0" smtClean="0"/>
              <a:t>- User ID</a:t>
            </a:r>
          </a:p>
          <a:p>
            <a:r>
              <a:rPr lang="en-US" sz="2000" dirty="0" smtClean="0"/>
              <a:t>- Gender</a:t>
            </a:r>
          </a:p>
          <a:p>
            <a:r>
              <a:rPr lang="en-US" sz="2000" dirty="0" smtClean="0"/>
              <a:t>- Age</a:t>
            </a:r>
          </a:p>
          <a:p>
            <a:r>
              <a:rPr lang="en-US" sz="2000" dirty="0" smtClean="0"/>
              <a:t>- Annual Salary</a:t>
            </a:r>
          </a:p>
          <a:p>
            <a:r>
              <a:rPr lang="en-US" sz="2000" dirty="0" smtClean="0"/>
              <a:t>- Purchase Decision (No = 0; Yes = 1)</a:t>
            </a:r>
          </a:p>
          <a:p>
            <a:r>
              <a:rPr lang="en-US" sz="2000" dirty="0" smtClean="0"/>
              <a:t>   </a:t>
            </a:r>
          </a:p>
          <a:p>
            <a:r>
              <a:rPr lang="en-US" sz="2000" dirty="0" smtClean="0"/>
              <a:t>     </a:t>
            </a:r>
            <a:r>
              <a:rPr lang="en-US" sz="2400" dirty="0" smtClean="0"/>
              <a:t> In this data set we are predicting whether the person make decision to buy a car or not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8" y="1219200"/>
            <a:ext cx="12212637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828800" y="381000"/>
            <a:ext cx="9645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3"/>
                </a:solidFill>
              </a:rPr>
              <a:t>Importing libraries and Loading Data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176</TotalTime>
  <Words>249</Words>
  <Application>Microsoft Office PowerPoint</Application>
  <PresentationFormat>Custom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19</cp:revision>
  <dcterms:created xsi:type="dcterms:W3CDTF">2022-08-19T18:25:26Z</dcterms:created>
  <dcterms:modified xsi:type="dcterms:W3CDTF">2022-08-20T09:23:10Z</dcterms:modified>
</cp:coreProperties>
</file>