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5"/>
  </p:notesMasterIdLst>
  <p:sldIdLst>
    <p:sldId id="257" r:id="rId2"/>
    <p:sldId id="256" r:id="rId3"/>
    <p:sldId id="258" r:id="rId4"/>
    <p:sldId id="267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8CAE2-E5EA-4121-A0CE-ED4F42A2030D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6222BE-AE66-447F-A65C-06793F60EFB7}">
      <dgm:prSet/>
      <dgm:spPr/>
      <dgm:t>
        <a:bodyPr/>
        <a:lstStyle/>
        <a:p>
          <a:pPr algn="ctr"/>
          <a:r>
            <a:rPr lang="en-US" dirty="0"/>
            <a:t>We used MobileNetV3Large, EfficientNetB0, and DenseNet121 via transfer learning.</a:t>
          </a:r>
          <a:endParaRPr lang="tr-TR" noProof="0" dirty="0"/>
        </a:p>
      </dgm:t>
    </dgm:pt>
    <dgm:pt modelId="{E981180A-7005-4602-9C35-DFECCD58C9FA}" type="parTrans" cxnId="{7C0DF7A2-764B-45E1-BB2A-EA77BF132F68}">
      <dgm:prSet/>
      <dgm:spPr/>
      <dgm:t>
        <a:bodyPr/>
        <a:lstStyle/>
        <a:p>
          <a:endParaRPr lang="en-US"/>
        </a:p>
      </dgm:t>
    </dgm:pt>
    <dgm:pt modelId="{FB289ACD-1CBC-4D60-AC42-7B50C6D4CBE9}" type="sibTrans" cxnId="{7C0DF7A2-764B-45E1-BB2A-EA77BF132F68}">
      <dgm:prSet phldrT="01" phldr="0"/>
      <dgm:spPr/>
      <dgm:t>
        <a:bodyPr/>
        <a:lstStyle/>
        <a:p>
          <a:r>
            <a:rPr lang="tr-TR" noProof="0"/>
            <a:t>01</a:t>
          </a:r>
          <a:endParaRPr lang="tr-TR" noProof="0" dirty="0"/>
        </a:p>
      </dgm:t>
    </dgm:pt>
    <dgm:pt modelId="{DD1C1173-9F43-405F-9A60-A8654BD8174E}">
      <dgm:prSet/>
      <dgm:spPr/>
      <dgm:t>
        <a:bodyPr/>
        <a:lstStyle/>
        <a:p>
          <a:pPr algn="ctr"/>
          <a:r>
            <a:rPr lang="en-US" dirty="0"/>
            <a:t>Input images were resized, normalized, and augmented.</a:t>
          </a:r>
          <a:endParaRPr lang="tr-TR" noProof="0" dirty="0"/>
        </a:p>
      </dgm:t>
    </dgm:pt>
    <dgm:pt modelId="{D7E9AD01-8FD0-4BF9-8A0D-DE6114EE510D}" type="parTrans" cxnId="{0950BD38-0A48-41E7-B89C-B5C61FD71529}">
      <dgm:prSet/>
      <dgm:spPr/>
      <dgm:t>
        <a:bodyPr/>
        <a:lstStyle/>
        <a:p>
          <a:endParaRPr lang="en-US"/>
        </a:p>
      </dgm:t>
    </dgm:pt>
    <dgm:pt modelId="{9FC6709B-651F-4829-9F2D-5E306A4862B9}" type="sibTrans" cxnId="{0950BD38-0A48-41E7-B89C-B5C61FD71529}">
      <dgm:prSet phldrT="02" phldr="0"/>
      <dgm:spPr/>
      <dgm:t>
        <a:bodyPr/>
        <a:lstStyle/>
        <a:p>
          <a:r>
            <a:rPr lang="tr-TR" noProof="0"/>
            <a:t>02</a:t>
          </a:r>
          <a:endParaRPr lang="tr-TR" noProof="0" dirty="0"/>
        </a:p>
      </dgm:t>
    </dgm:pt>
    <dgm:pt modelId="{4A6578E4-B32A-4F55-960C-9204C5B99ECA}">
      <dgm:prSet/>
      <dgm:spPr/>
      <dgm:t>
        <a:bodyPr/>
        <a:lstStyle/>
        <a:p>
          <a:pPr algn="ctr"/>
          <a:r>
            <a:rPr lang="en-US" dirty="0"/>
            <a:t>A global average pooling and sigmoid layer enabled binary classification.</a:t>
          </a:r>
          <a:endParaRPr lang="tr-TR" noProof="0" dirty="0"/>
        </a:p>
      </dgm:t>
    </dgm:pt>
    <dgm:pt modelId="{47FE9C12-8881-4118-92EE-1B024F06A839}" type="parTrans" cxnId="{0CCD5020-9E0C-4213-AABF-C920781CAFB5}">
      <dgm:prSet/>
      <dgm:spPr/>
      <dgm:t>
        <a:bodyPr/>
        <a:lstStyle/>
        <a:p>
          <a:endParaRPr lang="en-US"/>
        </a:p>
      </dgm:t>
    </dgm:pt>
    <dgm:pt modelId="{8BC3898A-D3AD-4F50-BE04-686CF895D438}" type="sibTrans" cxnId="{0CCD5020-9E0C-4213-AABF-C920781CAFB5}">
      <dgm:prSet phldrT="03" phldr="0"/>
      <dgm:spPr/>
      <dgm:t>
        <a:bodyPr/>
        <a:lstStyle/>
        <a:p>
          <a:r>
            <a:rPr lang="tr-TR" noProof="0"/>
            <a:t>03</a:t>
          </a:r>
          <a:endParaRPr lang="tr-TR" noProof="0" dirty="0"/>
        </a:p>
      </dgm:t>
    </dgm:pt>
    <dgm:pt modelId="{364549CE-8EA4-4301-B52D-C566B173F611}" type="pres">
      <dgm:prSet presAssocID="{2688CAE2-E5EA-4121-A0CE-ED4F42A2030D}" presName="Name0" presStyleCnt="0">
        <dgm:presLayoutVars>
          <dgm:animLvl val="lvl"/>
          <dgm:resizeHandles val="exact"/>
        </dgm:presLayoutVars>
      </dgm:prSet>
      <dgm:spPr/>
    </dgm:pt>
    <dgm:pt modelId="{910299CF-9A5C-4D67-9960-F9765F9BCB2E}" type="pres">
      <dgm:prSet presAssocID="{906222BE-AE66-447F-A65C-06793F60EFB7}" presName="compositeNode" presStyleCnt="0">
        <dgm:presLayoutVars>
          <dgm:bulletEnabled val="1"/>
        </dgm:presLayoutVars>
      </dgm:prSet>
      <dgm:spPr/>
    </dgm:pt>
    <dgm:pt modelId="{3D94F813-8D9F-4572-9E83-3ED307CE8CD6}" type="pres">
      <dgm:prSet presAssocID="{906222BE-AE66-447F-A65C-06793F60EFB7}" presName="bgRect" presStyleLbl="alignNode1" presStyleIdx="0" presStyleCnt="3"/>
      <dgm:spPr/>
    </dgm:pt>
    <dgm:pt modelId="{C3916343-12AB-4A25-9F4A-FDF3C9F890FC}" type="pres">
      <dgm:prSet presAssocID="{FB289ACD-1CBC-4D60-AC42-7B50C6D4CBE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DAAC95A-228D-4D97-8D69-BC86E4283F3A}" type="pres">
      <dgm:prSet presAssocID="{906222BE-AE66-447F-A65C-06793F60EFB7}" presName="nodeRect" presStyleLbl="alignNode1" presStyleIdx="0" presStyleCnt="3">
        <dgm:presLayoutVars>
          <dgm:bulletEnabled val="1"/>
        </dgm:presLayoutVars>
      </dgm:prSet>
      <dgm:spPr/>
    </dgm:pt>
    <dgm:pt modelId="{B08C3BE9-D812-4085-972C-60EB46227463}" type="pres">
      <dgm:prSet presAssocID="{FB289ACD-1CBC-4D60-AC42-7B50C6D4CBE9}" presName="sibTrans" presStyleCnt="0"/>
      <dgm:spPr/>
    </dgm:pt>
    <dgm:pt modelId="{7EF41A7C-06CD-4DB5-A386-2EBC0AB5DEF8}" type="pres">
      <dgm:prSet presAssocID="{DD1C1173-9F43-405F-9A60-A8654BD8174E}" presName="compositeNode" presStyleCnt="0">
        <dgm:presLayoutVars>
          <dgm:bulletEnabled val="1"/>
        </dgm:presLayoutVars>
      </dgm:prSet>
      <dgm:spPr/>
    </dgm:pt>
    <dgm:pt modelId="{5BB3418A-2375-445D-A334-E80728C4688B}" type="pres">
      <dgm:prSet presAssocID="{DD1C1173-9F43-405F-9A60-A8654BD8174E}" presName="bgRect" presStyleLbl="alignNode1" presStyleIdx="1" presStyleCnt="3"/>
      <dgm:spPr/>
    </dgm:pt>
    <dgm:pt modelId="{EAB6FCF0-54F8-4C29-BA7F-6E19F3C59C85}" type="pres">
      <dgm:prSet presAssocID="{9FC6709B-651F-4829-9F2D-5E306A4862B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33AC56A-F326-4CA3-97BE-EA5ECA8F0433}" type="pres">
      <dgm:prSet presAssocID="{DD1C1173-9F43-405F-9A60-A8654BD8174E}" presName="nodeRect" presStyleLbl="alignNode1" presStyleIdx="1" presStyleCnt="3">
        <dgm:presLayoutVars>
          <dgm:bulletEnabled val="1"/>
        </dgm:presLayoutVars>
      </dgm:prSet>
      <dgm:spPr/>
    </dgm:pt>
    <dgm:pt modelId="{9B4832B8-C8EB-40FF-96B5-9B3039DB81D7}" type="pres">
      <dgm:prSet presAssocID="{9FC6709B-651F-4829-9F2D-5E306A4862B9}" presName="sibTrans" presStyleCnt="0"/>
      <dgm:spPr/>
    </dgm:pt>
    <dgm:pt modelId="{2FCCF7C0-3399-4326-9D1F-BDF8D879CF62}" type="pres">
      <dgm:prSet presAssocID="{4A6578E4-B32A-4F55-960C-9204C5B99ECA}" presName="compositeNode" presStyleCnt="0">
        <dgm:presLayoutVars>
          <dgm:bulletEnabled val="1"/>
        </dgm:presLayoutVars>
      </dgm:prSet>
      <dgm:spPr/>
    </dgm:pt>
    <dgm:pt modelId="{9445910E-1CAC-4993-8EAF-A477A328B52F}" type="pres">
      <dgm:prSet presAssocID="{4A6578E4-B32A-4F55-960C-9204C5B99ECA}" presName="bgRect" presStyleLbl="alignNode1" presStyleIdx="2" presStyleCnt="3"/>
      <dgm:spPr/>
    </dgm:pt>
    <dgm:pt modelId="{34F09FAC-3C3B-4A65-90E7-7972F3C94425}" type="pres">
      <dgm:prSet presAssocID="{8BC3898A-D3AD-4F50-BE04-686CF895D43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7B7CFC0-7EAC-417F-A370-3B628228AE46}" type="pres">
      <dgm:prSet presAssocID="{4A6578E4-B32A-4F55-960C-9204C5B99EC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5E76908-DBD5-44D1-B825-52DA20EE777A}" type="presOf" srcId="{8BC3898A-D3AD-4F50-BE04-686CF895D438}" destId="{34F09FAC-3C3B-4A65-90E7-7972F3C94425}" srcOrd="0" destOrd="0" presId="urn:microsoft.com/office/officeart/2016/7/layout/LinearBlockProcessNumbered"/>
    <dgm:cxn modelId="{B4B6A316-C83E-4671-A441-783B53731B1C}" type="presOf" srcId="{2688CAE2-E5EA-4121-A0CE-ED4F42A2030D}" destId="{364549CE-8EA4-4301-B52D-C566B173F611}" srcOrd="0" destOrd="0" presId="urn:microsoft.com/office/officeart/2016/7/layout/LinearBlockProcessNumbered"/>
    <dgm:cxn modelId="{0CCD5020-9E0C-4213-AABF-C920781CAFB5}" srcId="{2688CAE2-E5EA-4121-A0CE-ED4F42A2030D}" destId="{4A6578E4-B32A-4F55-960C-9204C5B99ECA}" srcOrd="2" destOrd="0" parTransId="{47FE9C12-8881-4118-92EE-1B024F06A839}" sibTransId="{8BC3898A-D3AD-4F50-BE04-686CF895D438}"/>
    <dgm:cxn modelId="{59114436-1A8C-410B-BFAF-498B8F94BF42}" type="presOf" srcId="{9FC6709B-651F-4829-9F2D-5E306A4862B9}" destId="{EAB6FCF0-54F8-4C29-BA7F-6E19F3C59C85}" srcOrd="0" destOrd="0" presId="urn:microsoft.com/office/officeart/2016/7/layout/LinearBlockProcessNumbered"/>
    <dgm:cxn modelId="{0950BD38-0A48-41E7-B89C-B5C61FD71529}" srcId="{2688CAE2-E5EA-4121-A0CE-ED4F42A2030D}" destId="{DD1C1173-9F43-405F-9A60-A8654BD8174E}" srcOrd="1" destOrd="0" parTransId="{D7E9AD01-8FD0-4BF9-8A0D-DE6114EE510D}" sibTransId="{9FC6709B-651F-4829-9F2D-5E306A4862B9}"/>
    <dgm:cxn modelId="{875C1741-5139-415B-B667-E2EA796046FB}" type="presOf" srcId="{DD1C1173-9F43-405F-9A60-A8654BD8174E}" destId="{5BB3418A-2375-445D-A334-E80728C4688B}" srcOrd="0" destOrd="0" presId="urn:microsoft.com/office/officeart/2016/7/layout/LinearBlockProcessNumbered"/>
    <dgm:cxn modelId="{C0095E45-B277-4C00-95AC-7FBCBDE8341F}" type="presOf" srcId="{906222BE-AE66-447F-A65C-06793F60EFB7}" destId="{CDAAC95A-228D-4D97-8D69-BC86E4283F3A}" srcOrd="1" destOrd="0" presId="urn:microsoft.com/office/officeart/2016/7/layout/LinearBlockProcessNumbered"/>
    <dgm:cxn modelId="{A063A89A-D08A-4666-A04F-42F9DC4B5026}" type="presOf" srcId="{4A6578E4-B32A-4F55-960C-9204C5B99ECA}" destId="{D7B7CFC0-7EAC-417F-A370-3B628228AE46}" srcOrd="1" destOrd="0" presId="urn:microsoft.com/office/officeart/2016/7/layout/LinearBlockProcessNumbered"/>
    <dgm:cxn modelId="{7C0DF7A2-764B-45E1-BB2A-EA77BF132F68}" srcId="{2688CAE2-E5EA-4121-A0CE-ED4F42A2030D}" destId="{906222BE-AE66-447F-A65C-06793F60EFB7}" srcOrd="0" destOrd="0" parTransId="{E981180A-7005-4602-9C35-DFECCD58C9FA}" sibTransId="{FB289ACD-1CBC-4D60-AC42-7B50C6D4CBE9}"/>
    <dgm:cxn modelId="{FA730CA9-0A26-4C88-BF11-1069D13581D7}" type="presOf" srcId="{906222BE-AE66-447F-A65C-06793F60EFB7}" destId="{3D94F813-8D9F-4572-9E83-3ED307CE8CD6}" srcOrd="0" destOrd="0" presId="urn:microsoft.com/office/officeart/2016/7/layout/LinearBlockProcessNumbered"/>
    <dgm:cxn modelId="{BE1384D1-BD80-468D-B1A3-24505E71FC6A}" type="presOf" srcId="{4A6578E4-B32A-4F55-960C-9204C5B99ECA}" destId="{9445910E-1CAC-4993-8EAF-A477A328B52F}" srcOrd="0" destOrd="0" presId="urn:microsoft.com/office/officeart/2016/7/layout/LinearBlockProcessNumbered"/>
    <dgm:cxn modelId="{23561BE2-5321-4223-95E0-F426E8163CC6}" type="presOf" srcId="{FB289ACD-1CBC-4D60-AC42-7B50C6D4CBE9}" destId="{C3916343-12AB-4A25-9F4A-FDF3C9F890FC}" srcOrd="0" destOrd="0" presId="urn:microsoft.com/office/officeart/2016/7/layout/LinearBlockProcessNumbered"/>
    <dgm:cxn modelId="{CB5B31F1-0891-45EE-BD4B-66EFF93A3A6D}" type="presOf" srcId="{DD1C1173-9F43-405F-9A60-A8654BD8174E}" destId="{B33AC56A-F326-4CA3-97BE-EA5ECA8F0433}" srcOrd="1" destOrd="0" presId="urn:microsoft.com/office/officeart/2016/7/layout/LinearBlockProcessNumbered"/>
    <dgm:cxn modelId="{A25D646A-E4DE-4A31-B5E3-F83B916964CC}" type="presParOf" srcId="{364549CE-8EA4-4301-B52D-C566B173F611}" destId="{910299CF-9A5C-4D67-9960-F9765F9BCB2E}" srcOrd="0" destOrd="0" presId="urn:microsoft.com/office/officeart/2016/7/layout/LinearBlockProcessNumbered"/>
    <dgm:cxn modelId="{E515B0B2-2A9B-450A-8190-F3981CD8F76D}" type="presParOf" srcId="{910299CF-9A5C-4D67-9960-F9765F9BCB2E}" destId="{3D94F813-8D9F-4572-9E83-3ED307CE8CD6}" srcOrd="0" destOrd="0" presId="urn:microsoft.com/office/officeart/2016/7/layout/LinearBlockProcessNumbered"/>
    <dgm:cxn modelId="{28DF79F4-080C-412D-86F5-9F679AA8C24B}" type="presParOf" srcId="{910299CF-9A5C-4D67-9960-F9765F9BCB2E}" destId="{C3916343-12AB-4A25-9F4A-FDF3C9F890FC}" srcOrd="1" destOrd="0" presId="urn:microsoft.com/office/officeart/2016/7/layout/LinearBlockProcessNumbered"/>
    <dgm:cxn modelId="{2EC8C152-7B3C-4440-93E7-606962704581}" type="presParOf" srcId="{910299CF-9A5C-4D67-9960-F9765F9BCB2E}" destId="{CDAAC95A-228D-4D97-8D69-BC86E4283F3A}" srcOrd="2" destOrd="0" presId="urn:microsoft.com/office/officeart/2016/7/layout/LinearBlockProcessNumbered"/>
    <dgm:cxn modelId="{8347C468-6B2B-462C-A841-72507FFB8AC9}" type="presParOf" srcId="{364549CE-8EA4-4301-B52D-C566B173F611}" destId="{B08C3BE9-D812-4085-972C-60EB46227463}" srcOrd="1" destOrd="0" presId="urn:microsoft.com/office/officeart/2016/7/layout/LinearBlockProcessNumbered"/>
    <dgm:cxn modelId="{52A3188B-F881-4ECA-B1A7-E964250E62D2}" type="presParOf" srcId="{364549CE-8EA4-4301-B52D-C566B173F611}" destId="{7EF41A7C-06CD-4DB5-A386-2EBC0AB5DEF8}" srcOrd="2" destOrd="0" presId="urn:microsoft.com/office/officeart/2016/7/layout/LinearBlockProcessNumbered"/>
    <dgm:cxn modelId="{77E03B8C-C408-4716-BB32-286FEC349D84}" type="presParOf" srcId="{7EF41A7C-06CD-4DB5-A386-2EBC0AB5DEF8}" destId="{5BB3418A-2375-445D-A334-E80728C4688B}" srcOrd="0" destOrd="0" presId="urn:microsoft.com/office/officeart/2016/7/layout/LinearBlockProcessNumbered"/>
    <dgm:cxn modelId="{C9082CF1-1FC3-40DD-BF8A-A5E36F3410E5}" type="presParOf" srcId="{7EF41A7C-06CD-4DB5-A386-2EBC0AB5DEF8}" destId="{EAB6FCF0-54F8-4C29-BA7F-6E19F3C59C85}" srcOrd="1" destOrd="0" presId="urn:microsoft.com/office/officeart/2016/7/layout/LinearBlockProcessNumbered"/>
    <dgm:cxn modelId="{DA39E022-8C1B-4895-AAEE-E841325FE940}" type="presParOf" srcId="{7EF41A7C-06CD-4DB5-A386-2EBC0AB5DEF8}" destId="{B33AC56A-F326-4CA3-97BE-EA5ECA8F0433}" srcOrd="2" destOrd="0" presId="urn:microsoft.com/office/officeart/2016/7/layout/LinearBlockProcessNumbered"/>
    <dgm:cxn modelId="{904506CD-29F0-465F-847B-5CC70749C152}" type="presParOf" srcId="{364549CE-8EA4-4301-B52D-C566B173F611}" destId="{9B4832B8-C8EB-40FF-96B5-9B3039DB81D7}" srcOrd="3" destOrd="0" presId="urn:microsoft.com/office/officeart/2016/7/layout/LinearBlockProcessNumbered"/>
    <dgm:cxn modelId="{75ECED24-F4D5-45FD-890F-4EF6DFF6A862}" type="presParOf" srcId="{364549CE-8EA4-4301-B52D-C566B173F611}" destId="{2FCCF7C0-3399-4326-9D1F-BDF8D879CF62}" srcOrd="4" destOrd="0" presId="urn:microsoft.com/office/officeart/2016/7/layout/LinearBlockProcessNumbered"/>
    <dgm:cxn modelId="{38B7FE10-2783-46C4-838E-29AF954303B4}" type="presParOf" srcId="{2FCCF7C0-3399-4326-9D1F-BDF8D879CF62}" destId="{9445910E-1CAC-4993-8EAF-A477A328B52F}" srcOrd="0" destOrd="0" presId="urn:microsoft.com/office/officeart/2016/7/layout/LinearBlockProcessNumbered"/>
    <dgm:cxn modelId="{AE03307A-A1B9-4907-9BBE-86B57AF116E1}" type="presParOf" srcId="{2FCCF7C0-3399-4326-9D1F-BDF8D879CF62}" destId="{34F09FAC-3C3B-4A65-90E7-7972F3C94425}" srcOrd="1" destOrd="0" presId="urn:microsoft.com/office/officeart/2016/7/layout/LinearBlockProcessNumbered"/>
    <dgm:cxn modelId="{F7753F76-11A7-4BD2-95D4-CFECB2AB1D6F}" type="presParOf" srcId="{2FCCF7C0-3399-4326-9D1F-BDF8D879CF62}" destId="{D7B7CFC0-7EAC-417F-A370-3B628228AE4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2C7A3-C26E-4D50-9280-CF62D4E629E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1E895E-6BF5-4D6A-A2F0-EB632D1376F0}">
      <dgm:prSet/>
      <dgm:spPr/>
      <dgm:t>
        <a:bodyPr/>
        <a:lstStyle/>
        <a:p>
          <a:r>
            <a:rPr lang="tr-TR" noProof="1"/>
            <a:t>📁 </a:t>
          </a:r>
          <a:r>
            <a:rPr lang="tr-TR" b="1" i="0" baseline="0" noProof="1"/>
            <a:t>Data Collection:</a:t>
          </a:r>
          <a:r>
            <a:rPr lang="tr-TR" b="0" i="0" baseline="0" noProof="1"/>
            <a:t> </a:t>
          </a:r>
        </a:p>
        <a:p>
          <a:r>
            <a:rPr lang="tr-TR" b="0" i="0" baseline="0" noProof="1"/>
            <a:t>We use ~1,000 labeled embryo images from a Kaggle competition dataset.</a:t>
          </a:r>
          <a:endParaRPr lang="tr-TR" noProof="1"/>
        </a:p>
      </dgm:t>
    </dgm:pt>
    <dgm:pt modelId="{7DF62603-3A25-46DE-82CB-C2F83DBA4A1E}" type="parTrans" cxnId="{1A4B9F9E-3977-4571-B074-DDFEBE2A7378}">
      <dgm:prSet/>
      <dgm:spPr/>
      <dgm:t>
        <a:bodyPr/>
        <a:lstStyle/>
        <a:p>
          <a:endParaRPr lang="en-US"/>
        </a:p>
      </dgm:t>
    </dgm:pt>
    <dgm:pt modelId="{C5408512-4A24-457E-A756-92CD52BF3803}" type="sibTrans" cxnId="{1A4B9F9E-3977-4571-B074-DDFEBE2A7378}">
      <dgm:prSet/>
      <dgm:spPr/>
      <dgm:t>
        <a:bodyPr/>
        <a:lstStyle/>
        <a:p>
          <a:endParaRPr lang="en-US"/>
        </a:p>
      </dgm:t>
    </dgm:pt>
    <dgm:pt modelId="{D73DF936-54CF-4107-A0F7-F65B0F3ABBEE}">
      <dgm:prSet/>
      <dgm:spPr/>
      <dgm:t>
        <a:bodyPr/>
        <a:lstStyle/>
        <a:p>
          <a:r>
            <a:rPr lang="tr-TR" noProof="1"/>
            <a:t>🧪 </a:t>
          </a:r>
          <a:r>
            <a:rPr lang="tr-TR" b="1" i="0" baseline="0" noProof="1"/>
            <a:t>Preprocessing:</a:t>
          </a:r>
        </a:p>
        <a:p>
          <a:r>
            <a:rPr lang="tr-TR" b="0" i="0" baseline="0" noProof="1"/>
            <a:t>Images are resized to 224×224, normalized, and augmented using rotation, flipping, zoom, and brightness shifts.</a:t>
          </a:r>
          <a:endParaRPr lang="tr-TR" noProof="1"/>
        </a:p>
      </dgm:t>
    </dgm:pt>
    <dgm:pt modelId="{6E9FD2A4-A406-4CF5-B712-3C2BC1C36A1F}" type="parTrans" cxnId="{AA790EC2-0762-45D6-994A-ABD3D58E82D0}">
      <dgm:prSet/>
      <dgm:spPr/>
      <dgm:t>
        <a:bodyPr/>
        <a:lstStyle/>
        <a:p>
          <a:endParaRPr lang="en-US"/>
        </a:p>
      </dgm:t>
    </dgm:pt>
    <dgm:pt modelId="{0199CDFE-E1B2-4329-A4A9-7AF85C59B676}" type="sibTrans" cxnId="{AA790EC2-0762-45D6-994A-ABD3D58E82D0}">
      <dgm:prSet/>
      <dgm:spPr/>
      <dgm:t>
        <a:bodyPr/>
        <a:lstStyle/>
        <a:p>
          <a:endParaRPr lang="en-US"/>
        </a:p>
      </dgm:t>
    </dgm:pt>
    <dgm:pt modelId="{8EE7E84B-829A-48A7-A095-D7C3E2B7B619}">
      <dgm:prSet/>
      <dgm:spPr/>
      <dgm:t>
        <a:bodyPr/>
        <a:lstStyle/>
        <a:p>
          <a:r>
            <a:rPr lang="tr-TR" noProof="1"/>
            <a:t>🧠 </a:t>
          </a:r>
          <a:r>
            <a:rPr lang="tr-TR" b="1" i="0" baseline="0" noProof="1"/>
            <a:t>Model Selection:</a:t>
          </a:r>
        </a:p>
        <a:p>
          <a:r>
            <a:rPr lang="tr-TR" b="0" i="0" baseline="0" noProof="1"/>
            <a:t>We utilize transfer learning with MobileNetV3Large, EfficientNetB0, and DenseNet121.</a:t>
          </a:r>
          <a:endParaRPr lang="tr-TR" noProof="1"/>
        </a:p>
      </dgm:t>
    </dgm:pt>
    <dgm:pt modelId="{279BC788-94EC-480F-BA31-8ACA963A0F0D}" type="parTrans" cxnId="{DC2AD43C-A3F4-438A-A53F-D23FD0807519}">
      <dgm:prSet/>
      <dgm:spPr/>
      <dgm:t>
        <a:bodyPr/>
        <a:lstStyle/>
        <a:p>
          <a:endParaRPr lang="en-US"/>
        </a:p>
      </dgm:t>
    </dgm:pt>
    <dgm:pt modelId="{0B40E7EE-8FD4-42F7-8ABD-516D86FAA50B}" type="sibTrans" cxnId="{DC2AD43C-A3F4-438A-A53F-D23FD0807519}">
      <dgm:prSet/>
      <dgm:spPr/>
      <dgm:t>
        <a:bodyPr/>
        <a:lstStyle/>
        <a:p>
          <a:endParaRPr lang="en-US"/>
        </a:p>
      </dgm:t>
    </dgm:pt>
    <dgm:pt modelId="{5CF8ADBD-F961-4DF1-9A87-1018EF55B4E1}">
      <dgm:prSet/>
      <dgm:spPr/>
      <dgm:t>
        <a:bodyPr/>
        <a:lstStyle/>
        <a:p>
          <a:r>
            <a:rPr lang="tr-TR" noProof="1"/>
            <a:t>⚙️ </a:t>
          </a:r>
          <a:r>
            <a:rPr lang="tr-TR" b="1" i="0" baseline="0" noProof="1"/>
            <a:t>Training:</a:t>
          </a:r>
          <a:r>
            <a:rPr lang="tr-TR" b="0" i="0" baseline="0" noProof="1"/>
            <a:t> </a:t>
          </a:r>
        </a:p>
        <a:p>
          <a:r>
            <a:rPr lang="tr-TR" b="0" i="0" baseline="0" noProof="1"/>
            <a:t>Each model is trained using early stopping, class weighting, and learning rate scheduling.</a:t>
          </a:r>
          <a:endParaRPr lang="tr-TR" noProof="1"/>
        </a:p>
      </dgm:t>
    </dgm:pt>
    <dgm:pt modelId="{C9115E6F-1359-44E6-93F2-A6B757BCDA1F}" type="parTrans" cxnId="{F1E13398-83E6-4074-ADCB-EFA57C8F8B17}">
      <dgm:prSet/>
      <dgm:spPr/>
      <dgm:t>
        <a:bodyPr/>
        <a:lstStyle/>
        <a:p>
          <a:endParaRPr lang="en-US"/>
        </a:p>
      </dgm:t>
    </dgm:pt>
    <dgm:pt modelId="{26A3CD40-3911-4F2E-B7C5-A03129A4BFAB}" type="sibTrans" cxnId="{F1E13398-83E6-4074-ADCB-EFA57C8F8B17}">
      <dgm:prSet/>
      <dgm:spPr/>
      <dgm:t>
        <a:bodyPr/>
        <a:lstStyle/>
        <a:p>
          <a:endParaRPr lang="en-US"/>
        </a:p>
      </dgm:t>
    </dgm:pt>
    <dgm:pt modelId="{4B0C51CF-37BB-4F53-899D-AC2661B2771F}">
      <dgm:prSet/>
      <dgm:spPr/>
      <dgm:t>
        <a:bodyPr/>
        <a:lstStyle/>
        <a:p>
          <a:r>
            <a:rPr lang="tr-TR" noProof="1"/>
            <a:t>📈 </a:t>
          </a:r>
          <a:r>
            <a:rPr lang="tr-TR" b="1" i="0" baseline="0" noProof="1"/>
            <a:t>Validation:</a:t>
          </a:r>
        </a:p>
        <a:p>
          <a:r>
            <a:rPr lang="tr-TR" b="0" i="0" baseline="0" noProof="1"/>
            <a:t>Performance is evaluated on a stratified 20% validation set using accuracy, precision, recall, and F1-score.</a:t>
          </a:r>
          <a:endParaRPr lang="tr-TR" noProof="1"/>
        </a:p>
      </dgm:t>
    </dgm:pt>
    <dgm:pt modelId="{3BF0A27E-F610-4FA8-BCAB-A15ECCE26F8C}" type="parTrans" cxnId="{8530DCF8-3DC3-4591-90F3-C62F94CE8898}">
      <dgm:prSet/>
      <dgm:spPr/>
      <dgm:t>
        <a:bodyPr/>
        <a:lstStyle/>
        <a:p>
          <a:endParaRPr lang="en-US"/>
        </a:p>
      </dgm:t>
    </dgm:pt>
    <dgm:pt modelId="{960E5C93-A23A-4545-83A2-96E6D609325A}" type="sibTrans" cxnId="{8530DCF8-3DC3-4591-90F3-C62F94CE8898}">
      <dgm:prSet/>
      <dgm:spPr/>
      <dgm:t>
        <a:bodyPr/>
        <a:lstStyle/>
        <a:p>
          <a:endParaRPr lang="en-US"/>
        </a:p>
      </dgm:t>
    </dgm:pt>
    <dgm:pt modelId="{65A79A0D-79B5-45AE-AB83-583A80346021}">
      <dgm:prSet/>
      <dgm:spPr/>
      <dgm:t>
        <a:bodyPr/>
        <a:lstStyle/>
        <a:p>
          <a:r>
            <a:rPr lang="tr-TR" noProof="1"/>
            <a:t>🔍 </a:t>
          </a:r>
          <a:r>
            <a:rPr lang="tr-TR" b="1" i="0" baseline="0" noProof="1"/>
            <a:t>Testing &amp; Inference:</a:t>
          </a:r>
        </a:p>
        <a:p>
          <a:r>
            <a:rPr lang="tr-TR" b="0" i="0" baseline="0" noProof="1"/>
            <a:t>The trained models predict embryo viability on test images.</a:t>
          </a:r>
          <a:endParaRPr lang="tr-TR" noProof="1"/>
        </a:p>
      </dgm:t>
    </dgm:pt>
    <dgm:pt modelId="{27394066-CEE6-4DF6-A553-4E97F12C04BA}" type="parTrans" cxnId="{EB417F8F-4659-491F-8DD3-2204666BF122}">
      <dgm:prSet/>
      <dgm:spPr/>
      <dgm:t>
        <a:bodyPr/>
        <a:lstStyle/>
        <a:p>
          <a:endParaRPr lang="en-US"/>
        </a:p>
      </dgm:t>
    </dgm:pt>
    <dgm:pt modelId="{2F1C4FF5-1048-49B8-921B-C415AC67EBA9}" type="sibTrans" cxnId="{EB417F8F-4659-491F-8DD3-2204666BF122}">
      <dgm:prSet/>
      <dgm:spPr/>
      <dgm:t>
        <a:bodyPr/>
        <a:lstStyle/>
        <a:p>
          <a:endParaRPr lang="en-US"/>
        </a:p>
      </dgm:t>
    </dgm:pt>
    <dgm:pt modelId="{25C92470-D228-4FAA-AC3C-96494533C4D0}">
      <dgm:prSet/>
      <dgm:spPr/>
      <dgm:t>
        <a:bodyPr/>
        <a:lstStyle/>
        <a:p>
          <a:r>
            <a:rPr lang="tr-TR" noProof="1"/>
            <a:t>📝 </a:t>
          </a:r>
          <a:r>
            <a:rPr lang="tr-TR" b="1" i="0" baseline="0" noProof="1"/>
            <a:t>Submission:</a:t>
          </a:r>
        </a:p>
        <a:p>
          <a:r>
            <a:rPr lang="tr-TR" b="0" i="0" baseline="0" noProof="1"/>
            <a:t>Predictions are formatted and saved as .csv files for submission.</a:t>
          </a:r>
          <a:endParaRPr lang="tr-TR" noProof="1"/>
        </a:p>
      </dgm:t>
    </dgm:pt>
    <dgm:pt modelId="{F5CDDA99-1DE6-49AD-B33A-802F68D10DD2}" type="parTrans" cxnId="{047A5ADC-F20E-410B-9BFE-2B849F3602D1}">
      <dgm:prSet/>
      <dgm:spPr/>
      <dgm:t>
        <a:bodyPr/>
        <a:lstStyle/>
        <a:p>
          <a:endParaRPr lang="en-US"/>
        </a:p>
      </dgm:t>
    </dgm:pt>
    <dgm:pt modelId="{FB8280F2-193C-4E3B-A091-4A79A8305F12}" type="sibTrans" cxnId="{047A5ADC-F20E-410B-9BFE-2B849F3602D1}">
      <dgm:prSet/>
      <dgm:spPr/>
      <dgm:t>
        <a:bodyPr/>
        <a:lstStyle/>
        <a:p>
          <a:endParaRPr lang="en-US"/>
        </a:p>
      </dgm:t>
    </dgm:pt>
    <dgm:pt modelId="{7B2DCB4B-4031-404F-99BB-28727FD18211}" type="pres">
      <dgm:prSet presAssocID="{8A42C7A3-C26E-4D50-9280-CF62D4E629E9}" presName="Name0" presStyleCnt="0">
        <dgm:presLayoutVars>
          <dgm:dir/>
          <dgm:resizeHandles val="exact"/>
        </dgm:presLayoutVars>
      </dgm:prSet>
      <dgm:spPr/>
    </dgm:pt>
    <dgm:pt modelId="{C15F3B8E-CEA0-440C-A565-01BA15AAF4D3}" type="pres">
      <dgm:prSet presAssocID="{711E895E-6BF5-4D6A-A2F0-EB632D1376F0}" presName="node" presStyleLbl="node1" presStyleIdx="0" presStyleCnt="7">
        <dgm:presLayoutVars>
          <dgm:bulletEnabled val="1"/>
        </dgm:presLayoutVars>
      </dgm:prSet>
      <dgm:spPr/>
    </dgm:pt>
    <dgm:pt modelId="{420D2131-9F90-4162-BA6B-1D9CD7CD8E93}" type="pres">
      <dgm:prSet presAssocID="{C5408512-4A24-457E-A756-92CD52BF3803}" presName="sibTrans" presStyleLbl="sibTrans1D1" presStyleIdx="0" presStyleCnt="6"/>
      <dgm:spPr/>
    </dgm:pt>
    <dgm:pt modelId="{D3CC0390-2E88-4967-9666-A16B06FA39FF}" type="pres">
      <dgm:prSet presAssocID="{C5408512-4A24-457E-A756-92CD52BF3803}" presName="connectorText" presStyleLbl="sibTrans1D1" presStyleIdx="0" presStyleCnt="6"/>
      <dgm:spPr/>
    </dgm:pt>
    <dgm:pt modelId="{C1541507-D238-4F36-A09B-F485268E497B}" type="pres">
      <dgm:prSet presAssocID="{D73DF936-54CF-4107-A0F7-F65B0F3ABBEE}" presName="node" presStyleLbl="node1" presStyleIdx="1" presStyleCnt="7">
        <dgm:presLayoutVars>
          <dgm:bulletEnabled val="1"/>
        </dgm:presLayoutVars>
      </dgm:prSet>
      <dgm:spPr/>
    </dgm:pt>
    <dgm:pt modelId="{DD279BB8-EB42-4CEC-9B39-39644294E34F}" type="pres">
      <dgm:prSet presAssocID="{0199CDFE-E1B2-4329-A4A9-7AF85C59B676}" presName="sibTrans" presStyleLbl="sibTrans1D1" presStyleIdx="1" presStyleCnt="6"/>
      <dgm:spPr/>
    </dgm:pt>
    <dgm:pt modelId="{968F395C-6B58-4B69-8425-2A62C91FE0A8}" type="pres">
      <dgm:prSet presAssocID="{0199CDFE-E1B2-4329-A4A9-7AF85C59B676}" presName="connectorText" presStyleLbl="sibTrans1D1" presStyleIdx="1" presStyleCnt="6"/>
      <dgm:spPr/>
    </dgm:pt>
    <dgm:pt modelId="{801FDCBE-0AFA-4312-86D6-D2328B4CCDA2}" type="pres">
      <dgm:prSet presAssocID="{8EE7E84B-829A-48A7-A095-D7C3E2B7B619}" presName="node" presStyleLbl="node1" presStyleIdx="2" presStyleCnt="7">
        <dgm:presLayoutVars>
          <dgm:bulletEnabled val="1"/>
        </dgm:presLayoutVars>
      </dgm:prSet>
      <dgm:spPr/>
    </dgm:pt>
    <dgm:pt modelId="{E2954E10-BFA2-4444-A58B-657F90833AB7}" type="pres">
      <dgm:prSet presAssocID="{0B40E7EE-8FD4-42F7-8ABD-516D86FAA50B}" presName="sibTrans" presStyleLbl="sibTrans1D1" presStyleIdx="2" presStyleCnt="6"/>
      <dgm:spPr/>
    </dgm:pt>
    <dgm:pt modelId="{792F1C87-6750-4535-9175-58B377310DC5}" type="pres">
      <dgm:prSet presAssocID="{0B40E7EE-8FD4-42F7-8ABD-516D86FAA50B}" presName="connectorText" presStyleLbl="sibTrans1D1" presStyleIdx="2" presStyleCnt="6"/>
      <dgm:spPr/>
    </dgm:pt>
    <dgm:pt modelId="{FE7E84D9-771E-4BA2-B98E-0B6A457BEB55}" type="pres">
      <dgm:prSet presAssocID="{5CF8ADBD-F961-4DF1-9A87-1018EF55B4E1}" presName="node" presStyleLbl="node1" presStyleIdx="3" presStyleCnt="7">
        <dgm:presLayoutVars>
          <dgm:bulletEnabled val="1"/>
        </dgm:presLayoutVars>
      </dgm:prSet>
      <dgm:spPr/>
    </dgm:pt>
    <dgm:pt modelId="{6483FFFD-B927-4F69-8143-DEA536A831EF}" type="pres">
      <dgm:prSet presAssocID="{26A3CD40-3911-4F2E-B7C5-A03129A4BFAB}" presName="sibTrans" presStyleLbl="sibTrans1D1" presStyleIdx="3" presStyleCnt="6"/>
      <dgm:spPr/>
    </dgm:pt>
    <dgm:pt modelId="{E9501747-9668-46F4-929D-B98648FD0557}" type="pres">
      <dgm:prSet presAssocID="{26A3CD40-3911-4F2E-B7C5-A03129A4BFAB}" presName="connectorText" presStyleLbl="sibTrans1D1" presStyleIdx="3" presStyleCnt="6"/>
      <dgm:spPr/>
    </dgm:pt>
    <dgm:pt modelId="{EC9E736A-3E93-4D1D-93D4-0C89DB33985B}" type="pres">
      <dgm:prSet presAssocID="{4B0C51CF-37BB-4F53-899D-AC2661B2771F}" presName="node" presStyleLbl="node1" presStyleIdx="4" presStyleCnt="7">
        <dgm:presLayoutVars>
          <dgm:bulletEnabled val="1"/>
        </dgm:presLayoutVars>
      </dgm:prSet>
      <dgm:spPr/>
    </dgm:pt>
    <dgm:pt modelId="{99DE5504-1B14-4198-897C-125B180B91FD}" type="pres">
      <dgm:prSet presAssocID="{960E5C93-A23A-4545-83A2-96E6D609325A}" presName="sibTrans" presStyleLbl="sibTrans1D1" presStyleIdx="4" presStyleCnt="6"/>
      <dgm:spPr/>
    </dgm:pt>
    <dgm:pt modelId="{2C6C40FF-4CA6-462B-8902-AA4915205DA2}" type="pres">
      <dgm:prSet presAssocID="{960E5C93-A23A-4545-83A2-96E6D609325A}" presName="connectorText" presStyleLbl="sibTrans1D1" presStyleIdx="4" presStyleCnt="6"/>
      <dgm:spPr/>
    </dgm:pt>
    <dgm:pt modelId="{F66FE736-43A8-4A4D-9BEF-660BF5C299E7}" type="pres">
      <dgm:prSet presAssocID="{65A79A0D-79B5-45AE-AB83-583A80346021}" presName="node" presStyleLbl="node1" presStyleIdx="5" presStyleCnt="7">
        <dgm:presLayoutVars>
          <dgm:bulletEnabled val="1"/>
        </dgm:presLayoutVars>
      </dgm:prSet>
      <dgm:spPr/>
    </dgm:pt>
    <dgm:pt modelId="{B809AF93-0B19-41EE-82C3-7ECDF29F3389}" type="pres">
      <dgm:prSet presAssocID="{2F1C4FF5-1048-49B8-921B-C415AC67EBA9}" presName="sibTrans" presStyleLbl="sibTrans1D1" presStyleIdx="5" presStyleCnt="6"/>
      <dgm:spPr/>
    </dgm:pt>
    <dgm:pt modelId="{B2430AE0-9A85-44EA-84CA-8DC0FF94DF9F}" type="pres">
      <dgm:prSet presAssocID="{2F1C4FF5-1048-49B8-921B-C415AC67EBA9}" presName="connectorText" presStyleLbl="sibTrans1D1" presStyleIdx="5" presStyleCnt="6"/>
      <dgm:spPr/>
    </dgm:pt>
    <dgm:pt modelId="{D29F839B-1E6F-4EA5-B148-10C86AF12208}" type="pres">
      <dgm:prSet presAssocID="{25C92470-D228-4FAA-AC3C-96494533C4D0}" presName="node" presStyleLbl="node1" presStyleIdx="6" presStyleCnt="7" custLinFactX="23071" custLinFactNeighborX="100000" custLinFactNeighborY="-776">
        <dgm:presLayoutVars>
          <dgm:bulletEnabled val="1"/>
        </dgm:presLayoutVars>
      </dgm:prSet>
      <dgm:spPr/>
    </dgm:pt>
  </dgm:ptLst>
  <dgm:cxnLst>
    <dgm:cxn modelId="{DFF42E03-67C3-438C-ADCA-72B7BD7A8CA3}" type="presOf" srcId="{2F1C4FF5-1048-49B8-921B-C415AC67EBA9}" destId="{B809AF93-0B19-41EE-82C3-7ECDF29F3389}" srcOrd="0" destOrd="0" presId="urn:microsoft.com/office/officeart/2016/7/layout/RepeatingBendingProcessNew"/>
    <dgm:cxn modelId="{E36B230B-27F2-4A78-81DF-131D1672055E}" type="presOf" srcId="{25C92470-D228-4FAA-AC3C-96494533C4D0}" destId="{D29F839B-1E6F-4EA5-B148-10C86AF12208}" srcOrd="0" destOrd="0" presId="urn:microsoft.com/office/officeart/2016/7/layout/RepeatingBendingProcessNew"/>
    <dgm:cxn modelId="{D2F8B811-4CD4-4AB9-B331-257B8EBC8224}" type="presOf" srcId="{8A42C7A3-C26E-4D50-9280-CF62D4E629E9}" destId="{7B2DCB4B-4031-404F-99BB-28727FD18211}" srcOrd="0" destOrd="0" presId="urn:microsoft.com/office/officeart/2016/7/layout/RepeatingBendingProcessNew"/>
    <dgm:cxn modelId="{DC2AD43C-A3F4-438A-A53F-D23FD0807519}" srcId="{8A42C7A3-C26E-4D50-9280-CF62D4E629E9}" destId="{8EE7E84B-829A-48A7-A095-D7C3E2B7B619}" srcOrd="2" destOrd="0" parTransId="{279BC788-94EC-480F-BA31-8ACA963A0F0D}" sibTransId="{0B40E7EE-8FD4-42F7-8ABD-516D86FAA50B}"/>
    <dgm:cxn modelId="{C5D1235B-A918-4783-948C-0FF111DA05B7}" type="presOf" srcId="{D73DF936-54CF-4107-A0F7-F65B0F3ABBEE}" destId="{C1541507-D238-4F36-A09B-F485268E497B}" srcOrd="0" destOrd="0" presId="urn:microsoft.com/office/officeart/2016/7/layout/RepeatingBendingProcessNew"/>
    <dgm:cxn modelId="{470EB665-80A2-485D-970F-8D580D067C20}" type="presOf" srcId="{711E895E-6BF5-4D6A-A2F0-EB632D1376F0}" destId="{C15F3B8E-CEA0-440C-A565-01BA15AAF4D3}" srcOrd="0" destOrd="0" presId="urn:microsoft.com/office/officeart/2016/7/layout/RepeatingBendingProcessNew"/>
    <dgm:cxn modelId="{19F76049-F6B3-4CA5-A2EA-B73B9135339D}" type="presOf" srcId="{0B40E7EE-8FD4-42F7-8ABD-516D86FAA50B}" destId="{792F1C87-6750-4535-9175-58B377310DC5}" srcOrd="1" destOrd="0" presId="urn:microsoft.com/office/officeart/2016/7/layout/RepeatingBendingProcessNew"/>
    <dgm:cxn modelId="{71614569-CD4C-4CE8-9E1F-F5856ED0DF38}" type="presOf" srcId="{0199CDFE-E1B2-4329-A4A9-7AF85C59B676}" destId="{968F395C-6B58-4B69-8425-2A62C91FE0A8}" srcOrd="1" destOrd="0" presId="urn:microsoft.com/office/officeart/2016/7/layout/RepeatingBendingProcessNew"/>
    <dgm:cxn modelId="{14AB2856-177C-4B44-876E-3E10CB25C48F}" type="presOf" srcId="{960E5C93-A23A-4545-83A2-96E6D609325A}" destId="{99DE5504-1B14-4198-897C-125B180B91FD}" srcOrd="0" destOrd="0" presId="urn:microsoft.com/office/officeart/2016/7/layout/RepeatingBendingProcessNew"/>
    <dgm:cxn modelId="{09E82A80-9205-4859-8435-6B657B562D68}" type="presOf" srcId="{0B40E7EE-8FD4-42F7-8ABD-516D86FAA50B}" destId="{E2954E10-BFA2-4444-A58B-657F90833AB7}" srcOrd="0" destOrd="0" presId="urn:microsoft.com/office/officeart/2016/7/layout/RepeatingBendingProcessNew"/>
    <dgm:cxn modelId="{C3940781-8C48-4DB9-A3C9-C6EAA07885F9}" type="presOf" srcId="{65A79A0D-79B5-45AE-AB83-583A80346021}" destId="{F66FE736-43A8-4A4D-9BEF-660BF5C299E7}" srcOrd="0" destOrd="0" presId="urn:microsoft.com/office/officeart/2016/7/layout/RepeatingBendingProcessNew"/>
    <dgm:cxn modelId="{C6A7B288-CD77-4064-9B59-23AE83E9E7C7}" type="presOf" srcId="{8EE7E84B-829A-48A7-A095-D7C3E2B7B619}" destId="{801FDCBE-0AFA-4312-86D6-D2328B4CCDA2}" srcOrd="0" destOrd="0" presId="urn:microsoft.com/office/officeart/2016/7/layout/RepeatingBendingProcessNew"/>
    <dgm:cxn modelId="{D24C788D-9255-4F50-8D65-A627FE4E23F0}" type="presOf" srcId="{960E5C93-A23A-4545-83A2-96E6D609325A}" destId="{2C6C40FF-4CA6-462B-8902-AA4915205DA2}" srcOrd="1" destOrd="0" presId="urn:microsoft.com/office/officeart/2016/7/layout/RepeatingBendingProcessNew"/>
    <dgm:cxn modelId="{D787DC8E-D219-438B-9AF7-360DD7D411C3}" type="presOf" srcId="{26A3CD40-3911-4F2E-B7C5-A03129A4BFAB}" destId="{6483FFFD-B927-4F69-8143-DEA536A831EF}" srcOrd="0" destOrd="0" presId="urn:microsoft.com/office/officeart/2016/7/layout/RepeatingBendingProcessNew"/>
    <dgm:cxn modelId="{EB417F8F-4659-491F-8DD3-2204666BF122}" srcId="{8A42C7A3-C26E-4D50-9280-CF62D4E629E9}" destId="{65A79A0D-79B5-45AE-AB83-583A80346021}" srcOrd="5" destOrd="0" parTransId="{27394066-CEE6-4DF6-A553-4E97F12C04BA}" sibTransId="{2F1C4FF5-1048-49B8-921B-C415AC67EBA9}"/>
    <dgm:cxn modelId="{F1E13398-83E6-4074-ADCB-EFA57C8F8B17}" srcId="{8A42C7A3-C26E-4D50-9280-CF62D4E629E9}" destId="{5CF8ADBD-F961-4DF1-9A87-1018EF55B4E1}" srcOrd="3" destOrd="0" parTransId="{C9115E6F-1359-44E6-93F2-A6B757BCDA1F}" sibTransId="{26A3CD40-3911-4F2E-B7C5-A03129A4BFAB}"/>
    <dgm:cxn modelId="{1A4B9F9E-3977-4571-B074-DDFEBE2A7378}" srcId="{8A42C7A3-C26E-4D50-9280-CF62D4E629E9}" destId="{711E895E-6BF5-4D6A-A2F0-EB632D1376F0}" srcOrd="0" destOrd="0" parTransId="{7DF62603-3A25-46DE-82CB-C2F83DBA4A1E}" sibTransId="{C5408512-4A24-457E-A756-92CD52BF3803}"/>
    <dgm:cxn modelId="{5B377CA3-D073-419C-BCC0-AAF382A9349E}" type="presOf" srcId="{C5408512-4A24-457E-A756-92CD52BF3803}" destId="{D3CC0390-2E88-4967-9666-A16B06FA39FF}" srcOrd="1" destOrd="0" presId="urn:microsoft.com/office/officeart/2016/7/layout/RepeatingBendingProcessNew"/>
    <dgm:cxn modelId="{37139FA6-B756-4383-A6FC-5987229A76A8}" type="presOf" srcId="{4B0C51CF-37BB-4F53-899D-AC2661B2771F}" destId="{EC9E736A-3E93-4D1D-93D4-0C89DB33985B}" srcOrd="0" destOrd="0" presId="urn:microsoft.com/office/officeart/2016/7/layout/RepeatingBendingProcessNew"/>
    <dgm:cxn modelId="{AA790EC2-0762-45D6-994A-ABD3D58E82D0}" srcId="{8A42C7A3-C26E-4D50-9280-CF62D4E629E9}" destId="{D73DF936-54CF-4107-A0F7-F65B0F3ABBEE}" srcOrd="1" destOrd="0" parTransId="{6E9FD2A4-A406-4CF5-B712-3C2BC1C36A1F}" sibTransId="{0199CDFE-E1B2-4329-A4A9-7AF85C59B676}"/>
    <dgm:cxn modelId="{4BA85BCA-F878-428D-B0F6-33BB7B959623}" type="presOf" srcId="{2F1C4FF5-1048-49B8-921B-C415AC67EBA9}" destId="{B2430AE0-9A85-44EA-84CA-8DC0FF94DF9F}" srcOrd="1" destOrd="0" presId="urn:microsoft.com/office/officeart/2016/7/layout/RepeatingBendingProcessNew"/>
    <dgm:cxn modelId="{7C09F1D7-EC62-4413-BA03-178B918A3E49}" type="presOf" srcId="{C5408512-4A24-457E-A756-92CD52BF3803}" destId="{420D2131-9F90-4162-BA6B-1D9CD7CD8E93}" srcOrd="0" destOrd="0" presId="urn:microsoft.com/office/officeart/2016/7/layout/RepeatingBendingProcessNew"/>
    <dgm:cxn modelId="{047A5ADC-F20E-410B-9BFE-2B849F3602D1}" srcId="{8A42C7A3-C26E-4D50-9280-CF62D4E629E9}" destId="{25C92470-D228-4FAA-AC3C-96494533C4D0}" srcOrd="6" destOrd="0" parTransId="{F5CDDA99-1DE6-49AD-B33A-802F68D10DD2}" sibTransId="{FB8280F2-193C-4E3B-A091-4A79A8305F12}"/>
    <dgm:cxn modelId="{A0F052DD-0209-494C-961B-EBEB7CBD4958}" type="presOf" srcId="{0199CDFE-E1B2-4329-A4A9-7AF85C59B676}" destId="{DD279BB8-EB42-4CEC-9B39-39644294E34F}" srcOrd="0" destOrd="0" presId="urn:microsoft.com/office/officeart/2016/7/layout/RepeatingBendingProcessNew"/>
    <dgm:cxn modelId="{3DA185DF-B51B-4B23-95E2-B400D34EE9F3}" type="presOf" srcId="{5CF8ADBD-F961-4DF1-9A87-1018EF55B4E1}" destId="{FE7E84D9-771E-4BA2-B98E-0B6A457BEB55}" srcOrd="0" destOrd="0" presId="urn:microsoft.com/office/officeart/2016/7/layout/RepeatingBendingProcessNew"/>
    <dgm:cxn modelId="{010276EB-09AC-4999-9D3C-2C193AD5A806}" type="presOf" srcId="{26A3CD40-3911-4F2E-B7C5-A03129A4BFAB}" destId="{E9501747-9668-46F4-929D-B98648FD0557}" srcOrd="1" destOrd="0" presId="urn:microsoft.com/office/officeart/2016/7/layout/RepeatingBendingProcessNew"/>
    <dgm:cxn modelId="{8530DCF8-3DC3-4591-90F3-C62F94CE8898}" srcId="{8A42C7A3-C26E-4D50-9280-CF62D4E629E9}" destId="{4B0C51CF-37BB-4F53-899D-AC2661B2771F}" srcOrd="4" destOrd="0" parTransId="{3BF0A27E-F610-4FA8-BCAB-A15ECCE26F8C}" sibTransId="{960E5C93-A23A-4545-83A2-96E6D609325A}"/>
    <dgm:cxn modelId="{21FF2AE9-5A18-4A1F-8F25-CF40D22B3116}" type="presParOf" srcId="{7B2DCB4B-4031-404F-99BB-28727FD18211}" destId="{C15F3B8E-CEA0-440C-A565-01BA15AAF4D3}" srcOrd="0" destOrd="0" presId="urn:microsoft.com/office/officeart/2016/7/layout/RepeatingBendingProcessNew"/>
    <dgm:cxn modelId="{CED955AC-DD4F-48FF-AF12-880A7597C84A}" type="presParOf" srcId="{7B2DCB4B-4031-404F-99BB-28727FD18211}" destId="{420D2131-9F90-4162-BA6B-1D9CD7CD8E93}" srcOrd="1" destOrd="0" presId="urn:microsoft.com/office/officeart/2016/7/layout/RepeatingBendingProcessNew"/>
    <dgm:cxn modelId="{510E1FE2-F17F-47A5-95D5-2CA0DBD7BC47}" type="presParOf" srcId="{420D2131-9F90-4162-BA6B-1D9CD7CD8E93}" destId="{D3CC0390-2E88-4967-9666-A16B06FA39FF}" srcOrd="0" destOrd="0" presId="urn:microsoft.com/office/officeart/2016/7/layout/RepeatingBendingProcessNew"/>
    <dgm:cxn modelId="{1CBCC128-9BB4-4700-8A83-A259C71CC0F5}" type="presParOf" srcId="{7B2DCB4B-4031-404F-99BB-28727FD18211}" destId="{C1541507-D238-4F36-A09B-F485268E497B}" srcOrd="2" destOrd="0" presId="urn:microsoft.com/office/officeart/2016/7/layout/RepeatingBendingProcessNew"/>
    <dgm:cxn modelId="{7F8DDB6C-3202-4480-90F7-FC81E86C5381}" type="presParOf" srcId="{7B2DCB4B-4031-404F-99BB-28727FD18211}" destId="{DD279BB8-EB42-4CEC-9B39-39644294E34F}" srcOrd="3" destOrd="0" presId="urn:microsoft.com/office/officeart/2016/7/layout/RepeatingBendingProcessNew"/>
    <dgm:cxn modelId="{04443CFB-8EA0-4D65-9AE8-8BC540FCF10C}" type="presParOf" srcId="{DD279BB8-EB42-4CEC-9B39-39644294E34F}" destId="{968F395C-6B58-4B69-8425-2A62C91FE0A8}" srcOrd="0" destOrd="0" presId="urn:microsoft.com/office/officeart/2016/7/layout/RepeatingBendingProcessNew"/>
    <dgm:cxn modelId="{D4AE6163-FF46-4198-A8F3-ADD6F1C6BB53}" type="presParOf" srcId="{7B2DCB4B-4031-404F-99BB-28727FD18211}" destId="{801FDCBE-0AFA-4312-86D6-D2328B4CCDA2}" srcOrd="4" destOrd="0" presId="urn:microsoft.com/office/officeart/2016/7/layout/RepeatingBendingProcessNew"/>
    <dgm:cxn modelId="{33015182-F44D-46FB-BE41-0F28781166AD}" type="presParOf" srcId="{7B2DCB4B-4031-404F-99BB-28727FD18211}" destId="{E2954E10-BFA2-4444-A58B-657F90833AB7}" srcOrd="5" destOrd="0" presId="urn:microsoft.com/office/officeart/2016/7/layout/RepeatingBendingProcessNew"/>
    <dgm:cxn modelId="{147560EA-1F04-4212-8E77-28C7F1691CFF}" type="presParOf" srcId="{E2954E10-BFA2-4444-A58B-657F90833AB7}" destId="{792F1C87-6750-4535-9175-58B377310DC5}" srcOrd="0" destOrd="0" presId="urn:microsoft.com/office/officeart/2016/7/layout/RepeatingBendingProcessNew"/>
    <dgm:cxn modelId="{3F76207C-7540-476E-B623-AD0109F2E1CA}" type="presParOf" srcId="{7B2DCB4B-4031-404F-99BB-28727FD18211}" destId="{FE7E84D9-771E-4BA2-B98E-0B6A457BEB55}" srcOrd="6" destOrd="0" presId="urn:microsoft.com/office/officeart/2016/7/layout/RepeatingBendingProcessNew"/>
    <dgm:cxn modelId="{4AF7DA0E-6154-491D-A694-133006DE64DB}" type="presParOf" srcId="{7B2DCB4B-4031-404F-99BB-28727FD18211}" destId="{6483FFFD-B927-4F69-8143-DEA536A831EF}" srcOrd="7" destOrd="0" presId="urn:microsoft.com/office/officeart/2016/7/layout/RepeatingBendingProcessNew"/>
    <dgm:cxn modelId="{14EECDE3-6466-416C-A13C-00E6D9777DE4}" type="presParOf" srcId="{6483FFFD-B927-4F69-8143-DEA536A831EF}" destId="{E9501747-9668-46F4-929D-B98648FD0557}" srcOrd="0" destOrd="0" presId="urn:microsoft.com/office/officeart/2016/7/layout/RepeatingBendingProcessNew"/>
    <dgm:cxn modelId="{94CD8322-94AD-41FB-BAD9-261E30B64A76}" type="presParOf" srcId="{7B2DCB4B-4031-404F-99BB-28727FD18211}" destId="{EC9E736A-3E93-4D1D-93D4-0C89DB33985B}" srcOrd="8" destOrd="0" presId="urn:microsoft.com/office/officeart/2016/7/layout/RepeatingBendingProcessNew"/>
    <dgm:cxn modelId="{B3114F01-F125-4630-889C-D9D8A5C63078}" type="presParOf" srcId="{7B2DCB4B-4031-404F-99BB-28727FD18211}" destId="{99DE5504-1B14-4198-897C-125B180B91FD}" srcOrd="9" destOrd="0" presId="urn:microsoft.com/office/officeart/2016/7/layout/RepeatingBendingProcessNew"/>
    <dgm:cxn modelId="{C5589484-2C78-494C-A439-B7FE0A2B0BD7}" type="presParOf" srcId="{99DE5504-1B14-4198-897C-125B180B91FD}" destId="{2C6C40FF-4CA6-462B-8902-AA4915205DA2}" srcOrd="0" destOrd="0" presId="urn:microsoft.com/office/officeart/2016/7/layout/RepeatingBendingProcessNew"/>
    <dgm:cxn modelId="{FDE2311D-6063-4AE7-B684-3FEE6D108745}" type="presParOf" srcId="{7B2DCB4B-4031-404F-99BB-28727FD18211}" destId="{F66FE736-43A8-4A4D-9BEF-660BF5C299E7}" srcOrd="10" destOrd="0" presId="urn:microsoft.com/office/officeart/2016/7/layout/RepeatingBendingProcessNew"/>
    <dgm:cxn modelId="{1BE54BF9-E5E9-4999-8F54-E53C4D0CC0C1}" type="presParOf" srcId="{7B2DCB4B-4031-404F-99BB-28727FD18211}" destId="{B809AF93-0B19-41EE-82C3-7ECDF29F3389}" srcOrd="11" destOrd="0" presId="urn:microsoft.com/office/officeart/2016/7/layout/RepeatingBendingProcessNew"/>
    <dgm:cxn modelId="{C2E4C492-6A9A-4FAF-8AD0-EFB2AE23627E}" type="presParOf" srcId="{B809AF93-0B19-41EE-82C3-7ECDF29F3389}" destId="{B2430AE0-9A85-44EA-84CA-8DC0FF94DF9F}" srcOrd="0" destOrd="0" presId="urn:microsoft.com/office/officeart/2016/7/layout/RepeatingBendingProcessNew"/>
    <dgm:cxn modelId="{EF09501D-15CE-4F3D-A283-391BB0A7DDF0}" type="presParOf" srcId="{7B2DCB4B-4031-404F-99BB-28727FD18211}" destId="{D29F839B-1E6F-4EA5-B148-10C86AF12208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7C2504-C5DC-443B-9EB1-0C9F93B21D6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37AE8-AA25-4204-B625-F5C04C71A70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noProof="1"/>
            <a:t>We can apply </a:t>
          </a:r>
          <a:r>
            <a:rPr lang="tr-TR" b="1" noProof="1"/>
            <a:t>model ensembling</a:t>
          </a:r>
          <a:r>
            <a:rPr lang="tr-TR" noProof="1"/>
            <a:t> for improved robustness.</a:t>
          </a:r>
        </a:p>
      </dgm:t>
    </dgm:pt>
    <dgm:pt modelId="{8C3EB59A-DF15-4149-88F0-EA3964AA2FEA}" type="parTrans" cxnId="{67193C99-8D8D-4782-B235-CAB897FFEFD4}">
      <dgm:prSet/>
      <dgm:spPr/>
      <dgm:t>
        <a:bodyPr/>
        <a:lstStyle/>
        <a:p>
          <a:endParaRPr lang="en-US"/>
        </a:p>
      </dgm:t>
    </dgm:pt>
    <dgm:pt modelId="{516F1416-CFAA-4556-8F7B-85893A9549EB}" type="sibTrans" cxnId="{67193C99-8D8D-4782-B235-CAB897FFEF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5CA6F7-FD72-472D-A9A2-42C8BFDF276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noProof="1"/>
            <a:t>We can use </a:t>
          </a:r>
          <a:r>
            <a:rPr lang="tr-TR" b="1" noProof="1"/>
            <a:t>explainability methods</a:t>
          </a:r>
          <a:r>
            <a:rPr lang="tr-TR" noProof="1"/>
            <a:t> (e.g., Grad-CAM) to visualize decisions.</a:t>
          </a:r>
        </a:p>
      </dgm:t>
    </dgm:pt>
    <dgm:pt modelId="{47FB5C90-BA35-4564-A866-B63F7CB3EA9E}" type="parTrans" cxnId="{B0407B5E-28C9-463D-976B-89F62F6D7BCD}">
      <dgm:prSet/>
      <dgm:spPr/>
      <dgm:t>
        <a:bodyPr/>
        <a:lstStyle/>
        <a:p>
          <a:endParaRPr lang="en-US"/>
        </a:p>
      </dgm:t>
    </dgm:pt>
    <dgm:pt modelId="{96C6FF95-3799-41F7-A3FE-C273E7E5CA9A}" type="sibTrans" cxnId="{B0407B5E-28C9-463D-976B-89F62F6D7B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6A28CF-FC58-4F9D-8EA2-5CF3FE6F79B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noProof="1"/>
            <a:t>We can collect or generate a </a:t>
          </a:r>
          <a:r>
            <a:rPr lang="tr-TR" b="1" noProof="1"/>
            <a:t>larger and more diverse dataset</a:t>
          </a:r>
          <a:r>
            <a:rPr lang="tr-TR" noProof="1"/>
            <a:t>.</a:t>
          </a:r>
        </a:p>
      </dgm:t>
    </dgm:pt>
    <dgm:pt modelId="{482DDC26-0BA8-4278-BB47-27746ECDEDCF}" type="parTrans" cxnId="{ECC39932-0CDF-4F58-AC86-D12DEDAEFF62}">
      <dgm:prSet/>
      <dgm:spPr/>
      <dgm:t>
        <a:bodyPr/>
        <a:lstStyle/>
        <a:p>
          <a:endParaRPr lang="en-US"/>
        </a:p>
      </dgm:t>
    </dgm:pt>
    <dgm:pt modelId="{6AAFA70C-5E6E-4182-BD43-6CC58CDF785D}" type="sibTrans" cxnId="{ECC39932-0CDF-4F58-AC86-D12DEDAEFF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0AFB5-2CF0-4A31-8CCD-3DC061001C4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noProof="1"/>
            <a:t>We can consider </a:t>
          </a:r>
          <a:r>
            <a:rPr lang="tr-TR" b="1" noProof="1"/>
            <a:t>fine-tuning base layers</a:t>
          </a:r>
          <a:r>
            <a:rPr lang="tr-TR" noProof="1"/>
            <a:t> for even better adaptation.</a:t>
          </a:r>
        </a:p>
      </dgm:t>
    </dgm:pt>
    <dgm:pt modelId="{4EDABFC7-60E7-45E9-AC37-D1C28BBAD6E3}" type="parTrans" cxnId="{59570A44-8BCE-4D70-BCEB-D68DC261D043}">
      <dgm:prSet/>
      <dgm:spPr/>
      <dgm:t>
        <a:bodyPr/>
        <a:lstStyle/>
        <a:p>
          <a:endParaRPr lang="en-US"/>
        </a:p>
      </dgm:t>
    </dgm:pt>
    <dgm:pt modelId="{6C7C2FEE-E8B9-48B6-890F-2DD6264F2E16}" type="sibTrans" cxnId="{59570A44-8BCE-4D70-BCEB-D68DC261D043}">
      <dgm:prSet/>
      <dgm:spPr/>
      <dgm:t>
        <a:bodyPr/>
        <a:lstStyle/>
        <a:p>
          <a:endParaRPr lang="en-US"/>
        </a:p>
      </dgm:t>
    </dgm:pt>
    <dgm:pt modelId="{D200E0B3-230E-4677-8DAD-832548162D90}" type="pres">
      <dgm:prSet presAssocID="{F77C2504-C5DC-443B-9EB1-0C9F93B21D63}" presName="root" presStyleCnt="0">
        <dgm:presLayoutVars>
          <dgm:dir/>
          <dgm:resizeHandles val="exact"/>
        </dgm:presLayoutVars>
      </dgm:prSet>
      <dgm:spPr/>
    </dgm:pt>
    <dgm:pt modelId="{B6C5B849-27A8-4C69-B855-4F28DA10BF1E}" type="pres">
      <dgm:prSet presAssocID="{F77C2504-C5DC-443B-9EB1-0C9F93B21D63}" presName="container" presStyleCnt="0">
        <dgm:presLayoutVars>
          <dgm:dir/>
          <dgm:resizeHandles val="exact"/>
        </dgm:presLayoutVars>
      </dgm:prSet>
      <dgm:spPr/>
    </dgm:pt>
    <dgm:pt modelId="{3CEC662E-FBEB-44F1-AD10-FCDB10972549}" type="pres">
      <dgm:prSet presAssocID="{2EA37AE8-AA25-4204-B625-F5C04C71A706}" presName="compNode" presStyleCnt="0"/>
      <dgm:spPr/>
    </dgm:pt>
    <dgm:pt modelId="{B7EC6585-96FB-4B83-9311-18E09A79E6EF}" type="pres">
      <dgm:prSet presAssocID="{2EA37AE8-AA25-4204-B625-F5C04C71A706}" presName="iconBgRect" presStyleLbl="bgShp" presStyleIdx="0" presStyleCnt="4"/>
      <dgm:spPr/>
    </dgm:pt>
    <dgm:pt modelId="{F9CFB009-4475-4598-9562-B3DAB269F4F3}" type="pres">
      <dgm:prSet presAssocID="{2EA37AE8-AA25-4204-B625-F5C04C71A7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inele"/>
        </a:ext>
      </dgm:extLst>
    </dgm:pt>
    <dgm:pt modelId="{AB8CDFC2-71EE-4EFA-B3FB-035B0314A6D2}" type="pres">
      <dgm:prSet presAssocID="{2EA37AE8-AA25-4204-B625-F5C04C71A706}" presName="spaceRect" presStyleCnt="0"/>
      <dgm:spPr/>
    </dgm:pt>
    <dgm:pt modelId="{FDF616B2-4F1E-411C-B2E8-B0CDAE46C387}" type="pres">
      <dgm:prSet presAssocID="{2EA37AE8-AA25-4204-B625-F5C04C71A706}" presName="textRect" presStyleLbl="revTx" presStyleIdx="0" presStyleCnt="4">
        <dgm:presLayoutVars>
          <dgm:chMax val="1"/>
          <dgm:chPref val="1"/>
        </dgm:presLayoutVars>
      </dgm:prSet>
      <dgm:spPr/>
    </dgm:pt>
    <dgm:pt modelId="{7FD55491-CF78-414F-93CF-F7907E3E39B2}" type="pres">
      <dgm:prSet presAssocID="{516F1416-CFAA-4556-8F7B-85893A9549EB}" presName="sibTrans" presStyleLbl="sibTrans2D1" presStyleIdx="0" presStyleCnt="0"/>
      <dgm:spPr/>
    </dgm:pt>
    <dgm:pt modelId="{132A5C93-D84B-435C-8CF5-A3C6D2E67C0B}" type="pres">
      <dgm:prSet presAssocID="{635CA6F7-FD72-472D-A9A2-42C8BFDF2769}" presName="compNode" presStyleCnt="0"/>
      <dgm:spPr/>
    </dgm:pt>
    <dgm:pt modelId="{601AB289-7A15-4011-8668-DC153641012B}" type="pres">
      <dgm:prSet presAssocID="{635CA6F7-FD72-472D-A9A2-42C8BFDF2769}" presName="iconBgRect" presStyleLbl="bgShp" presStyleIdx="1" presStyleCnt="4"/>
      <dgm:spPr/>
    </dgm:pt>
    <dgm:pt modelId="{88DE5F5C-2857-4CE3-A12B-B1823D069831}" type="pres">
      <dgm:prSet presAssocID="{635CA6F7-FD72-472D-A9A2-42C8BFDF27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özlük"/>
        </a:ext>
      </dgm:extLst>
    </dgm:pt>
    <dgm:pt modelId="{FF7CBF45-2B0B-4B27-8C90-559B9BA8DCE5}" type="pres">
      <dgm:prSet presAssocID="{635CA6F7-FD72-472D-A9A2-42C8BFDF2769}" presName="spaceRect" presStyleCnt="0"/>
      <dgm:spPr/>
    </dgm:pt>
    <dgm:pt modelId="{40B29F57-7511-4799-999B-19A23F25637B}" type="pres">
      <dgm:prSet presAssocID="{635CA6F7-FD72-472D-A9A2-42C8BFDF2769}" presName="textRect" presStyleLbl="revTx" presStyleIdx="1" presStyleCnt="4">
        <dgm:presLayoutVars>
          <dgm:chMax val="1"/>
          <dgm:chPref val="1"/>
        </dgm:presLayoutVars>
      </dgm:prSet>
      <dgm:spPr/>
    </dgm:pt>
    <dgm:pt modelId="{A7C74D1C-6B6E-40AB-91A0-DFDA758E22FE}" type="pres">
      <dgm:prSet presAssocID="{96C6FF95-3799-41F7-A3FE-C273E7E5CA9A}" presName="sibTrans" presStyleLbl="sibTrans2D1" presStyleIdx="0" presStyleCnt="0"/>
      <dgm:spPr/>
    </dgm:pt>
    <dgm:pt modelId="{784FA7E1-51FD-419B-9BA2-BE82A2C54C4B}" type="pres">
      <dgm:prSet presAssocID="{216A28CF-FC58-4F9D-8EA2-5CF3FE6F79BD}" presName="compNode" presStyleCnt="0"/>
      <dgm:spPr/>
    </dgm:pt>
    <dgm:pt modelId="{B50BE162-A4AD-476D-8518-EEB5DD3CE5BB}" type="pres">
      <dgm:prSet presAssocID="{216A28CF-FC58-4F9D-8EA2-5CF3FE6F79BD}" presName="iconBgRect" presStyleLbl="bgShp" presStyleIdx="2" presStyleCnt="4"/>
      <dgm:spPr/>
    </dgm:pt>
    <dgm:pt modelId="{CB843822-97B1-426E-9066-3A1BA009B321}" type="pres">
      <dgm:prSet presAssocID="{216A28CF-FC58-4F9D-8EA2-5CF3FE6F79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486CAE38-E8BF-4949-A518-05769DE6E24F}" type="pres">
      <dgm:prSet presAssocID="{216A28CF-FC58-4F9D-8EA2-5CF3FE6F79BD}" presName="spaceRect" presStyleCnt="0"/>
      <dgm:spPr/>
    </dgm:pt>
    <dgm:pt modelId="{F33F73E4-2D10-470C-AAAF-0E0B6AF223C5}" type="pres">
      <dgm:prSet presAssocID="{216A28CF-FC58-4F9D-8EA2-5CF3FE6F79BD}" presName="textRect" presStyleLbl="revTx" presStyleIdx="2" presStyleCnt="4">
        <dgm:presLayoutVars>
          <dgm:chMax val="1"/>
          <dgm:chPref val="1"/>
        </dgm:presLayoutVars>
      </dgm:prSet>
      <dgm:spPr/>
    </dgm:pt>
    <dgm:pt modelId="{FE93FF69-F9B6-4A0F-AB36-9366C1242A24}" type="pres">
      <dgm:prSet presAssocID="{6AAFA70C-5E6E-4182-BD43-6CC58CDF785D}" presName="sibTrans" presStyleLbl="sibTrans2D1" presStyleIdx="0" presStyleCnt="0"/>
      <dgm:spPr/>
    </dgm:pt>
    <dgm:pt modelId="{5CEF7F7C-112D-4A38-BEA5-111D313EF663}" type="pres">
      <dgm:prSet presAssocID="{CB00AFB5-2CF0-4A31-8CCD-3DC061001C42}" presName="compNode" presStyleCnt="0"/>
      <dgm:spPr/>
    </dgm:pt>
    <dgm:pt modelId="{571E2A3F-C133-491E-86C2-B19250BFC025}" type="pres">
      <dgm:prSet presAssocID="{CB00AFB5-2CF0-4A31-8CCD-3DC061001C42}" presName="iconBgRect" presStyleLbl="bgShp" presStyleIdx="3" presStyleCnt="4"/>
      <dgm:spPr/>
    </dgm:pt>
    <dgm:pt modelId="{0EA2FF2E-8694-4737-B373-50EB3D5AA470}" type="pres">
      <dgm:prSet presAssocID="{CB00AFB5-2CF0-4A31-8CCD-3DC061001C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38A0EB08-BD4A-4A55-A78F-4EF881565FE6}" type="pres">
      <dgm:prSet presAssocID="{CB00AFB5-2CF0-4A31-8CCD-3DC061001C42}" presName="spaceRect" presStyleCnt="0"/>
      <dgm:spPr/>
    </dgm:pt>
    <dgm:pt modelId="{5C73BD83-7AD7-4FE9-A7AB-FA9533427EAE}" type="pres">
      <dgm:prSet presAssocID="{CB00AFB5-2CF0-4A31-8CCD-3DC061001C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D48301-06B0-4035-B182-C330C7A849EE}" type="presOf" srcId="{635CA6F7-FD72-472D-A9A2-42C8BFDF2769}" destId="{40B29F57-7511-4799-999B-19A23F25637B}" srcOrd="0" destOrd="0" presId="urn:microsoft.com/office/officeart/2018/2/layout/IconCircleList"/>
    <dgm:cxn modelId="{67DCA20B-13FB-4D61-85CE-49B1F5BDF84B}" type="presOf" srcId="{216A28CF-FC58-4F9D-8EA2-5CF3FE6F79BD}" destId="{F33F73E4-2D10-470C-AAAF-0E0B6AF223C5}" srcOrd="0" destOrd="0" presId="urn:microsoft.com/office/officeart/2018/2/layout/IconCircleList"/>
    <dgm:cxn modelId="{3415F00C-4E50-4C24-8B7C-A21EE4F9F94C}" type="presOf" srcId="{2EA37AE8-AA25-4204-B625-F5C04C71A706}" destId="{FDF616B2-4F1E-411C-B2E8-B0CDAE46C387}" srcOrd="0" destOrd="0" presId="urn:microsoft.com/office/officeart/2018/2/layout/IconCircleList"/>
    <dgm:cxn modelId="{497E872F-6F38-47C0-8416-2404CD7CD15C}" type="presOf" srcId="{CB00AFB5-2CF0-4A31-8CCD-3DC061001C42}" destId="{5C73BD83-7AD7-4FE9-A7AB-FA9533427EAE}" srcOrd="0" destOrd="0" presId="urn:microsoft.com/office/officeart/2018/2/layout/IconCircleList"/>
    <dgm:cxn modelId="{ECC39932-0CDF-4F58-AC86-D12DEDAEFF62}" srcId="{F77C2504-C5DC-443B-9EB1-0C9F93B21D63}" destId="{216A28CF-FC58-4F9D-8EA2-5CF3FE6F79BD}" srcOrd="2" destOrd="0" parTransId="{482DDC26-0BA8-4278-BB47-27746ECDEDCF}" sibTransId="{6AAFA70C-5E6E-4182-BD43-6CC58CDF785D}"/>
    <dgm:cxn modelId="{B0407B5E-28C9-463D-976B-89F62F6D7BCD}" srcId="{F77C2504-C5DC-443B-9EB1-0C9F93B21D63}" destId="{635CA6F7-FD72-472D-A9A2-42C8BFDF2769}" srcOrd="1" destOrd="0" parTransId="{47FB5C90-BA35-4564-A866-B63F7CB3EA9E}" sibTransId="{96C6FF95-3799-41F7-A3FE-C273E7E5CA9A}"/>
    <dgm:cxn modelId="{64863741-1338-462F-96A0-C35A6D760D34}" type="presOf" srcId="{96C6FF95-3799-41F7-A3FE-C273E7E5CA9A}" destId="{A7C74D1C-6B6E-40AB-91A0-DFDA758E22FE}" srcOrd="0" destOrd="0" presId="urn:microsoft.com/office/officeart/2018/2/layout/IconCircleList"/>
    <dgm:cxn modelId="{59570A44-8BCE-4D70-BCEB-D68DC261D043}" srcId="{F77C2504-C5DC-443B-9EB1-0C9F93B21D63}" destId="{CB00AFB5-2CF0-4A31-8CCD-3DC061001C42}" srcOrd="3" destOrd="0" parTransId="{4EDABFC7-60E7-45E9-AC37-D1C28BBAD6E3}" sibTransId="{6C7C2FEE-E8B9-48B6-890F-2DD6264F2E16}"/>
    <dgm:cxn modelId="{50A11095-D3E2-4CE2-AB44-BA7FC5283625}" type="presOf" srcId="{F77C2504-C5DC-443B-9EB1-0C9F93B21D63}" destId="{D200E0B3-230E-4677-8DAD-832548162D90}" srcOrd="0" destOrd="0" presId="urn:microsoft.com/office/officeart/2018/2/layout/IconCircleList"/>
    <dgm:cxn modelId="{67193C99-8D8D-4782-B235-CAB897FFEFD4}" srcId="{F77C2504-C5DC-443B-9EB1-0C9F93B21D63}" destId="{2EA37AE8-AA25-4204-B625-F5C04C71A706}" srcOrd="0" destOrd="0" parTransId="{8C3EB59A-DF15-4149-88F0-EA3964AA2FEA}" sibTransId="{516F1416-CFAA-4556-8F7B-85893A9549EB}"/>
    <dgm:cxn modelId="{F9F0509D-1EA6-44C5-9635-B2523F924F4A}" type="presOf" srcId="{516F1416-CFAA-4556-8F7B-85893A9549EB}" destId="{7FD55491-CF78-414F-93CF-F7907E3E39B2}" srcOrd="0" destOrd="0" presId="urn:microsoft.com/office/officeart/2018/2/layout/IconCircleList"/>
    <dgm:cxn modelId="{0DF20DE8-B770-49DE-83C5-5D5323885D7A}" type="presOf" srcId="{6AAFA70C-5E6E-4182-BD43-6CC58CDF785D}" destId="{FE93FF69-F9B6-4A0F-AB36-9366C1242A24}" srcOrd="0" destOrd="0" presId="urn:microsoft.com/office/officeart/2018/2/layout/IconCircleList"/>
    <dgm:cxn modelId="{2BDC098D-1CBE-4F55-9121-78B16CB4BB9B}" type="presParOf" srcId="{D200E0B3-230E-4677-8DAD-832548162D90}" destId="{B6C5B849-27A8-4C69-B855-4F28DA10BF1E}" srcOrd="0" destOrd="0" presId="urn:microsoft.com/office/officeart/2018/2/layout/IconCircleList"/>
    <dgm:cxn modelId="{71792CEE-EEF4-4B29-8FFC-A478BE434D24}" type="presParOf" srcId="{B6C5B849-27A8-4C69-B855-4F28DA10BF1E}" destId="{3CEC662E-FBEB-44F1-AD10-FCDB10972549}" srcOrd="0" destOrd="0" presId="urn:microsoft.com/office/officeart/2018/2/layout/IconCircleList"/>
    <dgm:cxn modelId="{00417CD5-99B6-4766-A28D-5BEE474FBE6B}" type="presParOf" srcId="{3CEC662E-FBEB-44F1-AD10-FCDB10972549}" destId="{B7EC6585-96FB-4B83-9311-18E09A79E6EF}" srcOrd="0" destOrd="0" presId="urn:microsoft.com/office/officeart/2018/2/layout/IconCircleList"/>
    <dgm:cxn modelId="{2B374533-3B94-400C-AEC1-915FF790A7E6}" type="presParOf" srcId="{3CEC662E-FBEB-44F1-AD10-FCDB10972549}" destId="{F9CFB009-4475-4598-9562-B3DAB269F4F3}" srcOrd="1" destOrd="0" presId="urn:microsoft.com/office/officeart/2018/2/layout/IconCircleList"/>
    <dgm:cxn modelId="{78104208-67D6-40BC-B158-0CFA7B0CDB33}" type="presParOf" srcId="{3CEC662E-FBEB-44F1-AD10-FCDB10972549}" destId="{AB8CDFC2-71EE-4EFA-B3FB-035B0314A6D2}" srcOrd="2" destOrd="0" presId="urn:microsoft.com/office/officeart/2018/2/layout/IconCircleList"/>
    <dgm:cxn modelId="{6251E3BB-854D-45A2-B087-5A74ED03EDA4}" type="presParOf" srcId="{3CEC662E-FBEB-44F1-AD10-FCDB10972549}" destId="{FDF616B2-4F1E-411C-B2E8-B0CDAE46C387}" srcOrd="3" destOrd="0" presId="urn:microsoft.com/office/officeart/2018/2/layout/IconCircleList"/>
    <dgm:cxn modelId="{0702571A-8764-4A8F-9163-F6508CDD79E9}" type="presParOf" srcId="{B6C5B849-27A8-4C69-B855-4F28DA10BF1E}" destId="{7FD55491-CF78-414F-93CF-F7907E3E39B2}" srcOrd="1" destOrd="0" presId="urn:microsoft.com/office/officeart/2018/2/layout/IconCircleList"/>
    <dgm:cxn modelId="{1C1A1873-17BC-4A7D-9820-952C70EF6517}" type="presParOf" srcId="{B6C5B849-27A8-4C69-B855-4F28DA10BF1E}" destId="{132A5C93-D84B-435C-8CF5-A3C6D2E67C0B}" srcOrd="2" destOrd="0" presId="urn:microsoft.com/office/officeart/2018/2/layout/IconCircleList"/>
    <dgm:cxn modelId="{8649DABE-C28F-4348-8348-7006765664E8}" type="presParOf" srcId="{132A5C93-D84B-435C-8CF5-A3C6D2E67C0B}" destId="{601AB289-7A15-4011-8668-DC153641012B}" srcOrd="0" destOrd="0" presId="urn:microsoft.com/office/officeart/2018/2/layout/IconCircleList"/>
    <dgm:cxn modelId="{0DF92BF7-8F20-470B-A613-C58463B2DC25}" type="presParOf" srcId="{132A5C93-D84B-435C-8CF5-A3C6D2E67C0B}" destId="{88DE5F5C-2857-4CE3-A12B-B1823D069831}" srcOrd="1" destOrd="0" presId="urn:microsoft.com/office/officeart/2018/2/layout/IconCircleList"/>
    <dgm:cxn modelId="{2329364B-DA95-4479-9667-6D49AA34EB84}" type="presParOf" srcId="{132A5C93-D84B-435C-8CF5-A3C6D2E67C0B}" destId="{FF7CBF45-2B0B-4B27-8C90-559B9BA8DCE5}" srcOrd="2" destOrd="0" presId="urn:microsoft.com/office/officeart/2018/2/layout/IconCircleList"/>
    <dgm:cxn modelId="{25A7B7BA-E35B-4170-BB95-CBB6930E1DFF}" type="presParOf" srcId="{132A5C93-D84B-435C-8CF5-A3C6D2E67C0B}" destId="{40B29F57-7511-4799-999B-19A23F25637B}" srcOrd="3" destOrd="0" presId="urn:microsoft.com/office/officeart/2018/2/layout/IconCircleList"/>
    <dgm:cxn modelId="{5C4E6C31-D215-479D-AD0A-B6A52852ED68}" type="presParOf" srcId="{B6C5B849-27A8-4C69-B855-4F28DA10BF1E}" destId="{A7C74D1C-6B6E-40AB-91A0-DFDA758E22FE}" srcOrd="3" destOrd="0" presId="urn:microsoft.com/office/officeart/2018/2/layout/IconCircleList"/>
    <dgm:cxn modelId="{51294790-D235-4511-8214-158EE1D2E8D6}" type="presParOf" srcId="{B6C5B849-27A8-4C69-B855-4F28DA10BF1E}" destId="{784FA7E1-51FD-419B-9BA2-BE82A2C54C4B}" srcOrd="4" destOrd="0" presId="urn:microsoft.com/office/officeart/2018/2/layout/IconCircleList"/>
    <dgm:cxn modelId="{AC58AC66-29B8-4A81-A348-83AC467926AB}" type="presParOf" srcId="{784FA7E1-51FD-419B-9BA2-BE82A2C54C4B}" destId="{B50BE162-A4AD-476D-8518-EEB5DD3CE5BB}" srcOrd="0" destOrd="0" presId="urn:microsoft.com/office/officeart/2018/2/layout/IconCircleList"/>
    <dgm:cxn modelId="{3D55E3F5-258A-4D99-A75F-B41F1E359CEF}" type="presParOf" srcId="{784FA7E1-51FD-419B-9BA2-BE82A2C54C4B}" destId="{CB843822-97B1-426E-9066-3A1BA009B321}" srcOrd="1" destOrd="0" presId="urn:microsoft.com/office/officeart/2018/2/layout/IconCircleList"/>
    <dgm:cxn modelId="{714344D9-C561-47D3-8CF1-A3942B8DEBCF}" type="presParOf" srcId="{784FA7E1-51FD-419B-9BA2-BE82A2C54C4B}" destId="{486CAE38-E8BF-4949-A518-05769DE6E24F}" srcOrd="2" destOrd="0" presId="urn:microsoft.com/office/officeart/2018/2/layout/IconCircleList"/>
    <dgm:cxn modelId="{3413EC3E-FD07-44C5-A32D-FC9D4EC02727}" type="presParOf" srcId="{784FA7E1-51FD-419B-9BA2-BE82A2C54C4B}" destId="{F33F73E4-2D10-470C-AAAF-0E0B6AF223C5}" srcOrd="3" destOrd="0" presId="urn:microsoft.com/office/officeart/2018/2/layout/IconCircleList"/>
    <dgm:cxn modelId="{60F7072F-023C-4F21-A71C-B246604FE013}" type="presParOf" srcId="{B6C5B849-27A8-4C69-B855-4F28DA10BF1E}" destId="{FE93FF69-F9B6-4A0F-AB36-9366C1242A24}" srcOrd="5" destOrd="0" presId="urn:microsoft.com/office/officeart/2018/2/layout/IconCircleList"/>
    <dgm:cxn modelId="{08221464-35B4-4857-A4B6-5BACF8A978EB}" type="presParOf" srcId="{B6C5B849-27A8-4C69-B855-4F28DA10BF1E}" destId="{5CEF7F7C-112D-4A38-BEA5-111D313EF663}" srcOrd="6" destOrd="0" presId="urn:microsoft.com/office/officeart/2018/2/layout/IconCircleList"/>
    <dgm:cxn modelId="{8C98B1BA-6F4E-43B1-B16D-CBBE7DBD1E52}" type="presParOf" srcId="{5CEF7F7C-112D-4A38-BEA5-111D313EF663}" destId="{571E2A3F-C133-491E-86C2-B19250BFC025}" srcOrd="0" destOrd="0" presId="urn:microsoft.com/office/officeart/2018/2/layout/IconCircleList"/>
    <dgm:cxn modelId="{0F252FDD-CDAE-45BA-B690-84CCEFCEE706}" type="presParOf" srcId="{5CEF7F7C-112D-4A38-BEA5-111D313EF663}" destId="{0EA2FF2E-8694-4737-B373-50EB3D5AA470}" srcOrd="1" destOrd="0" presId="urn:microsoft.com/office/officeart/2018/2/layout/IconCircleList"/>
    <dgm:cxn modelId="{06978B9E-D8D2-4F99-A3B3-B11E0C38C47F}" type="presParOf" srcId="{5CEF7F7C-112D-4A38-BEA5-111D313EF663}" destId="{38A0EB08-BD4A-4A55-A78F-4EF881565FE6}" srcOrd="2" destOrd="0" presId="urn:microsoft.com/office/officeart/2018/2/layout/IconCircleList"/>
    <dgm:cxn modelId="{43EE9341-20B0-4082-971B-214CAA7290D9}" type="presParOf" srcId="{5CEF7F7C-112D-4A38-BEA5-111D313EF663}" destId="{5C73BD83-7AD7-4FE9-A7AB-FA9533427EA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4F813-8D9F-4572-9E83-3ED307CE8CD6}">
      <dsp:nvSpPr>
        <dsp:cNvPr id="0" name=""/>
        <dsp:cNvSpPr/>
      </dsp:nvSpPr>
      <dsp:spPr>
        <a:xfrm>
          <a:off x="798" y="85101"/>
          <a:ext cx="3233823" cy="38805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430" tIns="0" rIns="319430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used MobileNetV3Large, EfficientNetB0, and DenseNet121 via transfer learning.</a:t>
          </a:r>
          <a:endParaRPr lang="tr-TR" sz="2400" kern="1200" noProof="0" dirty="0"/>
        </a:p>
      </dsp:txBody>
      <dsp:txXfrm>
        <a:off x="798" y="1637337"/>
        <a:ext cx="3233823" cy="2328353"/>
      </dsp:txXfrm>
    </dsp:sp>
    <dsp:sp modelId="{C3916343-12AB-4A25-9F4A-FDF3C9F890FC}">
      <dsp:nvSpPr>
        <dsp:cNvPr id="0" name=""/>
        <dsp:cNvSpPr/>
      </dsp:nvSpPr>
      <dsp:spPr>
        <a:xfrm>
          <a:off x="798" y="85101"/>
          <a:ext cx="3233823" cy="15522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430" tIns="165100" rIns="319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600" kern="1200" noProof="0"/>
            <a:t>01</a:t>
          </a:r>
          <a:endParaRPr lang="tr-TR" sz="6600" kern="1200" noProof="0" dirty="0"/>
        </a:p>
      </dsp:txBody>
      <dsp:txXfrm>
        <a:off x="798" y="85101"/>
        <a:ext cx="3233823" cy="1552235"/>
      </dsp:txXfrm>
    </dsp:sp>
    <dsp:sp modelId="{5BB3418A-2375-445D-A334-E80728C4688B}">
      <dsp:nvSpPr>
        <dsp:cNvPr id="0" name=""/>
        <dsp:cNvSpPr/>
      </dsp:nvSpPr>
      <dsp:spPr>
        <a:xfrm>
          <a:off x="3493328" y="85101"/>
          <a:ext cx="3233823" cy="38805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430" tIns="0" rIns="319430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Input images were resized, normalized, and augmented.</a:t>
          </a:r>
          <a:endParaRPr lang="tr-TR" sz="2400" kern="1200" noProof="0" dirty="0"/>
        </a:p>
      </dsp:txBody>
      <dsp:txXfrm>
        <a:off x="3493328" y="1637337"/>
        <a:ext cx="3233823" cy="2328353"/>
      </dsp:txXfrm>
    </dsp:sp>
    <dsp:sp modelId="{EAB6FCF0-54F8-4C29-BA7F-6E19F3C59C85}">
      <dsp:nvSpPr>
        <dsp:cNvPr id="0" name=""/>
        <dsp:cNvSpPr/>
      </dsp:nvSpPr>
      <dsp:spPr>
        <a:xfrm>
          <a:off x="3493328" y="85101"/>
          <a:ext cx="3233823" cy="15522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430" tIns="165100" rIns="319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600" kern="1200" noProof="0"/>
            <a:t>02</a:t>
          </a:r>
          <a:endParaRPr lang="tr-TR" sz="6600" kern="1200" noProof="0" dirty="0"/>
        </a:p>
      </dsp:txBody>
      <dsp:txXfrm>
        <a:off x="3493328" y="85101"/>
        <a:ext cx="3233823" cy="1552235"/>
      </dsp:txXfrm>
    </dsp:sp>
    <dsp:sp modelId="{9445910E-1CAC-4993-8EAF-A477A328B52F}">
      <dsp:nvSpPr>
        <dsp:cNvPr id="0" name=""/>
        <dsp:cNvSpPr/>
      </dsp:nvSpPr>
      <dsp:spPr>
        <a:xfrm>
          <a:off x="6985857" y="85101"/>
          <a:ext cx="3233823" cy="388058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430" tIns="0" rIns="319430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global average pooling and sigmoid layer enabled binary classification.</a:t>
          </a:r>
          <a:endParaRPr lang="tr-TR" sz="2400" kern="1200" noProof="0" dirty="0"/>
        </a:p>
      </dsp:txBody>
      <dsp:txXfrm>
        <a:off x="6985857" y="1637337"/>
        <a:ext cx="3233823" cy="2328353"/>
      </dsp:txXfrm>
    </dsp:sp>
    <dsp:sp modelId="{34F09FAC-3C3B-4A65-90E7-7972F3C94425}">
      <dsp:nvSpPr>
        <dsp:cNvPr id="0" name=""/>
        <dsp:cNvSpPr/>
      </dsp:nvSpPr>
      <dsp:spPr>
        <a:xfrm>
          <a:off x="6985857" y="85101"/>
          <a:ext cx="3233823" cy="155223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9430" tIns="165100" rIns="31943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600" kern="1200" noProof="0"/>
            <a:t>03</a:t>
          </a:r>
          <a:endParaRPr lang="tr-TR" sz="6600" kern="1200" noProof="0" dirty="0"/>
        </a:p>
      </dsp:txBody>
      <dsp:txXfrm>
        <a:off x="6985857" y="85101"/>
        <a:ext cx="3233823" cy="1552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D2131-9F90-4162-BA6B-1D9CD7CD8E93}">
      <dsp:nvSpPr>
        <dsp:cNvPr id="0" name=""/>
        <dsp:cNvSpPr/>
      </dsp:nvSpPr>
      <dsp:spPr>
        <a:xfrm>
          <a:off x="2166595" y="782063"/>
          <a:ext cx="465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97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7166" y="825297"/>
        <a:ext cx="24828" cy="4970"/>
      </dsp:txXfrm>
    </dsp:sp>
    <dsp:sp modelId="{C15F3B8E-CEA0-440C-A565-01BA15AAF4D3}">
      <dsp:nvSpPr>
        <dsp:cNvPr id="0" name=""/>
        <dsp:cNvSpPr/>
      </dsp:nvSpPr>
      <dsp:spPr>
        <a:xfrm>
          <a:off x="9392" y="180082"/>
          <a:ext cx="2159003" cy="12954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93" tIns="111048" rIns="105793" bIns="1110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noProof="1"/>
            <a:t>📁 </a:t>
          </a:r>
          <a:r>
            <a:rPr lang="tr-TR" sz="1200" b="1" i="0" kern="1200" baseline="0" noProof="1"/>
            <a:t>Data Collection:</a:t>
          </a:r>
          <a:r>
            <a:rPr lang="tr-TR" sz="1200" b="0" i="0" kern="1200" baseline="0" noProof="1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noProof="1"/>
            <a:t>We use ~1,000 labeled embryo images from a Kaggle competition dataset.</a:t>
          </a:r>
          <a:endParaRPr lang="tr-TR" sz="1200" kern="1200" noProof="1"/>
        </a:p>
      </dsp:txBody>
      <dsp:txXfrm>
        <a:off x="9392" y="180082"/>
        <a:ext cx="2159003" cy="1295402"/>
      </dsp:txXfrm>
    </dsp:sp>
    <dsp:sp modelId="{DD279BB8-EB42-4CEC-9B39-39644294E34F}">
      <dsp:nvSpPr>
        <dsp:cNvPr id="0" name=""/>
        <dsp:cNvSpPr/>
      </dsp:nvSpPr>
      <dsp:spPr>
        <a:xfrm>
          <a:off x="4822169" y="782063"/>
          <a:ext cx="465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97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740" y="825297"/>
        <a:ext cx="24828" cy="4970"/>
      </dsp:txXfrm>
    </dsp:sp>
    <dsp:sp modelId="{C1541507-D238-4F36-A09B-F485268E497B}">
      <dsp:nvSpPr>
        <dsp:cNvPr id="0" name=""/>
        <dsp:cNvSpPr/>
      </dsp:nvSpPr>
      <dsp:spPr>
        <a:xfrm>
          <a:off x="2664966" y="180082"/>
          <a:ext cx="2159003" cy="12954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93" tIns="111048" rIns="105793" bIns="1110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noProof="1"/>
            <a:t>🧪 </a:t>
          </a:r>
          <a:r>
            <a:rPr lang="tr-TR" sz="1200" b="1" i="0" kern="1200" baseline="0" noProof="1"/>
            <a:t>Preprocessing: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noProof="1"/>
            <a:t>Images are resized to 224×224, normalized, and augmented using rotation, flipping, zoom, and brightness shifts.</a:t>
          </a:r>
          <a:endParaRPr lang="tr-TR" sz="1200" kern="1200" noProof="1"/>
        </a:p>
      </dsp:txBody>
      <dsp:txXfrm>
        <a:off x="2664966" y="180082"/>
        <a:ext cx="2159003" cy="1295402"/>
      </dsp:txXfrm>
    </dsp:sp>
    <dsp:sp modelId="{E2954E10-BFA2-4444-A58B-657F90833AB7}">
      <dsp:nvSpPr>
        <dsp:cNvPr id="0" name=""/>
        <dsp:cNvSpPr/>
      </dsp:nvSpPr>
      <dsp:spPr>
        <a:xfrm>
          <a:off x="1088893" y="1473684"/>
          <a:ext cx="5311148" cy="465970"/>
        </a:xfrm>
        <a:custGeom>
          <a:avLst/>
          <a:gdLst/>
          <a:ahLst/>
          <a:cxnLst/>
          <a:rect l="0" t="0" r="0" b="0"/>
          <a:pathLst>
            <a:path>
              <a:moveTo>
                <a:pt x="5311148" y="0"/>
              </a:moveTo>
              <a:lnTo>
                <a:pt x="5311148" y="250085"/>
              </a:lnTo>
              <a:lnTo>
                <a:pt x="0" y="250085"/>
              </a:lnTo>
              <a:lnTo>
                <a:pt x="0" y="4659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1110" y="1704184"/>
        <a:ext cx="266715" cy="4970"/>
      </dsp:txXfrm>
    </dsp:sp>
    <dsp:sp modelId="{801FDCBE-0AFA-4312-86D6-D2328B4CCDA2}">
      <dsp:nvSpPr>
        <dsp:cNvPr id="0" name=""/>
        <dsp:cNvSpPr/>
      </dsp:nvSpPr>
      <dsp:spPr>
        <a:xfrm>
          <a:off x="5320540" y="180082"/>
          <a:ext cx="2159003" cy="12954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93" tIns="111048" rIns="105793" bIns="1110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noProof="1"/>
            <a:t>🧠 </a:t>
          </a:r>
          <a:r>
            <a:rPr lang="tr-TR" sz="1200" b="1" i="0" kern="1200" baseline="0" noProof="1"/>
            <a:t>Model Selection: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noProof="1"/>
            <a:t>We utilize transfer learning with MobileNetV3Large, EfficientNetB0, and DenseNet121.</a:t>
          </a:r>
          <a:endParaRPr lang="tr-TR" sz="1200" kern="1200" noProof="1"/>
        </a:p>
      </dsp:txBody>
      <dsp:txXfrm>
        <a:off x="5320540" y="180082"/>
        <a:ext cx="2159003" cy="1295402"/>
      </dsp:txXfrm>
    </dsp:sp>
    <dsp:sp modelId="{6483FFFD-B927-4F69-8143-DEA536A831EF}">
      <dsp:nvSpPr>
        <dsp:cNvPr id="0" name=""/>
        <dsp:cNvSpPr/>
      </dsp:nvSpPr>
      <dsp:spPr>
        <a:xfrm>
          <a:off x="2166595" y="2574036"/>
          <a:ext cx="465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97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7166" y="2617270"/>
        <a:ext cx="24828" cy="4970"/>
      </dsp:txXfrm>
    </dsp:sp>
    <dsp:sp modelId="{FE7E84D9-771E-4BA2-B98E-0B6A457BEB55}">
      <dsp:nvSpPr>
        <dsp:cNvPr id="0" name=""/>
        <dsp:cNvSpPr/>
      </dsp:nvSpPr>
      <dsp:spPr>
        <a:xfrm>
          <a:off x="9392" y="1972054"/>
          <a:ext cx="2159003" cy="12954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93" tIns="111048" rIns="105793" bIns="1110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noProof="1"/>
            <a:t>⚙️ </a:t>
          </a:r>
          <a:r>
            <a:rPr lang="tr-TR" sz="1200" b="1" i="0" kern="1200" baseline="0" noProof="1"/>
            <a:t>Training:</a:t>
          </a:r>
          <a:r>
            <a:rPr lang="tr-TR" sz="1200" b="0" i="0" kern="1200" baseline="0" noProof="1"/>
            <a:t>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noProof="1"/>
            <a:t>Each model is trained using early stopping, class weighting, and learning rate scheduling.</a:t>
          </a:r>
          <a:endParaRPr lang="tr-TR" sz="1200" kern="1200" noProof="1"/>
        </a:p>
      </dsp:txBody>
      <dsp:txXfrm>
        <a:off x="9392" y="1972054"/>
        <a:ext cx="2159003" cy="1295402"/>
      </dsp:txXfrm>
    </dsp:sp>
    <dsp:sp modelId="{99DE5504-1B14-4198-897C-125B180B91FD}">
      <dsp:nvSpPr>
        <dsp:cNvPr id="0" name=""/>
        <dsp:cNvSpPr/>
      </dsp:nvSpPr>
      <dsp:spPr>
        <a:xfrm>
          <a:off x="4822169" y="2574036"/>
          <a:ext cx="465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97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2740" y="2617270"/>
        <a:ext cx="24828" cy="4970"/>
      </dsp:txXfrm>
    </dsp:sp>
    <dsp:sp modelId="{EC9E736A-3E93-4D1D-93D4-0C89DB33985B}">
      <dsp:nvSpPr>
        <dsp:cNvPr id="0" name=""/>
        <dsp:cNvSpPr/>
      </dsp:nvSpPr>
      <dsp:spPr>
        <a:xfrm>
          <a:off x="2664966" y="1972054"/>
          <a:ext cx="2159003" cy="12954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93" tIns="111048" rIns="105793" bIns="1110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noProof="1"/>
            <a:t>📈 </a:t>
          </a:r>
          <a:r>
            <a:rPr lang="tr-TR" sz="1200" b="1" i="0" kern="1200" baseline="0" noProof="1"/>
            <a:t>Validation: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noProof="1"/>
            <a:t>Performance is evaluated on a stratified 20% validation set using accuracy, precision, recall, and F1-score.</a:t>
          </a:r>
          <a:endParaRPr lang="tr-TR" sz="1200" kern="1200" noProof="1"/>
        </a:p>
      </dsp:txBody>
      <dsp:txXfrm>
        <a:off x="2664966" y="1972054"/>
        <a:ext cx="2159003" cy="1295402"/>
      </dsp:txXfrm>
    </dsp:sp>
    <dsp:sp modelId="{B809AF93-0B19-41EE-82C3-7ECDF29F3389}">
      <dsp:nvSpPr>
        <dsp:cNvPr id="0" name=""/>
        <dsp:cNvSpPr/>
      </dsp:nvSpPr>
      <dsp:spPr>
        <a:xfrm>
          <a:off x="3746000" y="3265657"/>
          <a:ext cx="2654041" cy="455918"/>
        </a:xfrm>
        <a:custGeom>
          <a:avLst/>
          <a:gdLst/>
          <a:ahLst/>
          <a:cxnLst/>
          <a:rect l="0" t="0" r="0" b="0"/>
          <a:pathLst>
            <a:path>
              <a:moveTo>
                <a:pt x="2654041" y="0"/>
              </a:moveTo>
              <a:lnTo>
                <a:pt x="2654041" y="245059"/>
              </a:lnTo>
              <a:lnTo>
                <a:pt x="0" y="245059"/>
              </a:lnTo>
              <a:lnTo>
                <a:pt x="0" y="45591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5564" y="3491130"/>
        <a:ext cx="134913" cy="4970"/>
      </dsp:txXfrm>
    </dsp:sp>
    <dsp:sp modelId="{F66FE736-43A8-4A4D-9BEF-660BF5C299E7}">
      <dsp:nvSpPr>
        <dsp:cNvPr id="0" name=""/>
        <dsp:cNvSpPr/>
      </dsp:nvSpPr>
      <dsp:spPr>
        <a:xfrm>
          <a:off x="5320540" y="1972054"/>
          <a:ext cx="2159003" cy="12954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93" tIns="111048" rIns="105793" bIns="1110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noProof="1"/>
            <a:t>🔍 </a:t>
          </a:r>
          <a:r>
            <a:rPr lang="tr-TR" sz="1200" b="1" i="0" kern="1200" baseline="0" noProof="1"/>
            <a:t>Testing &amp; Inference: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noProof="1"/>
            <a:t>The trained models predict embryo viability on test images.</a:t>
          </a:r>
          <a:endParaRPr lang="tr-TR" sz="1200" kern="1200" noProof="1"/>
        </a:p>
      </dsp:txBody>
      <dsp:txXfrm>
        <a:off x="5320540" y="1972054"/>
        <a:ext cx="2159003" cy="1295402"/>
      </dsp:txXfrm>
    </dsp:sp>
    <dsp:sp modelId="{D29F839B-1E6F-4EA5-B148-10C86AF12208}">
      <dsp:nvSpPr>
        <dsp:cNvPr id="0" name=""/>
        <dsp:cNvSpPr/>
      </dsp:nvSpPr>
      <dsp:spPr>
        <a:xfrm>
          <a:off x="2666499" y="3753975"/>
          <a:ext cx="2159003" cy="12954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93" tIns="111048" rIns="105793" bIns="11104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noProof="1"/>
            <a:t>📝 </a:t>
          </a:r>
          <a:r>
            <a:rPr lang="tr-TR" sz="1200" b="1" i="0" kern="1200" baseline="0" noProof="1"/>
            <a:t>Submission: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 noProof="1"/>
            <a:t>Predictions are formatted and saved as .csv files for submission.</a:t>
          </a:r>
          <a:endParaRPr lang="tr-TR" sz="1200" kern="1200" noProof="1"/>
        </a:p>
      </dsp:txBody>
      <dsp:txXfrm>
        <a:off x="2666499" y="3753975"/>
        <a:ext cx="2159003" cy="1295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C6585-96FB-4B83-9311-18E09A79E6EF}">
      <dsp:nvSpPr>
        <dsp:cNvPr id="0" name=""/>
        <dsp:cNvSpPr/>
      </dsp:nvSpPr>
      <dsp:spPr>
        <a:xfrm>
          <a:off x="127248" y="441055"/>
          <a:ext cx="1122385" cy="11223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FB009-4475-4598-9562-B3DAB269F4F3}">
      <dsp:nvSpPr>
        <dsp:cNvPr id="0" name=""/>
        <dsp:cNvSpPr/>
      </dsp:nvSpPr>
      <dsp:spPr>
        <a:xfrm>
          <a:off x="362949" y="676756"/>
          <a:ext cx="650983" cy="6509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616B2-4F1E-411C-B2E8-B0CDAE46C387}">
      <dsp:nvSpPr>
        <dsp:cNvPr id="0" name=""/>
        <dsp:cNvSpPr/>
      </dsp:nvSpPr>
      <dsp:spPr>
        <a:xfrm>
          <a:off x="1490146" y="441055"/>
          <a:ext cx="2645624" cy="112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1"/>
            <a:t>We can apply </a:t>
          </a:r>
          <a:r>
            <a:rPr lang="tr-TR" sz="1800" b="1" kern="1200" noProof="1"/>
            <a:t>model ensembling</a:t>
          </a:r>
          <a:r>
            <a:rPr lang="tr-TR" sz="1800" kern="1200" noProof="1"/>
            <a:t> for improved robustness.</a:t>
          </a:r>
        </a:p>
      </dsp:txBody>
      <dsp:txXfrm>
        <a:off x="1490146" y="441055"/>
        <a:ext cx="2645624" cy="1122385"/>
      </dsp:txXfrm>
    </dsp:sp>
    <dsp:sp modelId="{601AB289-7A15-4011-8668-DC153641012B}">
      <dsp:nvSpPr>
        <dsp:cNvPr id="0" name=""/>
        <dsp:cNvSpPr/>
      </dsp:nvSpPr>
      <dsp:spPr>
        <a:xfrm>
          <a:off x="4596749" y="441055"/>
          <a:ext cx="1122385" cy="11223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E5F5C-2857-4CE3-A12B-B1823D069831}">
      <dsp:nvSpPr>
        <dsp:cNvPr id="0" name=""/>
        <dsp:cNvSpPr/>
      </dsp:nvSpPr>
      <dsp:spPr>
        <a:xfrm>
          <a:off x="4832451" y="676756"/>
          <a:ext cx="650983" cy="650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29F57-7511-4799-999B-19A23F25637B}">
      <dsp:nvSpPr>
        <dsp:cNvPr id="0" name=""/>
        <dsp:cNvSpPr/>
      </dsp:nvSpPr>
      <dsp:spPr>
        <a:xfrm>
          <a:off x="5959647" y="441055"/>
          <a:ext cx="2645624" cy="112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1"/>
            <a:t>We can use </a:t>
          </a:r>
          <a:r>
            <a:rPr lang="tr-TR" sz="1800" b="1" kern="1200" noProof="1"/>
            <a:t>explainability methods</a:t>
          </a:r>
          <a:r>
            <a:rPr lang="tr-TR" sz="1800" kern="1200" noProof="1"/>
            <a:t> (e.g., Grad-CAM) to visualize decisions.</a:t>
          </a:r>
        </a:p>
      </dsp:txBody>
      <dsp:txXfrm>
        <a:off x="5959647" y="441055"/>
        <a:ext cx="2645624" cy="1122385"/>
      </dsp:txXfrm>
    </dsp:sp>
    <dsp:sp modelId="{B50BE162-A4AD-476D-8518-EEB5DD3CE5BB}">
      <dsp:nvSpPr>
        <dsp:cNvPr id="0" name=""/>
        <dsp:cNvSpPr/>
      </dsp:nvSpPr>
      <dsp:spPr>
        <a:xfrm>
          <a:off x="127248" y="2203886"/>
          <a:ext cx="1122385" cy="11223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43822-97B1-426E-9066-3A1BA009B321}">
      <dsp:nvSpPr>
        <dsp:cNvPr id="0" name=""/>
        <dsp:cNvSpPr/>
      </dsp:nvSpPr>
      <dsp:spPr>
        <a:xfrm>
          <a:off x="362949" y="2439587"/>
          <a:ext cx="650983" cy="650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F73E4-2D10-470C-AAAF-0E0B6AF223C5}">
      <dsp:nvSpPr>
        <dsp:cNvPr id="0" name=""/>
        <dsp:cNvSpPr/>
      </dsp:nvSpPr>
      <dsp:spPr>
        <a:xfrm>
          <a:off x="1490146" y="2203886"/>
          <a:ext cx="2645624" cy="112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1"/>
            <a:t>We can collect or generate a </a:t>
          </a:r>
          <a:r>
            <a:rPr lang="tr-TR" sz="1800" b="1" kern="1200" noProof="1"/>
            <a:t>larger and more diverse dataset</a:t>
          </a:r>
          <a:r>
            <a:rPr lang="tr-TR" sz="1800" kern="1200" noProof="1"/>
            <a:t>.</a:t>
          </a:r>
        </a:p>
      </dsp:txBody>
      <dsp:txXfrm>
        <a:off x="1490146" y="2203886"/>
        <a:ext cx="2645624" cy="1122385"/>
      </dsp:txXfrm>
    </dsp:sp>
    <dsp:sp modelId="{571E2A3F-C133-491E-86C2-B19250BFC025}">
      <dsp:nvSpPr>
        <dsp:cNvPr id="0" name=""/>
        <dsp:cNvSpPr/>
      </dsp:nvSpPr>
      <dsp:spPr>
        <a:xfrm>
          <a:off x="4596749" y="2203886"/>
          <a:ext cx="1122385" cy="11223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FF2E-8694-4737-B373-50EB3D5AA470}">
      <dsp:nvSpPr>
        <dsp:cNvPr id="0" name=""/>
        <dsp:cNvSpPr/>
      </dsp:nvSpPr>
      <dsp:spPr>
        <a:xfrm>
          <a:off x="4832451" y="2439587"/>
          <a:ext cx="650983" cy="6509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3BD83-7AD7-4FE9-A7AB-FA9533427EAE}">
      <dsp:nvSpPr>
        <dsp:cNvPr id="0" name=""/>
        <dsp:cNvSpPr/>
      </dsp:nvSpPr>
      <dsp:spPr>
        <a:xfrm>
          <a:off x="5959647" y="2203886"/>
          <a:ext cx="2645624" cy="112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noProof="1"/>
            <a:t>We can consider </a:t>
          </a:r>
          <a:r>
            <a:rPr lang="tr-TR" sz="1800" b="1" kern="1200" noProof="1"/>
            <a:t>fine-tuning base layers</a:t>
          </a:r>
          <a:r>
            <a:rPr lang="tr-TR" sz="1800" kern="1200" noProof="1"/>
            <a:t> for even better adaptation.</a:t>
          </a:r>
        </a:p>
      </dsp:txBody>
      <dsp:txXfrm>
        <a:off x="5959647" y="2203886"/>
        <a:ext cx="2645624" cy="112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F2A4-E894-413C-929A-D6E107466CEC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55B4-9892-4F5C-9A8E-C1DA0654B5D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72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555B4-9892-4F5C-9A8E-C1DA0654B5D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69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555B4-9892-4F5C-9A8E-C1DA0654B5D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30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1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698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pic>
        <p:nvPicPr>
          <p:cNvPr id="4" name="Picture 2" descr="Embriyo Gelişimi ve Kalitesi | Op. Dr. Uzay Yıldırım">
            <a:extLst>
              <a:ext uri="{FF2B5EF4-FFF2-40B4-BE49-F238E27FC236}">
                <a16:creationId xmlns:a16="http://schemas.microsoft.com/office/drawing/2014/main" id="{07CAEA7B-6D0F-0B94-157E-1F5907BAB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>
            <a:fillRect/>
          </a:stretch>
        </p:blipFill>
        <p:spPr bwMode="auto">
          <a:xfrm>
            <a:off x="-2" y="-4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E224312-4B81-A0DB-B85D-29ED10DAEA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7870" y="978408"/>
            <a:ext cx="5021182" cy="24505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4700" b="1" i="0" u="none" strike="noStrike" cap="none" normalizeH="0" baseline="0" noProof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Embryo Viability</a:t>
            </a:r>
            <a:r>
              <a:rPr lang="tr-TR" sz="4700" noProof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tr-TR" sz="4700" b="1" i="0" u="none" strike="noStrike" cap="none" normalizeH="0" baseline="0" noProof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with Deep Learning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4700" b="1" i="0" u="none" strike="noStrike" cap="none" normalizeH="0" baseline="0" noProof="1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8603B0-077E-D163-531C-71C9200E84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52366" y="4017818"/>
            <a:ext cx="5040785" cy="18287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sz="1500" b="0" i="0" u="none" strike="noStrike" cap="none" normalizeH="0" baseline="0" noProof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Championship 2023 – Computer Vision Track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tr-TR" sz="1500" b="0" i="0" u="none" strike="noStrike" cap="none" normalizeH="0" baseline="0" noProof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sz="1500" b="0" i="0" u="none" strike="noStrike" cap="none" normalizeH="0" baseline="0" noProof="1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EEE406 – Fundamentals of Biomedical Signal Processing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sz="1500" b="0" i="0" u="none" strike="noStrike" cap="none" normalizeH="0" baseline="0" noProof="1">
              <a:ln>
                <a:noFill/>
              </a:ln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1500" b="1" noProof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Members:</a:t>
            </a:r>
            <a:r>
              <a:rPr lang="tr-TR" sz="1500" noProof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Suat Deniz, Abdulkadir Dağlar, Berkay Caplık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tr-TR" sz="1500" noProof="1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823878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Freeform: Shape 513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40" name="Freeform: Shape 513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1F56AB-3BE4-B22A-2067-3ADEC3771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08" y="978408"/>
            <a:ext cx="5551828" cy="19647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tr-TR" sz="4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Kaggle Competition Results and Leaderboard Position</a:t>
            </a:r>
          </a:p>
          <a:p>
            <a:pPr marL="0" marR="0" lvl="0" indent="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tr-TR" sz="4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925CC04F-787A-49FA-9065-69EDF439F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78A99A-8407-A11E-4C1E-EB309924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1468" y="154569"/>
            <a:ext cx="5021183" cy="495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F61A48-308B-5EA8-8BF2-6C402069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506" y="5613869"/>
            <a:ext cx="5019418" cy="11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0D2CB00-ED69-81F2-D3C4-FC862B9EDD51}"/>
              </a:ext>
            </a:extLst>
          </p:cNvPr>
          <p:cNvSpPr txBox="1"/>
          <p:nvPr/>
        </p:nvSpPr>
        <p:spPr>
          <a:xfrm>
            <a:off x="6353506" y="517876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ranked 15th overall based on our public score.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496B0A1-27FE-8529-C2F2-6D3C7F3ABEBF}"/>
              </a:ext>
            </a:extLst>
          </p:cNvPr>
          <p:cNvSpPr txBox="1"/>
          <p:nvPr/>
        </p:nvSpPr>
        <p:spPr>
          <a:xfrm>
            <a:off x="517869" y="2943164"/>
            <a:ext cx="5019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final submission achieved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leaderboard score of 0.73333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score would place us 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rank 15 out of all participating teams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late submission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our team name does not appear in the official leaderboard.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contacted Kaggle via email to request manual leaderboard inclusion.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result still demonstrates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competitive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among top-ranking teams.</a:t>
            </a:r>
          </a:p>
        </p:txBody>
      </p:sp>
    </p:spTree>
    <p:extLst>
      <p:ext uri="{BB962C8B-B14F-4D97-AF65-F5344CB8AC3E}">
        <p14:creationId xmlns:p14="http://schemas.microsoft.com/office/powerpoint/2010/main" val="384467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9FEFBC-A7B0-05BB-BFBC-054FDF5A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kern="1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Outlook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2E2FB8-3BF8-B4DA-2559-D176486D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70" y="2441448"/>
            <a:ext cx="8732520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1" i="0" u="none" strike="noStrike" cap="none" normalizeH="0" baseline="0" dirty="0">
                <a:ln>
                  <a:noFill/>
                </a:ln>
                <a:effectLst/>
              </a:rPr>
              <a:t>DenseNet121</a:t>
            </a: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 achieved the best performance with 81% validation accuracy and low overfitting risk.</a:t>
            </a: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Our final public leaderboard score was </a:t>
            </a:r>
            <a:r>
              <a:rPr kumimoji="0" lang="en-US" altLang="tr-TR" b="1" i="0" u="none" strike="noStrike" cap="none" normalizeH="0" baseline="0" dirty="0">
                <a:ln>
                  <a:noFill/>
                </a:ln>
                <a:effectLst/>
              </a:rPr>
              <a:t>0.73333</a:t>
            </a: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, corresponding to </a:t>
            </a:r>
            <a:r>
              <a:rPr kumimoji="0" lang="en-US" altLang="tr-TR" b="1" i="0" u="none" strike="noStrike" cap="none" normalizeH="0" baseline="0" dirty="0">
                <a:ln>
                  <a:noFill/>
                </a:ln>
                <a:effectLst/>
              </a:rPr>
              <a:t>15th place globally</a:t>
            </a: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The results validate the use of </a:t>
            </a:r>
            <a:r>
              <a:rPr kumimoji="0" lang="en-US" altLang="tr-TR" b="1" i="0" u="none" strike="noStrike" cap="none" normalizeH="0" baseline="0" dirty="0">
                <a:ln>
                  <a:noFill/>
                </a:ln>
                <a:effectLst/>
              </a:rPr>
              <a:t>transfer learning</a:t>
            </a: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 in biomedical image classification.</a:t>
            </a:r>
          </a:p>
          <a:p>
            <a:pPr marL="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Despite late submission, our solution proved </a:t>
            </a:r>
            <a:r>
              <a:rPr kumimoji="0" lang="en-US" altLang="tr-TR" b="1" i="0" u="none" strike="noStrike" cap="none" normalizeH="0" baseline="0" dirty="0">
                <a:ln>
                  <a:noFill/>
                </a:ln>
                <a:effectLst/>
              </a:rPr>
              <a:t>competitive and reliable</a:t>
            </a:r>
            <a:r>
              <a:rPr kumimoji="0" lang="en-US" altLang="tr-TR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1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E9D498-5AEC-2488-3118-8321C1D2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pPr algn="ctr"/>
            <a:r>
              <a:rPr lang="tr-TR" noProof="1"/>
              <a:t>Future Work Section</a:t>
            </a:r>
            <a:br>
              <a:rPr lang="tr-TR" noProof="1"/>
            </a:br>
            <a:endParaRPr lang="tr-TR" noProof="1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45BB1F1E-8CA6-2016-84C2-695E140B0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806885"/>
              </p:ext>
            </p:extLst>
          </p:nvPr>
        </p:nvGraphicFramePr>
        <p:xfrm>
          <a:off x="517870" y="2441448"/>
          <a:ext cx="873252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12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0" name="Picture 2" descr="Thank You For Watching Images – Browse 21,503 Stock Photos, Vectors, and  Video | Adobe Stock">
            <a:extLst>
              <a:ext uri="{FF2B5EF4-FFF2-40B4-BE49-F238E27FC236}">
                <a16:creationId xmlns:a16="http://schemas.microsoft.com/office/drawing/2014/main" id="{D327F38F-1072-CDBA-EC75-0CCF16A4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" r="4635" b="-1"/>
          <a:stretch>
            <a:fillRect/>
          </a:stretch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0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2185D52-6F4A-2955-B7A7-B14765CB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8" y="1165459"/>
            <a:ext cx="3819727" cy="105207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tr-TR" sz="3600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Definition </a:t>
            </a:r>
            <a:br>
              <a:rPr lang="tr-TR" sz="3600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3600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Motivation</a:t>
            </a:r>
            <a:endParaRPr lang="tr-TR" sz="3600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44A36B-0BB6-69EC-39FC-69AE53DD75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7868" y="2440707"/>
            <a:ext cx="3566453" cy="17418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24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Embryo selection is a critical step in IVF procedures.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sz="24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assessment is subjective, time-consuming, and inconsistent.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i="0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 is to automate embryo classification using deep learning.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sz="2400" b="0" i="0" u="none" strike="noStrike" cap="none" normalizeH="0" baseline="0" noProof="1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noProof="1"/>
          </a:p>
        </p:txBody>
      </p:sp>
      <p:pic>
        <p:nvPicPr>
          <p:cNvPr id="8" name="Picture 4" descr="Understanding the IVF Process Step-by-Step: A Comprehensive Guide (2025  Update)">
            <a:extLst>
              <a:ext uri="{FF2B5EF4-FFF2-40B4-BE49-F238E27FC236}">
                <a16:creationId xmlns:a16="http://schemas.microsoft.com/office/drawing/2014/main" id="{36C61367-73ED-F38C-F782-69B82B25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>
            <a:fillRect/>
          </a:stretch>
        </p:blipFill>
        <p:spPr bwMode="auto">
          <a:xfrm>
            <a:off x="4337595" y="1416242"/>
            <a:ext cx="7333488" cy="412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34765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0BAA30-6E40-65E9-5E7E-28FE4215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Model Architecture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Approach</a:t>
            </a:r>
            <a:endParaRPr lang="tr-TR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noProof="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525455C-99E9-34A0-D576-232205516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710876"/>
              </p:ext>
            </p:extLst>
          </p:nvPr>
        </p:nvGraphicFramePr>
        <p:xfrm>
          <a:off x="984236" y="2415015"/>
          <a:ext cx="1022048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1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A527E6-DE22-210E-0794-44B08CDD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0933"/>
            <a:ext cx="12188952" cy="929051"/>
          </a:xfrm>
        </p:spPr>
        <p:txBody>
          <a:bodyPr>
            <a:normAutofit/>
          </a:bodyPr>
          <a:lstStyle/>
          <a:p>
            <a:pPr algn="ctr"/>
            <a:r>
              <a:rPr lang="tr-TR" noProof="1"/>
              <a:t>How Our Pipeline Works</a:t>
            </a: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Rectangle 2">
            <a:extLst>
              <a:ext uri="{FF2B5EF4-FFF2-40B4-BE49-F238E27FC236}">
                <a16:creationId xmlns:a16="http://schemas.microsoft.com/office/drawing/2014/main" id="{5694ADE4-C646-99F3-AACE-1A0A08612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150"/>
              </p:ext>
            </p:extLst>
          </p:nvPr>
        </p:nvGraphicFramePr>
        <p:xfrm>
          <a:off x="2351242" y="1618483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67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3B99E5-B576-EFBB-9AB2-859B79E4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9200" cy="1463040"/>
          </a:xfrm>
        </p:spPr>
        <p:txBody>
          <a:bodyPr>
            <a:normAutofit/>
          </a:bodyPr>
          <a:lstStyle/>
          <a:p>
            <a:r>
              <a:rPr lang="tr-TR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and Evaluation Setup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FCC5B4-42F4-DAA0-C1F4-CA75251BC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5029200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tr-TR" sz="20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includes ~1,000 high-resolution embryo images from Day 3 and Day 5.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tr-TR" sz="20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Images are labeled as “Good” or “Not Good” based on morphological features.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tr-TR" sz="20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an 80/20 stratified train-validation split.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tr-TR" sz="20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tr-TR" sz="2000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tr-TR" sz="20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valuation metrics</a:t>
            </a:r>
            <a:r>
              <a:rPr lang="tr-TR" sz="2000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follow as </a:t>
            </a:r>
            <a:r>
              <a:rPr kumimoji="0" lang="tr-TR" sz="2000" b="0" i="0" u="none" strike="noStrike" cap="none" normalizeH="0" baseline="0" noProof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Accuracy, Precision, Recall, and F1-score.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C07C489F-9745-E27D-8013-BE0EAF28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14"/>
          <a:stretch>
            <a:fillRect/>
          </a:stretch>
        </p:blipFill>
        <p:spPr>
          <a:xfrm>
            <a:off x="6120940" y="508093"/>
            <a:ext cx="2684411" cy="2822297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392BA11E-CBC8-E948-F881-636474AE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4194"/>
          <a:stretch>
            <a:fillRect/>
          </a:stretch>
        </p:blipFill>
        <p:spPr>
          <a:xfrm>
            <a:off x="8990625" y="508093"/>
            <a:ext cx="2684411" cy="2822297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13090DC4-C973-5469-EA04-2A92E694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" b="2902"/>
          <a:stretch>
            <a:fillRect/>
          </a:stretch>
        </p:blipFill>
        <p:spPr>
          <a:xfrm>
            <a:off x="6120940" y="3516661"/>
            <a:ext cx="2684411" cy="2822298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7DA36FCB-2B62-0AEB-DFC7-6F402ABAC3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857"/>
          <a:stretch>
            <a:fillRect/>
          </a:stretch>
        </p:blipFill>
        <p:spPr>
          <a:xfrm>
            <a:off x="8990625" y="3516661"/>
            <a:ext cx="2684411" cy="28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8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1" name="Rectangle 617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87274D-5EDC-664B-CE68-D8A31599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840114"/>
            <a:ext cx="11155680" cy="1463040"/>
          </a:xfrm>
        </p:spPr>
        <p:txBody>
          <a:bodyPr>
            <a:normAutofit/>
          </a:bodyPr>
          <a:lstStyle/>
          <a:p>
            <a:pPr algn="ctr"/>
            <a:r>
              <a:rPr lang="tr-TR" noProof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MobileNetV3Large - </a:t>
            </a:r>
            <a:r>
              <a:rPr lang="tr-TR" dirty="0"/>
              <a:t>Training </a:t>
            </a:r>
            <a:r>
              <a:rPr lang="tr-TR" dirty="0" err="1"/>
              <a:t>Performance</a:t>
            </a:r>
            <a:endParaRPr lang="tr-TR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3" name="Freeform: Shape 6172">
            <a:extLst>
              <a:ext uri="{FF2B5EF4-FFF2-40B4-BE49-F238E27FC236}">
                <a16:creationId xmlns:a16="http://schemas.microsoft.com/office/drawing/2014/main" id="{0F583F60-6F8B-B498-CB88-B1AA0648A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83FBAC-D762-E1C0-E285-F7D64E02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6" y="3143268"/>
            <a:ext cx="4672666" cy="36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ED3325-664F-8988-E2B6-D2CDD2302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38"/>
          <a:stretch>
            <a:fillRect/>
          </a:stretch>
        </p:blipFill>
        <p:spPr bwMode="auto">
          <a:xfrm>
            <a:off x="6662060" y="3100383"/>
            <a:ext cx="3677694" cy="36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4A70298-6BBC-7849-FADB-4552EDF8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69" y="1702989"/>
            <a:ext cx="105139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~52%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~68%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0.77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risk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moderately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capacity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93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CFAD7-8B71-6D12-A3E0-49A483A4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69564"/>
            <a:ext cx="11155680" cy="811752"/>
          </a:xfrm>
        </p:spPr>
        <p:txBody>
          <a:bodyPr/>
          <a:lstStyle/>
          <a:p>
            <a:pPr algn="ctr"/>
            <a:r>
              <a:rPr lang="tr-TR" noProof="1"/>
              <a:t>EfficientNetB0 – Training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9B8A8-F3DF-0FA5-9A88-8EA9FC27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28" y="3143268"/>
            <a:ext cx="4672666" cy="365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8837B-81A4-4870-1AA8-FEA71677B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8" t="20" r="33327" b="-20"/>
          <a:stretch>
            <a:fillRect/>
          </a:stretch>
        </p:blipFill>
        <p:spPr bwMode="auto">
          <a:xfrm>
            <a:off x="6659012" y="3082452"/>
            <a:ext cx="3677694" cy="364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7BCDD1E-C7D4-033F-6BE1-E04CAAA41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12" y="1681316"/>
            <a:ext cx="95826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~61%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~53%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0.82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risk: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regularization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74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CB488B-B975-2056-9247-13D8953C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60421"/>
            <a:ext cx="11155680" cy="1463040"/>
          </a:xfrm>
        </p:spPr>
        <p:txBody>
          <a:bodyPr/>
          <a:lstStyle/>
          <a:p>
            <a:pPr algn="ctr"/>
            <a:r>
              <a:rPr lang="tr-TR" noProof="1"/>
              <a:t>DenseNet121 – Training Performance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BCEF8A9-488B-852F-47D0-40B1D5A0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28" y="3206645"/>
            <a:ext cx="4672666" cy="365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EA523-2F63-3280-161F-A85E2BC26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6"/>
          <a:stretch>
            <a:fillRect/>
          </a:stretch>
        </p:blipFill>
        <p:spPr bwMode="auto">
          <a:xfrm>
            <a:off x="6533776" y="3045398"/>
            <a:ext cx="3893366" cy="38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E046284-7C2F-2E83-EF4E-A02D0BDD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" y="1591941"/>
            <a:ext cx="91469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~73%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~81%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0.42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excellent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risk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connectivity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subtle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morphological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embryo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68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A28445-267F-86C1-7D64-9A185B0F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algn="ctr"/>
            <a:r>
              <a:rPr lang="tr-TR" noProof="1"/>
              <a:t>Model Performance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noProof="1"/>
          </a:p>
        </p:txBody>
      </p:sp>
      <p:graphicFrame>
        <p:nvGraphicFramePr>
          <p:cNvPr id="7" name="İçerik Yer Tutucusu 3">
            <a:extLst>
              <a:ext uri="{FF2B5EF4-FFF2-40B4-BE49-F238E27FC236}">
                <a16:creationId xmlns:a16="http://schemas.microsoft.com/office/drawing/2014/main" id="{D1994601-291A-7F54-7392-0EAE0EA7C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651827"/>
              </p:ext>
            </p:extLst>
          </p:nvPr>
        </p:nvGraphicFramePr>
        <p:xfrm>
          <a:off x="520698" y="2804511"/>
          <a:ext cx="11366501" cy="3314318"/>
        </p:xfrm>
        <a:graphic>
          <a:graphicData uri="http://schemas.openxmlformats.org/drawingml/2006/table">
            <a:tbl>
              <a:tblPr/>
              <a:tblGrid>
                <a:gridCol w="3453667">
                  <a:extLst>
                    <a:ext uri="{9D8B030D-6E8A-4147-A177-3AD203B41FA5}">
                      <a16:colId xmlns:a16="http://schemas.microsoft.com/office/drawing/2014/main" val="3835386208"/>
                    </a:ext>
                  </a:extLst>
                </a:gridCol>
                <a:gridCol w="1963305">
                  <a:extLst>
                    <a:ext uri="{9D8B030D-6E8A-4147-A177-3AD203B41FA5}">
                      <a16:colId xmlns:a16="http://schemas.microsoft.com/office/drawing/2014/main" val="2883538479"/>
                    </a:ext>
                  </a:extLst>
                </a:gridCol>
                <a:gridCol w="1963305">
                  <a:extLst>
                    <a:ext uri="{9D8B030D-6E8A-4147-A177-3AD203B41FA5}">
                      <a16:colId xmlns:a16="http://schemas.microsoft.com/office/drawing/2014/main" val="2502127317"/>
                    </a:ext>
                  </a:extLst>
                </a:gridCol>
                <a:gridCol w="1863947">
                  <a:extLst>
                    <a:ext uri="{9D8B030D-6E8A-4147-A177-3AD203B41FA5}">
                      <a16:colId xmlns:a16="http://schemas.microsoft.com/office/drawing/2014/main" val="4006782631"/>
                    </a:ext>
                  </a:extLst>
                </a:gridCol>
                <a:gridCol w="2122277">
                  <a:extLst>
                    <a:ext uri="{9D8B030D-6E8A-4147-A177-3AD203B41FA5}">
                      <a16:colId xmlns:a16="http://schemas.microsoft.com/office/drawing/2014/main" val="2482719276"/>
                    </a:ext>
                  </a:extLst>
                </a:gridCol>
              </a:tblGrid>
              <a:tr h="1039235"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Model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Train Accuracy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Val Accuracy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Val Loss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Overfitting Risk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472017"/>
                  </a:ext>
                </a:extLst>
              </a:tr>
              <a:tr h="617924"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MobileNetV3Large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~52%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~68%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0.77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 Low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019819"/>
                  </a:ext>
                </a:extLst>
              </a:tr>
              <a:tr h="617924"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EfficientNetB0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~61%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~</a:t>
                      </a:r>
                      <a:r>
                        <a:rPr lang="tr-TR" sz="2800" b="0" noProof="1">
                          <a:solidFill>
                            <a:schemeClr val="tx1"/>
                          </a:solidFill>
                        </a:rPr>
                        <a:t>53%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0.82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 Medium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395979"/>
                  </a:ext>
                </a:extLst>
              </a:tr>
              <a:tr h="1039235">
                <a:tc>
                  <a:txBody>
                    <a:bodyPr/>
                    <a:lstStyle/>
                    <a:p>
                      <a:pPr algn="ctr"/>
                      <a:r>
                        <a:rPr lang="tr-TR" sz="2800" b="1" noProof="1"/>
                        <a:t>DenseNet121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b="0" noProof="1"/>
                        <a:t>~</a:t>
                      </a:r>
                      <a:r>
                        <a:rPr lang="tr-TR" sz="2800" b="0" noProof="1">
                          <a:solidFill>
                            <a:schemeClr val="tx1"/>
                          </a:solidFill>
                        </a:rPr>
                        <a:t>73%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~81%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0.42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noProof="1"/>
                        <a:t> Low</a:t>
                      </a:r>
                    </a:p>
                  </a:txBody>
                  <a:tcPr marL="140437" marR="140437" marT="70219" marB="70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22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71089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</TotalTime>
  <Words>691</Words>
  <Application>Microsoft Office PowerPoint</Application>
  <PresentationFormat>Geniş ekran</PresentationFormat>
  <Paragraphs>91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Aptos</vt:lpstr>
      <vt:lpstr>Arial</vt:lpstr>
      <vt:lpstr>Bierstadt</vt:lpstr>
      <vt:lpstr>Calibri</vt:lpstr>
      <vt:lpstr>GestaltVTI</vt:lpstr>
      <vt:lpstr>Embryo Viability Classification with Deep Learning </vt:lpstr>
      <vt:lpstr>Problem Definition  and Motivation</vt:lpstr>
      <vt:lpstr>Model Architecture and Approach</vt:lpstr>
      <vt:lpstr>How Our Pipeline Works</vt:lpstr>
      <vt:lpstr>Dataset and Evaluation Setup</vt:lpstr>
      <vt:lpstr>MobileNetV3Large - Training Performance</vt:lpstr>
      <vt:lpstr>EfficientNetB0 – Training Performance</vt:lpstr>
      <vt:lpstr>DenseNet121 – Training Performance</vt:lpstr>
      <vt:lpstr>Model Performance Summary</vt:lpstr>
      <vt:lpstr>Kaggle Competition Results and Leaderboard Position </vt:lpstr>
      <vt:lpstr>Conclusion and Outlook</vt:lpstr>
      <vt:lpstr>Future Work Section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Suat Deniz</dc:creator>
  <cp:lastModifiedBy>Suat Deniz</cp:lastModifiedBy>
  <cp:revision>4</cp:revision>
  <dcterms:created xsi:type="dcterms:W3CDTF">2025-06-12T11:40:04Z</dcterms:created>
  <dcterms:modified xsi:type="dcterms:W3CDTF">2025-06-12T19:15:53Z</dcterms:modified>
</cp:coreProperties>
</file>