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1"/>
  </p:notesMasterIdLst>
  <p:sldIdLst>
    <p:sldId id="256" r:id="rId5"/>
    <p:sldId id="257" r:id="rId6"/>
    <p:sldId id="259" r:id="rId7"/>
    <p:sldId id="260" r:id="rId8"/>
    <p:sldId id="261"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E94DD-F3FB-4F39-9B14-853FD859F21D}" v="49" dt="2022-08-14T01:38:26.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EB0D-EDE2-44DB-8C71-163B96785D15}"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C95A3-81FF-4D77-BA36-1DB9F8E3BF8A}" type="slidenum">
              <a:rPr lang="en-US" smtClean="0"/>
              <a:t>‹#›</a:t>
            </a:fld>
            <a:endParaRPr lang="en-US"/>
          </a:p>
        </p:txBody>
      </p:sp>
    </p:spTree>
    <p:extLst>
      <p:ext uri="{BB962C8B-B14F-4D97-AF65-F5344CB8AC3E}">
        <p14:creationId xmlns:p14="http://schemas.microsoft.com/office/powerpoint/2010/main" val="289639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six of these phases are explained in the four scrum ceremonies that are Sprint Planning, Daily Scrum, Sprint Review, and Retrospective.</a:t>
            </a:r>
          </a:p>
        </p:txBody>
      </p:sp>
      <p:sp>
        <p:nvSpPr>
          <p:cNvPr id="4" name="Slide Number Placeholder 3"/>
          <p:cNvSpPr>
            <a:spLocks noGrp="1"/>
          </p:cNvSpPr>
          <p:nvPr>
            <p:ph type="sldNum" sz="quarter" idx="5"/>
          </p:nvPr>
        </p:nvSpPr>
        <p:spPr/>
        <p:txBody>
          <a:bodyPr/>
          <a:lstStyle/>
          <a:p>
            <a:fld id="{E07C95A3-81FF-4D77-BA36-1DB9F8E3BF8A}" type="slidenum">
              <a:rPr lang="en-US" smtClean="0"/>
              <a:t>3</a:t>
            </a:fld>
            <a:endParaRPr lang="en-US"/>
          </a:p>
        </p:txBody>
      </p:sp>
    </p:spTree>
    <p:extLst>
      <p:ext uri="{BB962C8B-B14F-4D97-AF65-F5344CB8AC3E}">
        <p14:creationId xmlns:p14="http://schemas.microsoft.com/office/powerpoint/2010/main" val="370978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17,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3804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17,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94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17,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1881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17,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726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17,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648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17,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2447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17,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341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17,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7096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17,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256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17,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72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17,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33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August 17,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3291421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uide.quickscrum.com/agile-project-management-epics-stories-them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drfree.com/stock-vector/scrum-ro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x-united.com/blog/software-development-life-cycle-nix-approach-to-sdlc/"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kruschecompany.com/waterfall-software-development-methodology/"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rustradius.com/buyer-blog/difference-between-agile-vs-waterfal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Structuring Your Project in Agile: Epics, Stories, Themes, and Initiatives">
            <a:hlinkClick r:id="rId2"/>
            <a:extLst>
              <a:ext uri="{FF2B5EF4-FFF2-40B4-BE49-F238E27FC236}">
                <a16:creationId xmlns:a16="http://schemas.microsoft.com/office/drawing/2014/main" id="{A1FD1264-20FC-736C-E9F7-92F2E1709605}"/>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1971" r="-1" b="36049"/>
          <a:stretch/>
        </p:blipFill>
        <p:spPr bwMode="auto">
          <a:xfrm>
            <a:off x="-2" y="10"/>
            <a:ext cx="12192002" cy="4461036"/>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7" name="Rectangle 104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92655E48-E761-2114-DC41-B313B327EA70}"/>
              </a:ext>
            </a:extLst>
          </p:cNvPr>
          <p:cNvSpPr>
            <a:spLocks noGrp="1" noRot="1" noMove="1" noResize="1" noEditPoints="1" noAdjustHandles="1" noChangeArrowheads="1" noChangeShapeType="1"/>
          </p:cNvSpPr>
          <p:nvPr>
            <p:ph type="ctrTitle"/>
          </p:nvPr>
        </p:nvSpPr>
        <p:spPr>
          <a:xfrm>
            <a:off x="1383807" y="4611271"/>
            <a:ext cx="9436593" cy="1171556"/>
          </a:xfrm>
        </p:spPr>
        <p:txBody>
          <a:bodyPr>
            <a:normAutofit/>
          </a:bodyPr>
          <a:lstStyle/>
          <a:p>
            <a:pPr algn="l"/>
            <a:r>
              <a:rPr lang="en-US" sz="3600" dirty="0">
                <a:solidFill>
                  <a:schemeClr val="bg1"/>
                </a:solidFill>
              </a:rPr>
              <a:t>           Presentation</a:t>
            </a:r>
            <a:br>
              <a:rPr lang="en-US" sz="3600" dirty="0">
                <a:solidFill>
                  <a:schemeClr val="bg1"/>
                </a:solidFill>
              </a:rPr>
            </a:br>
            <a:r>
              <a:rPr lang="en-US" sz="3600" dirty="0">
                <a:solidFill>
                  <a:schemeClr val="bg1"/>
                </a:solidFill>
              </a:rPr>
              <a:t> </a:t>
            </a:r>
          </a:p>
        </p:txBody>
      </p:sp>
      <p:sp>
        <p:nvSpPr>
          <p:cNvPr id="4" name="Subtitle 3">
            <a:extLst>
              <a:ext uri="{FF2B5EF4-FFF2-40B4-BE49-F238E27FC236}">
                <a16:creationId xmlns:a16="http://schemas.microsoft.com/office/drawing/2014/main" id="{F4B506F2-F254-07B9-99D2-AADEC76B94BC}"/>
              </a:ext>
            </a:extLst>
          </p:cNvPr>
          <p:cNvSpPr>
            <a:spLocks noGrp="1"/>
          </p:cNvSpPr>
          <p:nvPr>
            <p:ph type="subTitle" idx="1"/>
          </p:nvPr>
        </p:nvSpPr>
        <p:spPr>
          <a:xfrm>
            <a:off x="1371601" y="5782827"/>
            <a:ext cx="9448800" cy="885828"/>
          </a:xfrm>
        </p:spPr>
        <p:txBody>
          <a:bodyPr>
            <a:normAutofit fontScale="92500" lnSpcReduction="10000"/>
          </a:bodyPr>
          <a:lstStyle/>
          <a:p>
            <a:pPr algn="l"/>
            <a:r>
              <a:rPr lang="en-US" sz="1200" dirty="0">
                <a:solidFill>
                  <a:schemeClr val="bg1"/>
                </a:solidFill>
              </a:rPr>
              <a:t>                              </a:t>
            </a:r>
            <a:r>
              <a:rPr lang="en-US" sz="1800" dirty="0">
                <a:solidFill>
                  <a:schemeClr val="bg1"/>
                </a:solidFill>
              </a:rPr>
              <a:t>By scott Rowe</a:t>
            </a:r>
          </a:p>
          <a:p>
            <a:pPr algn="l"/>
            <a:r>
              <a:rPr lang="en-US" sz="1800" dirty="0">
                <a:solidFill>
                  <a:schemeClr val="bg1"/>
                </a:solidFill>
              </a:rPr>
              <a:t>            Southern new Hampshire university</a:t>
            </a:r>
          </a:p>
          <a:p>
            <a:pPr algn="l"/>
            <a:endParaRPr lang="en-US" sz="1200" dirty="0">
              <a:solidFill>
                <a:schemeClr val="bg1"/>
              </a:solidFill>
            </a:endParaRPr>
          </a:p>
        </p:txBody>
      </p:sp>
    </p:spTree>
    <p:extLst>
      <p:ext uri="{BB962C8B-B14F-4D97-AF65-F5344CB8AC3E}">
        <p14:creationId xmlns:p14="http://schemas.microsoft.com/office/powerpoint/2010/main" val="38942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 scrum roles free vector eps, cdr, ai, svg vector illustration graphic art">
            <a:hlinkClick r:id="rId2"/>
            <a:extLst>
              <a:ext uri="{FF2B5EF4-FFF2-40B4-BE49-F238E27FC236}">
                <a16:creationId xmlns:a16="http://schemas.microsoft.com/office/drawing/2014/main" id="{479C6A81-CD06-A601-45A1-6E45D1047B2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 b="1479"/>
          <a:stretch/>
        </p:blipFill>
        <p:spPr bwMode="auto">
          <a:xfrm>
            <a:off x="4038600" y="10"/>
            <a:ext cx="8160026" cy="6875809"/>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D38A19-6ED9-00DA-D127-105437F3DCCE}"/>
              </a:ext>
            </a:extLst>
          </p:cNvPr>
          <p:cNvSpPr>
            <a:spLocks noGrp="1"/>
          </p:cNvSpPr>
          <p:nvPr>
            <p:ph type="title"/>
          </p:nvPr>
        </p:nvSpPr>
        <p:spPr>
          <a:xfrm>
            <a:off x="463825" y="333829"/>
            <a:ext cx="3471676" cy="6147961"/>
          </a:xfrm>
        </p:spPr>
        <p:txBody>
          <a:bodyPr vert="horz" lIns="0" tIns="0" rIns="0" bIns="0" rtlCol="0" anchor="t">
            <a:normAutofit/>
          </a:bodyPr>
          <a:lstStyle/>
          <a:p>
            <a:pPr algn="l">
              <a:buFont typeface="Arial" panose="020B0604020202020204" pitchFamily="34" charset="0"/>
              <a:buChar char="•"/>
            </a:pPr>
            <a:r>
              <a:rPr lang="en-US" sz="1200" spc="750" dirty="0"/>
              <a:t>The product - </a:t>
            </a:r>
            <a:r>
              <a:rPr lang="en-US" sz="1050" b="0" i="0" dirty="0">
                <a:solidFill>
                  <a:srgbClr val="000000"/>
                </a:solidFill>
                <a:effectLst/>
                <a:latin typeface="unset"/>
              </a:rPr>
              <a:t>is responsible for conveying the vision of the stakeholders to the team(Nicholson, 2022).</a:t>
            </a:r>
            <a:br>
              <a:rPr lang="en-US" sz="800" b="0" i="0" dirty="0">
                <a:solidFill>
                  <a:srgbClr val="000000"/>
                </a:solidFill>
                <a:effectLst/>
                <a:latin typeface="unset"/>
              </a:rPr>
            </a:br>
            <a:r>
              <a:rPr lang="en-US" sz="1200" spc="750" dirty="0"/>
              <a:t> </a:t>
            </a:r>
            <a:br>
              <a:rPr lang="en-US" sz="1200" spc="750" dirty="0">
                <a:solidFill>
                  <a:schemeClr val="bg1"/>
                </a:solidFill>
              </a:rPr>
            </a:br>
            <a:br>
              <a:rPr lang="en-US" sz="1200" spc="750" dirty="0">
                <a:solidFill>
                  <a:schemeClr val="bg1"/>
                </a:solidFill>
              </a:rPr>
            </a:br>
            <a:r>
              <a:rPr lang="en-US" sz="1200" spc="750" dirty="0"/>
              <a:t>scrum master - </a:t>
            </a:r>
            <a:r>
              <a:rPr lang="en-US" sz="1050" b="0" i="0" dirty="0">
                <a:solidFill>
                  <a:srgbClr val="000000"/>
                </a:solidFill>
                <a:effectLst/>
                <a:latin typeface="unset"/>
              </a:rPr>
              <a:t>It is their duty to remove all the hindrances or obstructions in the way of achieving any goal and they enforce scrum ceremonies and processes (Nicholson, 2022).</a:t>
            </a:r>
            <a:br>
              <a:rPr lang="en-US" sz="800" b="0" i="0" dirty="0">
                <a:solidFill>
                  <a:srgbClr val="000000"/>
                </a:solidFill>
                <a:effectLst/>
                <a:latin typeface="unset"/>
              </a:rPr>
            </a:br>
            <a:br>
              <a:rPr lang="en-US" sz="1200" spc="750" dirty="0">
                <a:solidFill>
                  <a:schemeClr val="bg1"/>
                </a:solidFill>
              </a:rPr>
            </a:br>
            <a:r>
              <a:rPr lang="en-US" sz="1200" spc="750" dirty="0"/>
              <a:t>scrum team - </a:t>
            </a:r>
            <a:r>
              <a:rPr lang="en-US" sz="1050" b="0" i="0" dirty="0">
                <a:solidFill>
                  <a:srgbClr val="000000"/>
                </a:solidFill>
                <a:effectLst/>
                <a:latin typeface="Open Sans" panose="020B0606030504020204" pitchFamily="34" charset="0"/>
              </a:rPr>
              <a:t>is responsible for all the activities that lead them towards their sprint goals, </a:t>
            </a:r>
            <a:r>
              <a:rPr lang="en-US" sz="1050" b="0" dirty="0">
                <a:solidFill>
                  <a:srgbClr val="000000"/>
                </a:solidFill>
                <a:latin typeface="Open Sans" panose="020B0606030504020204" pitchFamily="34" charset="0"/>
              </a:rPr>
              <a:t>and They must work with the Scrum Master to prioritize the items from the product backlog in the sprint planning (Nicholas, 2022).</a:t>
            </a:r>
            <a:endParaRPr lang="en-US" sz="1050" spc="750" dirty="0">
              <a:solidFill>
                <a:schemeClr val="bg1"/>
              </a:solidFill>
            </a:endParaRPr>
          </a:p>
        </p:txBody>
      </p:sp>
    </p:spTree>
    <p:extLst>
      <p:ext uri="{BB962C8B-B14F-4D97-AF65-F5344CB8AC3E}">
        <p14:creationId xmlns:p14="http://schemas.microsoft.com/office/powerpoint/2010/main" val="236424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8B9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Oval 1046">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9877DC19-ED93-7DFD-5343-57562A383C02}"/>
              </a:ext>
            </a:extLst>
          </p:cNvPr>
          <p:cNvSpPr>
            <a:spLocks noGrp="1"/>
          </p:cNvSpPr>
          <p:nvPr>
            <p:ph type="title"/>
          </p:nvPr>
        </p:nvSpPr>
        <p:spPr>
          <a:xfrm>
            <a:off x="295564" y="443346"/>
            <a:ext cx="6210316" cy="6210316"/>
          </a:xfrm>
        </p:spPr>
        <p:txBody>
          <a:bodyPr vert="horz" lIns="0" tIns="0" rIns="0" bIns="0" rtlCol="0" anchor="t">
            <a:normAutofit fontScale="90000"/>
          </a:bodyPr>
          <a:lstStyle/>
          <a:p>
            <a:r>
              <a:rPr lang="en-US" sz="1200" spc="750" dirty="0">
                <a:solidFill>
                  <a:schemeClr val="bg1"/>
                </a:solidFill>
              </a:rPr>
              <a:t>         </a:t>
            </a:r>
            <a:r>
              <a:rPr lang="en-US" sz="1200" spc="750" dirty="0"/>
              <a:t>The names of the phases</a:t>
            </a:r>
            <a:br>
              <a:rPr lang="en-US" sz="1200" spc="750" dirty="0"/>
            </a:br>
            <a:br>
              <a:rPr lang="en-US" sz="1200" spc="750" dirty="0"/>
            </a:br>
            <a:r>
              <a:rPr lang="en-US" sz="1200" spc="750" dirty="0">
                <a:solidFill>
                  <a:schemeClr val="bg1"/>
                </a:solidFill>
              </a:rPr>
              <a:t>1.</a:t>
            </a:r>
            <a:r>
              <a:rPr lang="en-US" sz="1200" spc="750" dirty="0"/>
              <a:t>Strategy</a:t>
            </a:r>
            <a:r>
              <a:rPr lang="en-US" sz="1200" spc="750" dirty="0">
                <a:solidFill>
                  <a:schemeClr val="bg1"/>
                </a:solidFill>
              </a:rPr>
              <a:t> - first SDLC stage starts from defining system goals and objectives and the problems the future system needs to solve.</a:t>
            </a:r>
            <a:br>
              <a:rPr lang="en-US" sz="1200" spc="750" dirty="0">
                <a:solidFill>
                  <a:schemeClr val="bg1"/>
                </a:solidFill>
              </a:rPr>
            </a:br>
            <a:br>
              <a:rPr lang="en-US" sz="1200" spc="750" dirty="0">
                <a:solidFill>
                  <a:schemeClr val="bg1"/>
                </a:solidFill>
              </a:rPr>
            </a:br>
            <a:r>
              <a:rPr lang="en-US" sz="1200" spc="750" dirty="0">
                <a:solidFill>
                  <a:schemeClr val="bg1"/>
                </a:solidFill>
              </a:rPr>
              <a:t>2.</a:t>
            </a:r>
            <a:r>
              <a:rPr lang="en-US" sz="1200" spc="750" dirty="0"/>
              <a:t>Design</a:t>
            </a:r>
            <a:r>
              <a:rPr lang="en-US" sz="1200" spc="750" dirty="0">
                <a:solidFill>
                  <a:schemeClr val="bg1"/>
                </a:solidFill>
              </a:rPr>
              <a:t> - This stage deals with how the system will work, focusing on software design and how it works with the technical and functional requirements of the system.</a:t>
            </a:r>
            <a:br>
              <a:rPr lang="en-US" sz="1200" spc="750" dirty="0">
                <a:solidFill>
                  <a:schemeClr val="bg1"/>
                </a:solidFill>
              </a:rPr>
            </a:br>
            <a:br>
              <a:rPr lang="en-US" sz="1200" spc="750" dirty="0">
                <a:solidFill>
                  <a:schemeClr val="bg1"/>
                </a:solidFill>
              </a:rPr>
            </a:br>
            <a:r>
              <a:rPr lang="en-US" sz="1200" spc="750" dirty="0">
                <a:solidFill>
                  <a:schemeClr val="bg1"/>
                </a:solidFill>
              </a:rPr>
              <a:t>3.</a:t>
            </a:r>
            <a:r>
              <a:rPr lang="en-US" sz="1200" spc="750" dirty="0"/>
              <a:t>Development</a:t>
            </a:r>
            <a:r>
              <a:rPr lang="en-US" sz="1200" spc="750" dirty="0">
                <a:solidFill>
                  <a:schemeClr val="bg1"/>
                </a:solidFill>
              </a:rPr>
              <a:t> - In this SDLC stage, the software engineering team builds the entire system by writing code using the chosen technologies.</a:t>
            </a:r>
            <a:br>
              <a:rPr lang="en-US" sz="1200" spc="750" dirty="0">
                <a:solidFill>
                  <a:schemeClr val="bg1"/>
                </a:solidFill>
              </a:rPr>
            </a:br>
            <a:br>
              <a:rPr lang="en-US" sz="1200" spc="750" dirty="0">
                <a:solidFill>
                  <a:schemeClr val="bg1"/>
                </a:solidFill>
              </a:rPr>
            </a:br>
            <a:r>
              <a:rPr lang="en-US" sz="1200" spc="750" dirty="0">
                <a:solidFill>
                  <a:schemeClr val="bg1"/>
                </a:solidFill>
              </a:rPr>
              <a:t>4.</a:t>
            </a:r>
            <a:r>
              <a:rPr lang="en-US" sz="1200" spc="750" dirty="0"/>
              <a:t>Testing</a:t>
            </a:r>
            <a:r>
              <a:rPr lang="en-US" sz="1200" spc="750" dirty="0">
                <a:solidFill>
                  <a:schemeClr val="bg1"/>
                </a:solidFill>
              </a:rPr>
              <a:t> - This vital phase tests the software to ensure everything works as expected</a:t>
            </a:r>
            <a:br>
              <a:rPr lang="en-US" sz="1200" spc="750" dirty="0">
                <a:solidFill>
                  <a:schemeClr val="bg1"/>
                </a:solidFill>
              </a:rPr>
            </a:br>
            <a:br>
              <a:rPr lang="en-US" sz="1200" spc="750" dirty="0">
                <a:solidFill>
                  <a:schemeClr val="bg1"/>
                </a:solidFill>
              </a:rPr>
            </a:br>
            <a:r>
              <a:rPr lang="en-US" sz="1200" spc="750" dirty="0">
                <a:solidFill>
                  <a:schemeClr val="bg1"/>
                </a:solidFill>
              </a:rPr>
              <a:t>5.</a:t>
            </a:r>
            <a:r>
              <a:rPr lang="en-US" sz="1200" spc="750" dirty="0"/>
              <a:t>Deployment</a:t>
            </a:r>
            <a:r>
              <a:rPr lang="en-US" sz="1200" spc="750" dirty="0">
                <a:solidFill>
                  <a:schemeClr val="bg1"/>
                </a:solidFill>
              </a:rPr>
              <a:t> - Software deployment includes all processes that ensure a software system or update is available to the users.</a:t>
            </a:r>
            <a:br>
              <a:rPr lang="en-US" sz="1200" spc="750" dirty="0">
                <a:solidFill>
                  <a:schemeClr val="bg1"/>
                </a:solidFill>
              </a:rPr>
            </a:br>
            <a:br>
              <a:rPr lang="en-US" sz="1200" spc="750" dirty="0">
                <a:solidFill>
                  <a:schemeClr val="bg1"/>
                </a:solidFill>
              </a:rPr>
            </a:br>
            <a:r>
              <a:rPr lang="en-US" sz="1200" spc="750" dirty="0">
                <a:solidFill>
                  <a:schemeClr val="bg1"/>
                </a:solidFill>
              </a:rPr>
              <a:t>6.</a:t>
            </a:r>
            <a:r>
              <a:rPr lang="en-US" sz="1200" spc="750" dirty="0"/>
              <a:t>maintenance</a:t>
            </a:r>
            <a:r>
              <a:rPr lang="en-US" sz="1200" spc="750" dirty="0">
                <a:solidFill>
                  <a:schemeClr val="bg1"/>
                </a:solidFill>
              </a:rPr>
              <a:t> - In this phase, the development team processes feedback fixes bugs discovered by users or stakeholders and provides ongoing enhancements(vorobiova, 2021).</a:t>
            </a:r>
          </a:p>
        </p:txBody>
      </p:sp>
      <p:pic>
        <p:nvPicPr>
          <p:cNvPr id="1028" name="Picture 4" descr="Software Development Life Cycle Methodologies – NIX Approach">
            <a:hlinkClick r:id="rId3"/>
            <a:extLst>
              <a:ext uri="{FF2B5EF4-FFF2-40B4-BE49-F238E27FC236}">
                <a16:creationId xmlns:a16="http://schemas.microsoft.com/office/drawing/2014/main" id="{406DD94D-4E0C-1652-9B97-768DF418512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85721" y="908217"/>
            <a:ext cx="5049079" cy="504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1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 name="Rectangle 106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6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7" name="Rectangle 106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6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9" name="Rectangle 107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the Waterfall software development methodology and is it still  relevant?">
            <a:hlinkClick r:id="rId2"/>
            <a:extLst>
              <a:ext uri="{FF2B5EF4-FFF2-40B4-BE49-F238E27FC236}">
                <a16:creationId xmlns:a16="http://schemas.microsoft.com/office/drawing/2014/main" id="{817744EA-2379-789D-9ECC-B2E1E00287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59"/>
          <a:stretch/>
        </p:blipFill>
        <p:spPr bwMode="auto">
          <a:xfrm>
            <a:off x="4038599" y="10"/>
            <a:ext cx="8160026" cy="6875809"/>
          </a:xfrm>
          <a:prstGeom prst="rect">
            <a:avLst/>
          </a:prstGeom>
          <a:noFill/>
          <a:extLst>
            <a:ext uri="{909E8E84-426E-40DD-AFC4-6F175D3DCCD1}">
              <a14:hiddenFill xmlns:a14="http://schemas.microsoft.com/office/drawing/2010/main">
                <a:solidFill>
                  <a:srgbClr val="FFFFFF"/>
                </a:solidFill>
              </a14:hiddenFill>
            </a:ext>
          </a:extLst>
        </p:spPr>
      </p:pic>
      <p:sp>
        <p:nvSpPr>
          <p:cNvPr id="1080" name="Freeform: Shape 107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914B8D3-9027-6DC1-A28F-FA7471340398}"/>
              </a:ext>
            </a:extLst>
          </p:cNvPr>
          <p:cNvSpPr>
            <a:spLocks noGrp="1"/>
          </p:cNvSpPr>
          <p:nvPr>
            <p:ph type="title"/>
          </p:nvPr>
        </p:nvSpPr>
        <p:spPr>
          <a:xfrm>
            <a:off x="463825" y="845423"/>
            <a:ext cx="3471676" cy="5636368"/>
          </a:xfrm>
        </p:spPr>
        <p:txBody>
          <a:bodyPr vert="horz" lIns="0" tIns="0" rIns="0" bIns="0" rtlCol="0" anchor="t">
            <a:normAutofit/>
          </a:bodyPr>
          <a:lstStyle/>
          <a:p>
            <a:pPr algn="r"/>
            <a:r>
              <a:rPr lang="en-US" sz="1600" spc="750" dirty="0">
                <a:solidFill>
                  <a:schemeClr val="bg1"/>
                </a:solidFill>
              </a:rPr>
              <a:t>To my right is a waterfall methodology diagram. Now if I would have applied this to the SNHU Travel project it might have worked but, I would need to have all the requirements in the stories upfront because using the waterfall you can’t make any changes later.  </a:t>
            </a:r>
          </a:p>
        </p:txBody>
      </p:sp>
    </p:spTree>
    <p:extLst>
      <p:ext uri="{BB962C8B-B14F-4D97-AF65-F5344CB8AC3E}">
        <p14:creationId xmlns:p14="http://schemas.microsoft.com/office/powerpoint/2010/main" val="406776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8B9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3AF32-2161-0CCB-BC6E-3129FEE577A9}"/>
              </a:ext>
            </a:extLst>
          </p:cNvPr>
          <p:cNvSpPr>
            <a:spLocks noGrp="1"/>
          </p:cNvSpPr>
          <p:nvPr>
            <p:ph type="title"/>
          </p:nvPr>
        </p:nvSpPr>
        <p:spPr>
          <a:xfrm>
            <a:off x="152400" y="5002314"/>
            <a:ext cx="11868066" cy="1748682"/>
          </a:xfrm>
        </p:spPr>
        <p:txBody>
          <a:bodyPr vert="horz" lIns="0" tIns="0" rIns="0" bIns="0" rtlCol="0" anchor="ctr">
            <a:normAutofit fontScale="90000"/>
          </a:bodyPr>
          <a:lstStyle/>
          <a:p>
            <a:r>
              <a:rPr lang="en-US" sz="1200" spc="750" dirty="0"/>
              <a:t>When looking at the diagram above and choosing what factors I would have used in my approach. The answer would be agile because you can implement smaller iterations. That comes in handy when you need to make changes to the customers requirements. When is waterfall used vs agile? If the project timeline is fixed and can not be moved, Waterfall will offer a more predictable outcome. If you need to get the project delivered in a short amount of time, Agile is the appropriate choice here where action and getting things built is more important than documentation and process (Parsons, 2019).</a:t>
            </a:r>
          </a:p>
        </p:txBody>
      </p:sp>
      <p:pic>
        <p:nvPicPr>
          <p:cNvPr id="4" name="Picture 3">
            <a:hlinkClick r:id="rId2"/>
            <a:extLst>
              <a:ext uri="{FF2B5EF4-FFF2-40B4-BE49-F238E27FC236}">
                <a16:creationId xmlns:a16="http://schemas.microsoft.com/office/drawing/2014/main" id="{4D9130EA-99AA-59BE-1250-673174BE622C}"/>
              </a:ext>
            </a:extLst>
          </p:cNvPr>
          <p:cNvPicPr>
            <a:picLocks noChangeAspect="1"/>
          </p:cNvPicPr>
          <p:nvPr/>
        </p:nvPicPr>
        <p:blipFill>
          <a:blip r:embed="rId3"/>
          <a:stretch>
            <a:fillRect/>
          </a:stretch>
        </p:blipFill>
        <p:spPr>
          <a:xfrm>
            <a:off x="2181454" y="457200"/>
            <a:ext cx="7835817" cy="4407647"/>
          </a:xfrm>
          <a:prstGeom prst="rect">
            <a:avLst/>
          </a:prstGeom>
        </p:spPr>
      </p:pic>
      <p:sp>
        <p:nvSpPr>
          <p:cNvPr id="3" name="AutoShape 2" descr="Agile vs Waterfall: What is the Difference? Which is Right for You?">
            <a:extLst>
              <a:ext uri="{FF2B5EF4-FFF2-40B4-BE49-F238E27FC236}">
                <a16:creationId xmlns:a16="http://schemas.microsoft.com/office/drawing/2014/main" id="{52F28775-0419-5475-CCD2-C8F172D340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8B9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E76F-FAC6-965C-62B2-916313B103CC}"/>
              </a:ext>
            </a:extLst>
          </p:cNvPr>
          <p:cNvSpPr>
            <a:spLocks noGrp="1"/>
          </p:cNvSpPr>
          <p:nvPr>
            <p:ph type="title"/>
          </p:nvPr>
        </p:nvSpPr>
        <p:spPr/>
        <p:txBody>
          <a:bodyPr/>
          <a:lstStyle/>
          <a:p>
            <a:r>
              <a:rPr lang="en-US" dirty="0"/>
              <a:t>             References</a:t>
            </a:r>
          </a:p>
        </p:txBody>
      </p:sp>
      <p:sp>
        <p:nvSpPr>
          <p:cNvPr id="4" name="TextBox 3">
            <a:extLst>
              <a:ext uri="{FF2B5EF4-FFF2-40B4-BE49-F238E27FC236}">
                <a16:creationId xmlns:a16="http://schemas.microsoft.com/office/drawing/2014/main" id="{32342619-30A3-7E6C-32C9-12EFC4BDA6F8}"/>
              </a:ext>
            </a:extLst>
          </p:cNvPr>
          <p:cNvSpPr txBox="1"/>
          <p:nvPr/>
        </p:nvSpPr>
        <p:spPr>
          <a:xfrm>
            <a:off x="3048000" y="2969644"/>
            <a:ext cx="6096000" cy="2031325"/>
          </a:xfrm>
          <a:prstGeom prst="rect">
            <a:avLst/>
          </a:prstGeom>
          <a:noFill/>
        </p:spPr>
        <p:txBody>
          <a:bodyPr wrap="square">
            <a:spAutoFit/>
          </a:bodyPr>
          <a:lstStyle/>
          <a:p>
            <a:r>
              <a:rPr lang="en-US" dirty="0">
                <a:solidFill>
                  <a:srgbClr val="262626"/>
                </a:solidFill>
                <a:latin typeface="Helvetica" panose="020B0604020202020204" pitchFamily="34" charset="0"/>
              </a:rPr>
              <a:t>Samuel Nicholson. (2022). Agile Scrum Roles And Responsibilities.</a:t>
            </a:r>
          </a:p>
          <a:p>
            <a:endParaRPr lang="en-US" dirty="0">
              <a:solidFill>
                <a:srgbClr val="262626"/>
              </a:solidFill>
              <a:latin typeface="Helvetica" panose="020B0604020202020204" pitchFamily="34" charset="0"/>
            </a:endParaRPr>
          </a:p>
          <a:p>
            <a:r>
              <a:rPr lang="en-US" dirty="0">
                <a:solidFill>
                  <a:srgbClr val="262626"/>
                </a:solidFill>
                <a:latin typeface="Helvetica" panose="020B0604020202020204" pitchFamily="34" charset="0"/>
              </a:rPr>
              <a:t>Tim Parsons. (2019). When to Use Waterfall vs. Agile. </a:t>
            </a:r>
          </a:p>
          <a:p>
            <a:endParaRPr lang="en-US" dirty="0">
              <a:solidFill>
                <a:srgbClr val="262626"/>
              </a:solidFill>
              <a:latin typeface="Helvetica" panose="020B0604020202020204" pitchFamily="34" charset="0"/>
            </a:endParaRPr>
          </a:p>
          <a:p>
            <a:r>
              <a:rPr lang="en-US" dirty="0"/>
              <a:t>Anna Vorobiova. (2021). SOFTWARE DEVELOPMENT LIFE CYCLE: NIX APPROACH TO SDLC.</a:t>
            </a:r>
          </a:p>
        </p:txBody>
      </p:sp>
    </p:spTree>
    <p:extLst>
      <p:ext uri="{BB962C8B-B14F-4D97-AF65-F5344CB8AC3E}">
        <p14:creationId xmlns:p14="http://schemas.microsoft.com/office/powerpoint/2010/main" val="339209371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0E29D42338494B9D88936EC24BB4F5" ma:contentTypeVersion="4" ma:contentTypeDescription="Create a new document." ma:contentTypeScope="" ma:versionID="82d50b5b8e5b3f16f4b64c050d1c3010">
  <xsd:schema xmlns:xsd="http://www.w3.org/2001/XMLSchema" xmlns:xs="http://www.w3.org/2001/XMLSchema" xmlns:p="http://schemas.microsoft.com/office/2006/metadata/properties" xmlns:ns3="d5cc5d07-3c2d-429b-99ac-2a54decd1d2e" targetNamespace="http://schemas.microsoft.com/office/2006/metadata/properties" ma:root="true" ma:fieldsID="a8feb141721a9ed0416e5ae1f5b99511" ns3:_="">
    <xsd:import namespace="d5cc5d07-3c2d-429b-99ac-2a54decd1d2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c5d07-3c2d-429b-99ac-2a54decd1d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BFFEE3-5E27-4B8B-A3D1-204B6F6A1F39}">
  <ds:schemaRefs>
    <ds:schemaRef ds:uri="http://purl.org/dc/dcmitype/"/>
    <ds:schemaRef ds:uri="http://purl.org/dc/elements/1.1/"/>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d5cc5d07-3c2d-429b-99ac-2a54decd1d2e"/>
    <ds:schemaRef ds:uri="http://www.w3.org/XML/1998/namespace"/>
  </ds:schemaRefs>
</ds:datastoreItem>
</file>

<file path=customXml/itemProps2.xml><?xml version="1.0" encoding="utf-8"?>
<ds:datastoreItem xmlns:ds="http://schemas.openxmlformats.org/officeDocument/2006/customXml" ds:itemID="{1758817A-1904-4592-BF04-C7AF459387EF}">
  <ds:schemaRefs>
    <ds:schemaRef ds:uri="http://schemas.microsoft.com/sharepoint/v3/contenttype/forms"/>
  </ds:schemaRefs>
</ds:datastoreItem>
</file>

<file path=customXml/itemProps3.xml><?xml version="1.0" encoding="utf-8"?>
<ds:datastoreItem xmlns:ds="http://schemas.openxmlformats.org/officeDocument/2006/customXml" ds:itemID="{68D3DC4A-5DD7-440C-879B-170DCE868C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c5d07-3c2d-429b-99ac-2a54decd1d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299</TotalTime>
  <Words>512</Words>
  <Application>Microsoft Office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Gill Sans Nova</vt:lpstr>
      <vt:lpstr>Helvetica</vt:lpstr>
      <vt:lpstr>Open Sans</vt:lpstr>
      <vt:lpstr>unset</vt:lpstr>
      <vt:lpstr>GradientRiseVTI</vt:lpstr>
      <vt:lpstr>           Presentation  </vt:lpstr>
      <vt:lpstr>The product - is responsible for conveying the vision of the stakeholders to the team(Nicholson, 2022).    scrum master - It is their duty to remove all the hindrances or obstructions in the way of achieving any goal and they enforce scrum ceremonies and processes (Nicholson, 2022).  scrum team - is responsible for all the activities that lead them towards their sprint goals, and They must work with the Scrum Master to prioritize the items from the product backlog in the sprint planning (Nicholas, 2022).</vt:lpstr>
      <vt:lpstr>         The names of the phases  1.Strategy - first SDLC stage starts from defining system goals and objectives and the problems the future system needs to solve.  2.Design - This stage deals with how the system will work, focusing on software design and how it works with the technical and functional requirements of the system.  3.Development - In this SDLC stage, the software engineering team builds the entire system by writing code using the chosen technologies.  4.Testing - This vital phase tests the software to ensure everything works as expected  5.Deployment - Software deployment includes all processes that ensure a software system or update is available to the users.  6.maintenance - In this phase, the development team processes feedback fixes bugs discovered by users or stakeholders and provides ongoing enhancements(vorobiova, 2021).</vt:lpstr>
      <vt:lpstr>To my right is a waterfall methodology diagram. Now if I would have applied this to the SNHU Travel project it might have worked but, I would need to have all the requirements in the stories upfront because using the waterfall you can’t make any changes later.  </vt:lpstr>
      <vt:lpstr>When looking at the diagram above and choosing what factors I would have used in my approach. The answer would be agile because you can implement smaller iterations. That comes in handy when you need to make changes to the customers requirements. When is waterfall used vs agile? If the project timeline is fixed and can not be moved, Waterfall will offer a more predictable outcome. If you need to get the project delivered in a short amount of time, Agile is the appropriate choice here where action and getting things built is more important than documentation and process (Parsons, 2019).</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Rowe, Scott</dc:creator>
  <cp:lastModifiedBy>Rowe, Scott</cp:lastModifiedBy>
  <cp:revision>4</cp:revision>
  <dcterms:created xsi:type="dcterms:W3CDTF">2022-08-13T14:28:29Z</dcterms:created>
  <dcterms:modified xsi:type="dcterms:W3CDTF">2022-08-18T03:03:23Z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0x010100D30E29D42338494B9D88936EC24BB4F5</vt:lpwstr>
  </property>
</Properties>
</file>