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88" r:id="rId8"/>
    <p:sldId id="289" r:id="rId9"/>
    <p:sldId id="290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7DCC-C105-4B5F-B6ED-F3C63D1D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5797D-32C8-45F0-8137-5769C2BA4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3D08-EB75-4C41-BE81-35F80EA3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20C3-C9EB-47C0-B7F1-AA5133DE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2B1-E874-4BCD-8EE4-7EFB244E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4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8D95-715B-43B2-86B3-0A0566FE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F98D-8EDD-42E4-945E-CE6A6613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F761-CCC2-4CE3-A0DE-21DCEE1F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4669-52DC-4A19-A588-EDB11DC6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FAC1F-08F1-4D4F-8112-3CB5A257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3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23803-F754-46E6-8AF1-57661B949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349C6-0B76-41EE-9876-A59381F5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60EB-0A0F-4FDB-853C-816E75BF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8A7AF-B374-421E-B7FB-9FB7713B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6643-6897-47FE-BB7A-C20DAE7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1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7A6-88F1-4971-9F74-865449C3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2E47-131D-4AB0-A19C-C1FA7F6A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8532-5206-4987-8A03-7B37602A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FB49-5F77-4F4B-90F8-7512AAEE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1E65-D241-4CF1-8BC1-F222BA9D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6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C42E-7937-477D-B21C-92844DE0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F34F-A293-409B-8E11-BD75B577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6B52-5141-48D3-9693-0EC00F7B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2B01-938E-43B1-B422-62466BFC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5B021-A281-4AC3-A171-0A0372D6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C6B9-5206-4498-B17D-71F32102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EEEB-FE95-430A-955C-59362237A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5B41A-B5DB-4ECA-BED5-24BB1578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9FFE-EAEA-47BE-87DE-EE6D84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EFF47-263F-47D6-845B-0E8BF321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DF0F9-7A80-47AD-A6DC-99623C2F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6751-0692-46F2-9446-6BC7E323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3236-9AE8-4CFB-963B-C926ABCA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0623A-4657-432B-AE95-0492E95AF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5926-D9A4-4FE5-AF9A-AF6DCE247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BF69E-0F17-4072-9021-1453F2618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E505F-E4B0-41FB-848A-D0F1317D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E10C9-C986-49CA-9006-491E8D77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07D49-DE37-4B9B-940B-1C1F421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7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BE45-A39C-4D17-8A21-CB2C5F6A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E2CBB-87D5-4F70-AA3F-F542383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73DB8-06A8-4EC5-8264-C26443C9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E154D-8B43-4C8E-AEF5-21271E3C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3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527D-7767-403E-AAF8-7102B31A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4417-EA78-45A8-BA69-8D715C6E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95FF-D58B-42EC-BBFE-E963E8CC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9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396E-B73E-4BC9-8BA4-D3691CB1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4DAF-0D52-4D07-B2D3-D5CCE222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1876E-93F0-4094-8969-12CB78FC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4B86A-00D7-4A47-9375-6B4CBAF3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ACB7-EACA-4CA1-8580-707A3893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80521-6402-42EE-9BB9-575C920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D31C-F3E5-452C-90C4-C3BC07E1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ACAC3-DFB4-428B-A438-EFC57D063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6002-5E05-4F96-90CD-67B43505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8954-98E0-4DE0-A01B-F4A47FE0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42A77-B159-4E99-9DA0-F5F1395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214-59B3-467D-B3C8-9E216812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D0B1F-EDC6-4787-82EE-4BF658B6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8CD23-A539-444E-AAC3-409D4D58B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8BBAB-F532-444F-AD31-F4258A884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BB7E9-5B59-49A6-8D4C-764F6E70B63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A2F2-5A7D-443F-8C18-281A76C9E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7E55-CA1A-43BA-8ACE-72BD3EB9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5000-A905-4D5E-8F60-A8319BF7E7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1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jpg"/><Relationship Id="rId5" Type="http://schemas.microsoft.com/office/2007/relationships/hdphoto" Target="../media/hdphoto2.wdp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microsoft.com/office/2007/relationships/hdphoto" Target="../media/hdphoto4.wdp"/><Relationship Id="rId4" Type="http://schemas.openxmlformats.org/officeDocument/2006/relationships/slide" Target="slide9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7EA56-E5A3-4FF1-B847-2D3DB297F9FD}"/>
              </a:ext>
            </a:extLst>
          </p:cNvPr>
          <p:cNvGrpSpPr/>
          <p:nvPr/>
        </p:nvGrpSpPr>
        <p:grpSpPr>
          <a:xfrm>
            <a:off x="3425373" y="1039586"/>
            <a:ext cx="27511826" cy="4789714"/>
            <a:chOff x="-7659912" y="1329105"/>
            <a:chExt cx="27511826" cy="4789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74EE74-F198-4B8C-9DF9-F9FF911E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71" y="1329106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39D6E4-A89C-41FA-BC4D-7E451CF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015" y="1329105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D4AB5-F051-46BC-A5B3-65BF0B0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7272" y="1329106"/>
              <a:ext cx="5401110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A3E654-F4F9-4DBA-9E99-5946FA07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658" y="1329105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20" name="Picture 19">
              <a:hlinkClick r:id="rId10" action="ppaction://hlinksldjump"/>
              <a:extLst>
                <a:ext uri="{FF2B5EF4-FFF2-40B4-BE49-F238E27FC236}">
                  <a16:creationId xmlns:a16="http://schemas.microsoft.com/office/drawing/2014/main" id="{AE08366C-E0CE-46A1-9983-F2FCB24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912" y="1329106"/>
              <a:ext cx="5341254" cy="478971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384B81-B9DB-4939-81C5-CB3B78176174}"/>
              </a:ext>
            </a:extLst>
          </p:cNvPr>
          <p:cNvGrpSpPr/>
          <p:nvPr/>
        </p:nvGrpSpPr>
        <p:grpSpPr>
          <a:xfrm>
            <a:off x="3377379" y="471861"/>
            <a:ext cx="5958349" cy="1135450"/>
            <a:chOff x="2684206" y="8023123"/>
            <a:chExt cx="7610168" cy="1135450"/>
          </a:xfrm>
        </p:grpSpPr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34CB6036-5BE5-4B0E-AC39-CD0CA7FAC7D6}"/>
                </a:ext>
              </a:extLst>
            </p:cNvPr>
            <p:cNvSpPr/>
            <p:nvPr/>
          </p:nvSpPr>
          <p:spPr>
            <a:xfrm>
              <a:off x="2684206" y="8023123"/>
              <a:ext cx="7610168" cy="113545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ABA536-4FE5-4D15-A5EE-24450A1C31EF}"/>
                </a:ext>
              </a:extLst>
            </p:cNvPr>
            <p:cNvSpPr txBox="1"/>
            <p:nvPr/>
          </p:nvSpPr>
          <p:spPr>
            <a:xfrm>
              <a:off x="2684206" y="8175349"/>
              <a:ext cx="734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Diagram</a:t>
              </a:r>
              <a:endParaRPr lang="en-I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Action Button: Go Back or Previous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B8404B7-2FD5-4834-BFCA-B15627D3BF60}"/>
              </a:ext>
            </a:extLst>
          </p:cNvPr>
          <p:cNvSpPr/>
          <p:nvPr/>
        </p:nvSpPr>
        <p:spPr>
          <a:xfrm>
            <a:off x="3383300" y="5431092"/>
            <a:ext cx="1297858" cy="796413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ction Button: Go Forward or Next 4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C36CF4-AD04-4458-B5C1-DC78774A9B83}"/>
              </a:ext>
            </a:extLst>
          </p:cNvPr>
          <p:cNvSpPr/>
          <p:nvPr/>
        </p:nvSpPr>
        <p:spPr>
          <a:xfrm>
            <a:off x="7015305" y="5454096"/>
            <a:ext cx="1297858" cy="79070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B2D91-3A1A-4F0B-8FA2-F4EDA34CA427}"/>
              </a:ext>
            </a:extLst>
          </p:cNvPr>
          <p:cNvSpPr/>
          <p:nvPr/>
        </p:nvSpPr>
        <p:spPr>
          <a:xfrm>
            <a:off x="207973" y="132999"/>
            <a:ext cx="2208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CLASS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B1D65-F9A3-4DEF-B75D-9C82BA11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r="8734"/>
          <a:stretch/>
        </p:blipFill>
        <p:spPr>
          <a:xfrm>
            <a:off x="304800" y="502331"/>
            <a:ext cx="6959600" cy="60153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3221CF-8503-4F7D-803A-4A2F7DC992AB}"/>
              </a:ext>
            </a:extLst>
          </p:cNvPr>
          <p:cNvSpPr/>
          <p:nvPr/>
        </p:nvSpPr>
        <p:spPr>
          <a:xfrm>
            <a:off x="7264400" y="502331"/>
            <a:ext cx="4719627" cy="585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Class Diagram for a Faculty ERP System represents the system's structure and the relationships between its classes or objects.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identifies the major components, such as "Student," "Professor," "Course," and their attributes and methods. Arrows between classes indicate associations, like a student being enrolled in a course.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This diagram offers a static view, helping to visualize the system's data structure and the way different elements are connected.</a:t>
            </a:r>
          </a:p>
        </p:txBody>
      </p:sp>
      <p:sp>
        <p:nvSpPr>
          <p:cNvPr id="7" name="Action Button: Go Hom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55799E3-C59F-47E6-BB07-2EDD8270193C}"/>
              </a:ext>
            </a:extLst>
          </p:cNvPr>
          <p:cNvSpPr/>
          <p:nvPr/>
        </p:nvSpPr>
        <p:spPr>
          <a:xfrm>
            <a:off x="10895013" y="5695950"/>
            <a:ext cx="1047750" cy="102870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2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7EA56-E5A3-4FF1-B847-2D3DB297F9FD}"/>
              </a:ext>
            </a:extLst>
          </p:cNvPr>
          <p:cNvGrpSpPr/>
          <p:nvPr/>
        </p:nvGrpSpPr>
        <p:grpSpPr>
          <a:xfrm>
            <a:off x="-2117271" y="1039586"/>
            <a:ext cx="27511826" cy="4789714"/>
            <a:chOff x="-7659912" y="1329105"/>
            <a:chExt cx="27511826" cy="4789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74EE74-F198-4B8C-9DF9-F9FF911E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71" y="1329106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39D6E4-A89C-41FA-BC4D-7E451CF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015" y="1329105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6" name="Picture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D47D4AB5-F051-46BC-A5B3-65BF0B0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7272" y="1329106"/>
              <a:ext cx="5401110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A3E654-F4F9-4DBA-9E99-5946FA07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658" y="1329105"/>
              <a:ext cx="5341256" cy="478971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08366C-E0CE-46A1-9983-F2FCB24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912" y="1329106"/>
              <a:ext cx="5341254" cy="478971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FD711B-719A-4219-9D3A-E98473EF4180}"/>
              </a:ext>
            </a:extLst>
          </p:cNvPr>
          <p:cNvGrpSpPr/>
          <p:nvPr/>
        </p:nvGrpSpPr>
        <p:grpSpPr>
          <a:xfrm>
            <a:off x="3377379" y="447148"/>
            <a:ext cx="5958349" cy="1135450"/>
            <a:chOff x="2684206" y="8023123"/>
            <a:chExt cx="7610168" cy="113545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6BCE92A1-B269-4490-B883-4C9E2A5EBB7F}"/>
                </a:ext>
              </a:extLst>
            </p:cNvPr>
            <p:cNvSpPr/>
            <p:nvPr/>
          </p:nvSpPr>
          <p:spPr>
            <a:xfrm>
              <a:off x="2684206" y="8023123"/>
              <a:ext cx="7610168" cy="113545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8622EB-7F46-4D93-ABCD-0A825E214517}"/>
                </a:ext>
              </a:extLst>
            </p:cNvPr>
            <p:cNvSpPr txBox="1"/>
            <p:nvPr/>
          </p:nvSpPr>
          <p:spPr>
            <a:xfrm>
              <a:off x="2684206" y="8175349"/>
              <a:ext cx="734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Diagram</a:t>
              </a:r>
              <a:endParaRPr lang="en-I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Action Button: Go Back or Previous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B7111E9-5564-45EC-A6CE-3036076ED404}"/>
              </a:ext>
            </a:extLst>
          </p:cNvPr>
          <p:cNvSpPr/>
          <p:nvPr/>
        </p:nvSpPr>
        <p:spPr>
          <a:xfrm>
            <a:off x="3383300" y="5431092"/>
            <a:ext cx="1297858" cy="796413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0E0E5E3-585A-40AA-BE86-ADE410C726ED}"/>
              </a:ext>
            </a:extLst>
          </p:cNvPr>
          <p:cNvSpPr/>
          <p:nvPr/>
        </p:nvSpPr>
        <p:spPr>
          <a:xfrm>
            <a:off x="7015305" y="5454096"/>
            <a:ext cx="1297858" cy="79070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5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7EA56-E5A3-4FF1-B847-2D3DB297F9FD}"/>
              </a:ext>
            </a:extLst>
          </p:cNvPr>
          <p:cNvGrpSpPr/>
          <p:nvPr/>
        </p:nvGrpSpPr>
        <p:grpSpPr>
          <a:xfrm>
            <a:off x="-7659911" y="1034143"/>
            <a:ext cx="27511826" cy="4789714"/>
            <a:chOff x="-7659912" y="1329105"/>
            <a:chExt cx="27511826" cy="4789714"/>
          </a:xfrm>
        </p:grpSpPr>
        <p:pic>
          <p:nvPicPr>
            <p:cNvPr id="12" name="Picture 11">
              <a:hlinkClick r:id="rId2" action="ppaction://hlinksldjump"/>
              <a:extLst>
                <a:ext uri="{FF2B5EF4-FFF2-40B4-BE49-F238E27FC236}">
                  <a16:creationId xmlns:a16="http://schemas.microsoft.com/office/drawing/2014/main" id="{CF74EE74-F198-4B8C-9DF9-F9FF911E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71" y="1329106"/>
              <a:ext cx="5341256" cy="47897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39D6E4-A89C-41FA-BC4D-7E451CF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015" y="1329105"/>
              <a:ext cx="5341256" cy="47897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D4AB5-F051-46BC-A5B3-65BF0B0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7272" y="1329106"/>
              <a:ext cx="5401110" cy="4789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A3E654-F4F9-4DBA-9E99-5946FA07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658" y="1329105"/>
              <a:ext cx="5341256" cy="47897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08366C-E0CE-46A1-9983-F2FCB24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912" y="1329106"/>
              <a:ext cx="5341254" cy="4789712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CC1E2345-C5EC-410B-BED2-E9EE07DB20D4}"/>
              </a:ext>
            </a:extLst>
          </p:cNvPr>
          <p:cNvSpPr/>
          <p:nvPr/>
        </p:nvSpPr>
        <p:spPr>
          <a:xfrm>
            <a:off x="-525598" y="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043CFC-F1DD-4582-8774-5B49A6F99795}"/>
              </a:ext>
            </a:extLst>
          </p:cNvPr>
          <p:cNvSpPr/>
          <p:nvPr/>
        </p:nvSpPr>
        <p:spPr>
          <a:xfrm>
            <a:off x="-525598" y="509908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4E7F70-9BE4-45AE-B638-9E84052E37DB}"/>
              </a:ext>
            </a:extLst>
          </p:cNvPr>
          <p:cNvGrpSpPr/>
          <p:nvPr/>
        </p:nvGrpSpPr>
        <p:grpSpPr>
          <a:xfrm>
            <a:off x="3377379" y="471861"/>
            <a:ext cx="5958349" cy="1135450"/>
            <a:chOff x="2684206" y="8023123"/>
            <a:chExt cx="7610168" cy="113545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D5CD563D-2C29-467F-82FD-49C79B35FDCA}"/>
                </a:ext>
              </a:extLst>
            </p:cNvPr>
            <p:cNvSpPr/>
            <p:nvPr/>
          </p:nvSpPr>
          <p:spPr>
            <a:xfrm>
              <a:off x="2684206" y="8023123"/>
              <a:ext cx="7610168" cy="113545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6415838-5B58-4E77-93EE-7D30DE1A1BFD}"/>
                </a:ext>
              </a:extLst>
            </p:cNvPr>
            <p:cNvSpPr txBox="1"/>
            <p:nvPr/>
          </p:nvSpPr>
          <p:spPr>
            <a:xfrm>
              <a:off x="2684206" y="8175349"/>
              <a:ext cx="734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Case Diagram</a:t>
              </a:r>
              <a:endParaRPr lang="en-I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Action Button: Go Back or Previous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873CEB1-F4BE-4783-ACE5-0CC12F54222D}"/>
              </a:ext>
            </a:extLst>
          </p:cNvPr>
          <p:cNvSpPr/>
          <p:nvPr/>
        </p:nvSpPr>
        <p:spPr>
          <a:xfrm>
            <a:off x="3383300" y="5431092"/>
            <a:ext cx="1297858" cy="796413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601AA36-6161-4F69-83F7-D67049F111B2}"/>
              </a:ext>
            </a:extLst>
          </p:cNvPr>
          <p:cNvSpPr/>
          <p:nvPr/>
        </p:nvSpPr>
        <p:spPr>
          <a:xfrm>
            <a:off x="7015305" y="5454096"/>
            <a:ext cx="1297858" cy="79070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7EA56-E5A3-4FF1-B847-2D3DB297F9FD}"/>
              </a:ext>
            </a:extLst>
          </p:cNvPr>
          <p:cNvGrpSpPr/>
          <p:nvPr/>
        </p:nvGrpSpPr>
        <p:grpSpPr>
          <a:xfrm>
            <a:off x="-13202557" y="1039586"/>
            <a:ext cx="27511826" cy="4789714"/>
            <a:chOff x="-7659912" y="1329105"/>
            <a:chExt cx="27511826" cy="4789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74EE74-F198-4B8C-9DF9-F9FF911E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71" y="1329106"/>
              <a:ext cx="5341256" cy="4789713"/>
            </a:xfrm>
            <a:prstGeom prst="rect">
              <a:avLst/>
            </a:prstGeom>
          </p:spPr>
        </p:pic>
        <p:pic>
          <p:nvPicPr>
            <p:cNvPr id="14" name="Picture 13">
              <a:hlinkClick r:id="rId4" action="ppaction://hlinksldjump"/>
              <a:extLst>
                <a:ext uri="{FF2B5EF4-FFF2-40B4-BE49-F238E27FC236}">
                  <a16:creationId xmlns:a16="http://schemas.microsoft.com/office/drawing/2014/main" id="{BF39D6E4-A89C-41FA-BC4D-7E451CF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015" y="1329105"/>
              <a:ext cx="5341256" cy="47897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D4AB5-F051-46BC-A5B3-65BF0B0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7272" y="1329106"/>
              <a:ext cx="5401110" cy="478971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FA3E654-F4F9-4DBA-9E99-5946FA07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658" y="1329105"/>
              <a:ext cx="5341256" cy="47897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08366C-E0CE-46A1-9983-F2FCB24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912" y="1329106"/>
              <a:ext cx="5341254" cy="4789712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E7679FF-6BF1-48EE-ADF0-97A0C29990F7}"/>
              </a:ext>
            </a:extLst>
          </p:cNvPr>
          <p:cNvSpPr/>
          <p:nvPr/>
        </p:nvSpPr>
        <p:spPr>
          <a:xfrm>
            <a:off x="-525598" y="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456F15-CC6D-40F2-9A8B-55160B5A3F5C}"/>
              </a:ext>
            </a:extLst>
          </p:cNvPr>
          <p:cNvSpPr/>
          <p:nvPr/>
        </p:nvSpPr>
        <p:spPr>
          <a:xfrm>
            <a:off x="-525598" y="509908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DA66E6-4F39-455A-A12C-2C0A544CE155}"/>
              </a:ext>
            </a:extLst>
          </p:cNvPr>
          <p:cNvGrpSpPr/>
          <p:nvPr/>
        </p:nvGrpSpPr>
        <p:grpSpPr>
          <a:xfrm>
            <a:off x="3377379" y="471861"/>
            <a:ext cx="5958349" cy="1135450"/>
            <a:chOff x="2684206" y="8023123"/>
            <a:chExt cx="7610168" cy="113545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74A4E4EB-6C9A-4084-93F8-160F1B8FAE72}"/>
                </a:ext>
              </a:extLst>
            </p:cNvPr>
            <p:cNvSpPr/>
            <p:nvPr/>
          </p:nvSpPr>
          <p:spPr>
            <a:xfrm>
              <a:off x="2684206" y="8023123"/>
              <a:ext cx="7610168" cy="113545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EC83E1D-0582-458E-AB37-5BBD14043410}"/>
                </a:ext>
              </a:extLst>
            </p:cNvPr>
            <p:cNvSpPr txBox="1"/>
            <p:nvPr/>
          </p:nvSpPr>
          <p:spPr>
            <a:xfrm>
              <a:off x="2684206" y="8175349"/>
              <a:ext cx="734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Diagram</a:t>
              </a:r>
              <a:endParaRPr lang="en-I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Action Button: Go Back or Previous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6919A9D-35C8-410D-920A-314FEB4219AA}"/>
              </a:ext>
            </a:extLst>
          </p:cNvPr>
          <p:cNvSpPr/>
          <p:nvPr/>
        </p:nvSpPr>
        <p:spPr>
          <a:xfrm>
            <a:off x="3383300" y="5431092"/>
            <a:ext cx="1297858" cy="796413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024902-7D1E-4E92-9B56-818B884F0E4B}"/>
              </a:ext>
            </a:extLst>
          </p:cNvPr>
          <p:cNvSpPr/>
          <p:nvPr/>
        </p:nvSpPr>
        <p:spPr>
          <a:xfrm>
            <a:off x="7015305" y="5454096"/>
            <a:ext cx="1297858" cy="79070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7EA56-E5A3-4FF1-B847-2D3DB297F9FD}"/>
              </a:ext>
            </a:extLst>
          </p:cNvPr>
          <p:cNvGrpSpPr/>
          <p:nvPr/>
        </p:nvGrpSpPr>
        <p:grpSpPr>
          <a:xfrm>
            <a:off x="-18745198" y="1039586"/>
            <a:ext cx="27511826" cy="4789714"/>
            <a:chOff x="-7659912" y="1329105"/>
            <a:chExt cx="27511826" cy="4789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74EE74-F198-4B8C-9DF9-F9FF911E7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371" y="1329106"/>
              <a:ext cx="5341256" cy="47897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39D6E4-A89C-41FA-BC4D-7E451CF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8015" y="1329105"/>
              <a:ext cx="5341256" cy="478971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D4AB5-F051-46BC-A5B3-65BF0B04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7272" y="1329106"/>
              <a:ext cx="5401110" cy="4789713"/>
            </a:xfrm>
            <a:prstGeom prst="rect">
              <a:avLst/>
            </a:prstGeom>
          </p:spPr>
        </p:pic>
        <p:pic>
          <p:nvPicPr>
            <p:cNvPr id="18" name="Picture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8FA3E654-F4F9-4DBA-9E99-5946FA07B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0658" y="1329105"/>
              <a:ext cx="5341256" cy="478971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E08366C-E0CE-46A1-9983-F2FCB240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659912" y="1329106"/>
              <a:ext cx="5341254" cy="4789712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BF11408-56C5-456B-B911-7B217ACE99DD}"/>
              </a:ext>
            </a:extLst>
          </p:cNvPr>
          <p:cNvSpPr/>
          <p:nvPr/>
        </p:nvSpPr>
        <p:spPr>
          <a:xfrm>
            <a:off x="-525598" y="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FB763-81CD-4407-B2E5-46C1B395595C}"/>
              </a:ext>
            </a:extLst>
          </p:cNvPr>
          <p:cNvSpPr/>
          <p:nvPr/>
        </p:nvSpPr>
        <p:spPr>
          <a:xfrm>
            <a:off x="-525598" y="5099080"/>
            <a:ext cx="13303045" cy="176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817633-4091-4F1C-9871-7465003EC263}"/>
              </a:ext>
            </a:extLst>
          </p:cNvPr>
          <p:cNvGrpSpPr/>
          <p:nvPr/>
        </p:nvGrpSpPr>
        <p:grpSpPr>
          <a:xfrm>
            <a:off x="3377379" y="471861"/>
            <a:ext cx="5958349" cy="1135450"/>
            <a:chOff x="2684206" y="8023123"/>
            <a:chExt cx="7610168" cy="1135450"/>
          </a:xfrm>
        </p:grpSpPr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0CF19230-C50C-4DD1-A07D-C620536F73B9}"/>
                </a:ext>
              </a:extLst>
            </p:cNvPr>
            <p:cNvSpPr/>
            <p:nvPr/>
          </p:nvSpPr>
          <p:spPr>
            <a:xfrm>
              <a:off x="2684206" y="8023123"/>
              <a:ext cx="7610168" cy="1135450"/>
            </a:xfrm>
            <a:prstGeom prst="flowChartProcess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1EF4DC-971D-4A75-88CD-1B3077E141B5}"/>
                </a:ext>
              </a:extLst>
            </p:cNvPr>
            <p:cNvSpPr txBox="1"/>
            <p:nvPr/>
          </p:nvSpPr>
          <p:spPr>
            <a:xfrm>
              <a:off x="2684206" y="8175349"/>
              <a:ext cx="73446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Activity Diagram</a:t>
              </a:r>
              <a:endParaRPr lang="en-IN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Action Button: Go Back or Previous 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5AA3D0C-F2DB-433C-9EC2-C46818552A44}"/>
              </a:ext>
            </a:extLst>
          </p:cNvPr>
          <p:cNvSpPr/>
          <p:nvPr/>
        </p:nvSpPr>
        <p:spPr>
          <a:xfrm>
            <a:off x="3383300" y="5431092"/>
            <a:ext cx="1297858" cy="796413"/>
          </a:xfrm>
          <a:prstGeom prst="actionButtonBackPrevio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ction Button: Go Forward or Next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E87A1F9-ECCC-4AD3-A810-C42433BFD6FA}"/>
              </a:ext>
            </a:extLst>
          </p:cNvPr>
          <p:cNvSpPr/>
          <p:nvPr/>
        </p:nvSpPr>
        <p:spPr>
          <a:xfrm>
            <a:off x="7015305" y="5454096"/>
            <a:ext cx="1297858" cy="79070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5F69B2-C52C-48CE-AE20-9001353DAEBA}"/>
              </a:ext>
            </a:extLst>
          </p:cNvPr>
          <p:cNvSpPr/>
          <p:nvPr/>
        </p:nvSpPr>
        <p:spPr>
          <a:xfrm>
            <a:off x="124845" y="85498"/>
            <a:ext cx="273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SEQUENCE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A0F7-A8E2-43AB-870C-E77F755D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" y="623349"/>
            <a:ext cx="7629525" cy="5915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2D521E-99F1-4709-B0AF-07976AA7B8D5}"/>
              </a:ext>
            </a:extLst>
          </p:cNvPr>
          <p:cNvSpPr/>
          <p:nvPr/>
        </p:nvSpPr>
        <p:spPr>
          <a:xfrm>
            <a:off x="7883524" y="299955"/>
            <a:ext cx="4059239" cy="669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Sequence Diagram for a Faculty ERP System depicts the chronological flow of interactions between various system components, including actors and objects.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illustrates the specific sequence of messages or actions exchanged during a particular use case, like "Student Course Registration." This diagram provides a dynamic view, highlighting the order and timing of activities in the system, aiding in understanding its functionality and data flow.</a:t>
            </a:r>
          </a:p>
        </p:txBody>
      </p:sp>
      <p:sp>
        <p:nvSpPr>
          <p:cNvPr id="3" name="Action Button: Go Home 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EE4744E6-9E23-4F08-B533-E37AB29D4130}"/>
              </a:ext>
            </a:extLst>
          </p:cNvPr>
          <p:cNvSpPr/>
          <p:nvPr/>
        </p:nvSpPr>
        <p:spPr>
          <a:xfrm>
            <a:off x="10895013" y="5695950"/>
            <a:ext cx="1047750" cy="102870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0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2BAFF2-EF46-4C0D-A677-B5A6CFED55A9}"/>
              </a:ext>
            </a:extLst>
          </p:cNvPr>
          <p:cNvSpPr/>
          <p:nvPr/>
        </p:nvSpPr>
        <p:spPr>
          <a:xfrm>
            <a:off x="3720253" y="156750"/>
            <a:ext cx="4751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UML DIAGRAMS OF FACULTY ERP SYSTEM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031FB3-9CA4-464F-A089-B18B4AF63876}"/>
              </a:ext>
            </a:extLst>
          </p:cNvPr>
          <p:cNvSpPr/>
          <p:nvPr/>
        </p:nvSpPr>
        <p:spPr>
          <a:xfrm>
            <a:off x="193282" y="750516"/>
            <a:ext cx="2584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USE CASE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495C6-BA75-4EA3-922D-29F9C699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0" y="1223158"/>
            <a:ext cx="6730280" cy="53617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432CF4-94AE-4B6F-B809-045E0777CFAD}"/>
              </a:ext>
            </a:extLst>
          </p:cNvPr>
          <p:cNvSpPr/>
          <p:nvPr/>
        </p:nvSpPr>
        <p:spPr>
          <a:xfrm>
            <a:off x="7463645" y="935182"/>
            <a:ext cx="4308535" cy="544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Use Case Diagram for a Faculty ERP System illustrates interactions between users and the system.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Actors like professors, administrators, and students engage in various use cases, including course registration, grade management, and attendance tracking.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diagram visually represents how the ERP system serves and connects these stakeholders in a university setting.</a:t>
            </a:r>
          </a:p>
        </p:txBody>
      </p:sp>
      <p:sp>
        <p:nvSpPr>
          <p:cNvPr id="8" name="Action Button: Go Home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CFA9648A-A4C1-45BE-971F-388C9E4E89F7}"/>
              </a:ext>
            </a:extLst>
          </p:cNvPr>
          <p:cNvSpPr/>
          <p:nvPr/>
        </p:nvSpPr>
        <p:spPr>
          <a:xfrm>
            <a:off x="10895013" y="5695950"/>
            <a:ext cx="1047750" cy="102870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5CE54-8184-4628-8670-6BA85FA2605E}"/>
              </a:ext>
            </a:extLst>
          </p:cNvPr>
          <p:cNvSpPr/>
          <p:nvPr/>
        </p:nvSpPr>
        <p:spPr>
          <a:xfrm>
            <a:off x="101095" y="156750"/>
            <a:ext cx="2361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ACTIVITY DIAGRA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6D673-4CCA-4D29-BD76-DA037AC45A73}"/>
              </a:ext>
            </a:extLst>
          </p:cNvPr>
          <p:cNvSpPr/>
          <p:nvPr/>
        </p:nvSpPr>
        <p:spPr>
          <a:xfrm>
            <a:off x="8303883" y="205835"/>
            <a:ext cx="2953925" cy="6655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activity diagram consists of the </a:t>
            </a:r>
            <a:r>
              <a:rPr lang="en-US" dirty="0" err="1"/>
              <a:t>the</a:t>
            </a:r>
            <a:r>
              <a:rPr lang="en-US" dirty="0"/>
              <a:t> functions that a user can perform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admin has the most of the access of the dashboard including all the features of the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faculty has all the class related and courses view options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41E88-219B-46FE-A2C2-096557625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" y="611066"/>
            <a:ext cx="8202788" cy="5720852"/>
          </a:xfrm>
          <a:prstGeom prst="rect">
            <a:avLst/>
          </a:prstGeom>
        </p:spPr>
      </p:pic>
      <p:sp>
        <p:nvSpPr>
          <p:cNvPr id="8" name="Action Button: Go Home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5F52934-085A-4139-A09D-E972F2BCADD1}"/>
              </a:ext>
            </a:extLst>
          </p:cNvPr>
          <p:cNvSpPr/>
          <p:nvPr/>
        </p:nvSpPr>
        <p:spPr>
          <a:xfrm>
            <a:off x="10895013" y="5695950"/>
            <a:ext cx="1047750" cy="102870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3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0454CD-7731-4C97-B0B7-72B065A46F9C}"/>
              </a:ext>
            </a:extLst>
          </p:cNvPr>
          <p:cNvSpPr/>
          <p:nvPr/>
        </p:nvSpPr>
        <p:spPr>
          <a:xfrm>
            <a:off x="148596" y="121124"/>
            <a:ext cx="2192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STATE DIAGRAM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8E17A-F4FF-47C0-B5B4-6298AA5A1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621084"/>
            <a:ext cx="6650182" cy="6115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68B2D-23F4-4EA8-AB25-3E5241386E59}"/>
              </a:ext>
            </a:extLst>
          </p:cNvPr>
          <p:cNvSpPr/>
          <p:nvPr/>
        </p:nvSpPr>
        <p:spPr>
          <a:xfrm>
            <a:off x="6982691" y="689179"/>
            <a:ext cx="4876800" cy="554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State Diagram for a Faculty ERP System outlines the different states a component or entity within the system can exist in and the transitions between these states. For instance, a “Add new Faculty" component may transition from "Open for Registration" to "Closed for Registration." This diagram clarifies the system's behavior and helps in understanding its operational states and transitions.</a:t>
            </a:r>
            <a:endParaRPr lang="en-IN" dirty="0"/>
          </a:p>
        </p:txBody>
      </p:sp>
      <p:sp>
        <p:nvSpPr>
          <p:cNvPr id="7" name="Action Button: Go Home 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7029C80-CEE0-4FD5-B2A4-57B42C96550B}"/>
              </a:ext>
            </a:extLst>
          </p:cNvPr>
          <p:cNvSpPr/>
          <p:nvPr/>
        </p:nvSpPr>
        <p:spPr>
          <a:xfrm>
            <a:off x="10895013" y="5695950"/>
            <a:ext cx="1047750" cy="1028700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Sweta</dc:creator>
  <cp:lastModifiedBy>Sweta</cp:lastModifiedBy>
  <cp:revision>10</cp:revision>
  <dcterms:created xsi:type="dcterms:W3CDTF">2024-01-07T08:57:11Z</dcterms:created>
  <dcterms:modified xsi:type="dcterms:W3CDTF">2024-01-07T15:39:27Z</dcterms:modified>
</cp:coreProperties>
</file>