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317" r:id="rId7"/>
    <p:sldId id="321" r:id="rId8"/>
    <p:sldId id="393" r:id="rId9"/>
    <p:sldId id="272" r:id="rId10"/>
    <p:sldId id="268" r:id="rId11"/>
    <p:sldId id="391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pt-BR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pt-BR" sz="1800" dirty="0">
              <a:latin typeface="+mn-lt"/>
            </a:rPr>
            <a:t>Pessoa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BR" sz="1600" dirty="0">
              <a:latin typeface="+mn-lt"/>
            </a:rPr>
            <a:t>É uma classe abstrata que tem como objetivo servir de molde e padronizar as próximas classes que forem derivadas dela, sendo assim, possui todos os métodos e atributos mais importantes como: nome, endereço e endereço comercial.</a:t>
          </a:r>
        </a:p>
        <a:p>
          <a:pPr rtl="0">
            <a:buFont typeface="Symbol" panose="05050102010706020507" pitchFamily="18" charset="2"/>
            <a:buChar char=""/>
          </a:pPr>
          <a:r>
            <a:rPr lang="pt-BR" sz="1600" dirty="0">
              <a:latin typeface="+mn-lt"/>
            </a:rPr>
            <a:t>Além disso possui o método de PagarImposto que devera ser obrigatoriamente implementado por seus filhos.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pt-BR" sz="1800" dirty="0">
              <a:latin typeface="+mn-lt"/>
            </a:rPr>
            <a:t>PessoaFisica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BR" sz="1600" dirty="0">
              <a:latin typeface="+mn-lt"/>
            </a:rPr>
            <a:t>Além de herdar tudo da classe Pessoa, tem como especificidade CPF e DtNascimento como atributos, podendo também possuir outros métodos, entretanto obrigatoriamente devera implementar o </a:t>
          </a:r>
          <a:r>
            <a:rPr lang="pt-BR" sz="1600" dirty="0" err="1">
              <a:latin typeface="+mn-lt"/>
            </a:rPr>
            <a:t>PagarImposto</a:t>
          </a:r>
          <a:r>
            <a:rPr lang="pt-BR" sz="1600" dirty="0">
              <a:latin typeface="+mn-lt"/>
            </a:rPr>
            <a:t>.</a:t>
          </a: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pt-BR" sz="1800" dirty="0">
              <a:latin typeface="+mn-lt"/>
            </a:rPr>
            <a:t>PessoaJuridica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BR" sz="1600" dirty="0">
              <a:latin typeface="+mn-lt"/>
            </a:rPr>
            <a:t>Além de herdar tudo da classe Pessoa, tem como especificidade CNPJ e RAZAO como atributos, podendo também possuir outros métodos, entretanto obrigatoriamente devera implementar o </a:t>
          </a:r>
          <a:r>
            <a:rPr lang="pt-BR" sz="1600" dirty="0" err="1">
              <a:latin typeface="+mn-lt"/>
            </a:rPr>
            <a:t>PagarImposto</a:t>
          </a:r>
          <a:r>
            <a:rPr lang="pt-BR" sz="1600" dirty="0"/>
            <a:t>.</a:t>
          </a:r>
          <a:endParaRPr lang="pt-BR" sz="1600" dirty="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3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3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3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3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3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3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3"/>
      <dgm:spPr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3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3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3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3"/>
      <dgm:spPr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3"/>
      <dgm:spPr/>
    </dgm:pt>
    <dgm:pt modelId="{4624FC32-5405-42B1-B5CC-DF0659852A58}" type="pres">
      <dgm:prSet presAssocID="{87BF7896-20EA-4E8F-B6F4-A34EC5C9CB50}" presName="EmptyPane1" presStyleCnt="0"/>
      <dgm:spPr/>
    </dgm:pt>
  </dgm:ptLst>
  <dgm:cxnLst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2324477" y="479097"/>
          <a:ext cx="397986" cy="3021666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+mn-lt"/>
            </a:rPr>
            <a:t>Pessoa</a:t>
          </a:r>
        </a:p>
      </dsp:txBody>
      <dsp:txXfrm rot="5400000">
        <a:off x="1032065" y="1810365"/>
        <a:ext cx="3002238" cy="359130"/>
      </dsp:txXfrm>
    </dsp:sp>
    <dsp:sp modelId="{45A02F84-C6CB-43F5-AEE4-3EA66C2BD25F}">
      <dsp:nvSpPr>
        <dsp:cNvPr id="0" name=""/>
        <dsp:cNvSpPr/>
      </dsp:nvSpPr>
      <dsp:spPr>
        <a:xfrm>
          <a:off x="5415" y="0"/>
          <a:ext cx="5036111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21920" numCol="1" spcCol="1270" rtlCol="0" anchor="b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600" kern="1200" dirty="0">
              <a:latin typeface="+mn-lt"/>
            </a:rPr>
            <a:t>É uma classe abstrata que tem como objetivo servir de molde e padronizar as próximas classes que forem derivadas dela, sendo assim, possui todos os métodos e atributos mais importantes como: nome, endereço e endereço comercial.</a:t>
          </a: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600" kern="1200" dirty="0">
              <a:latin typeface="+mn-lt"/>
            </a:rPr>
            <a:t>Além disso possui o método de PagarImposto que devera ser obrigatoriamente implementado por seus filhos.</a:t>
          </a:r>
        </a:p>
      </dsp:txBody>
      <dsp:txXfrm>
        <a:off x="5415" y="0"/>
        <a:ext cx="5036111" cy="1392951"/>
      </dsp:txXfrm>
    </dsp:sp>
    <dsp:sp modelId="{6BA46904-CB7C-4538-BD49-D3891EF19552}">
      <dsp:nvSpPr>
        <dsp:cNvPr id="0" name=""/>
        <dsp:cNvSpPr/>
      </dsp:nvSpPr>
      <dsp:spPr>
        <a:xfrm>
          <a:off x="2523470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2483672" y="1392951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4034304" y="1790937"/>
          <a:ext cx="3021666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+mn-lt"/>
            </a:rPr>
            <a:t>PessoaFisica</a:t>
          </a:r>
        </a:p>
      </dsp:txBody>
      <dsp:txXfrm>
        <a:off x="4034304" y="1790937"/>
        <a:ext cx="3021666" cy="397986"/>
      </dsp:txXfrm>
    </dsp:sp>
    <dsp:sp modelId="{FEBD3C2A-A340-470A-A475-AE614EA07678}">
      <dsp:nvSpPr>
        <dsp:cNvPr id="0" name=""/>
        <dsp:cNvSpPr/>
      </dsp:nvSpPr>
      <dsp:spPr>
        <a:xfrm>
          <a:off x="3027081" y="2586910"/>
          <a:ext cx="5036111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0" numCol="1" spcCol="1270" rtlCol="0" anchor="t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600" kern="1200" dirty="0">
              <a:latin typeface="+mn-lt"/>
            </a:rPr>
            <a:t>Além de herdar tudo da classe Pessoa, tem como especificidade CPF e DtNascimento como atributos, podendo também possuir outros métodos, entretanto obrigatoriamente devera implementar o </a:t>
          </a:r>
          <a:r>
            <a:rPr lang="pt-BR" sz="1600" kern="1200" dirty="0" err="1">
              <a:latin typeface="+mn-lt"/>
            </a:rPr>
            <a:t>PagarImposto</a:t>
          </a:r>
          <a:r>
            <a:rPr lang="pt-BR" sz="1600" kern="1200" dirty="0">
              <a:latin typeface="+mn-lt"/>
            </a:rPr>
            <a:t>.</a:t>
          </a:r>
        </a:p>
      </dsp:txBody>
      <dsp:txXfrm>
        <a:off x="3027081" y="2586910"/>
        <a:ext cx="5036111" cy="1392951"/>
      </dsp:txXfrm>
    </dsp:sp>
    <dsp:sp modelId="{080474C8-0FEA-4FD1-97F1-0978CFB4A37F}">
      <dsp:nvSpPr>
        <dsp:cNvPr id="0" name=""/>
        <dsp:cNvSpPr/>
      </dsp:nvSpPr>
      <dsp:spPr>
        <a:xfrm>
          <a:off x="5545137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5505338" y="2507313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 rot="5400000">
          <a:off x="8367811" y="479097"/>
          <a:ext cx="397986" cy="3021666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+mn-lt"/>
            </a:rPr>
            <a:t>PessoaJuridica</a:t>
          </a:r>
        </a:p>
      </dsp:txBody>
      <dsp:txXfrm rot="-5400000">
        <a:off x="7055971" y="1810365"/>
        <a:ext cx="3002238" cy="359130"/>
      </dsp:txXfrm>
    </dsp:sp>
    <dsp:sp modelId="{80CDBBF8-C6B4-4166-87C1-DC9120CC7586}">
      <dsp:nvSpPr>
        <dsp:cNvPr id="0" name=""/>
        <dsp:cNvSpPr/>
      </dsp:nvSpPr>
      <dsp:spPr>
        <a:xfrm>
          <a:off x="6048748" y="0"/>
          <a:ext cx="5036111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21920" numCol="1" spcCol="1270" rtlCol="0" anchor="b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600" kern="1200" dirty="0">
              <a:latin typeface="+mn-lt"/>
            </a:rPr>
            <a:t>Além de herdar tudo da classe Pessoa, tem como especificidade CNPJ e RAZAO como atributos, podendo também possuir outros métodos, entretanto obrigatoriamente devera implementar o </a:t>
          </a:r>
          <a:r>
            <a:rPr lang="pt-BR" sz="1600" kern="1200" dirty="0" err="1">
              <a:latin typeface="+mn-lt"/>
            </a:rPr>
            <a:t>PagarImposto</a:t>
          </a:r>
          <a:r>
            <a:rPr lang="pt-BR" sz="1600" kern="1200" dirty="0"/>
            <a:t>.</a:t>
          </a:r>
          <a:endParaRPr lang="pt-BR" sz="1600" kern="1200" dirty="0">
            <a:latin typeface="+mn-lt"/>
          </a:endParaRPr>
        </a:p>
      </dsp:txBody>
      <dsp:txXfrm>
        <a:off x="6048748" y="0"/>
        <a:ext cx="5036111" cy="1392951"/>
      </dsp:txXfrm>
    </dsp:sp>
    <dsp:sp modelId="{89759DE5-9F8A-470E-A6D8-F13BB4DEE93D}">
      <dsp:nvSpPr>
        <dsp:cNvPr id="0" name=""/>
        <dsp:cNvSpPr/>
      </dsp:nvSpPr>
      <dsp:spPr>
        <a:xfrm>
          <a:off x="8566804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8527005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Linha do tempo de retângulo arredondado"/>
  <dgm:desc val="Use para mostrar uma lista de eventos em ordem cronológica. Uma caixa invisível contém a descrição, e a data é mostrada em retângulos, exceto o primeiro e o último nós, nos quais os cantos do retângulo são arredondados. Ela pode exibir grandes quantidades de texto e longo formato de data descritiv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12/11/2022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12/11/2022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12/11/2022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12/11/2022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43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12/11/2022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3FFBD9-DC2C-4D22-9832-E5C9FBD3925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167D616-0C84-4261-98FB-B2638BE9B6BB}" type="datetime1">
              <a:rPr lang="pt-BR" smtClean="0"/>
              <a:t>12/11/2022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11347F-1F60-469A-9FBE-C9E88363253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925796F-FBC9-436D-B0E8-C30C3924F0EC}" type="datetime1">
              <a:rPr lang="pt-BR" smtClean="0"/>
              <a:t>12/11/2022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82F5A7-E676-4E05-A13A-52A659F169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3A4E31E-6660-495C-8AF7-2B626A7C13ED}" type="datetime1">
              <a:rPr lang="pt-BR" smtClean="0"/>
              <a:t>12/11/2022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856255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BR" dirty="0"/>
              <a:t>Apresentação</a:t>
            </a:r>
            <a:br>
              <a:rPr lang="pt-BR" dirty="0"/>
            </a:br>
            <a:r>
              <a:rPr lang="pt-BR" dirty="0"/>
              <a:t>de sistema</a:t>
            </a:r>
          </a:p>
        </p:txBody>
      </p:sp>
      <p:pic>
        <p:nvPicPr>
          <p:cNvPr id="14" name="Espaço Reservado para Imagem 13" descr="Plano de fundo digital de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José Helber N. Chaves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pt-BR" dirty="0"/>
              <a:t>Introdução</a:t>
            </a:r>
          </a:p>
          <a:p>
            <a:pPr rtl="0"/>
            <a:r>
              <a:rPr lang="pt-BR" dirty="0"/>
              <a:t>Diagrama</a:t>
            </a:r>
          </a:p>
          <a:p>
            <a:pPr rtl="0"/>
            <a:r>
              <a:rPr lang="pt-BR" dirty="0"/>
              <a:t>Discursão</a:t>
            </a:r>
          </a:p>
        </p:txBody>
      </p:sp>
      <p:pic>
        <p:nvPicPr>
          <p:cNvPr id="8" name="Espaço Reservado para Imagem 7" descr="Dados digitai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Espaço Reservado para Imagem 9" descr="Pontos de dad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Espaço Reservado para Imagem 11" descr="Plano de fundo de dad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Situação problema a ser resolvido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58" y="2647520"/>
            <a:ext cx="2385520" cy="1562959"/>
          </a:xfrm>
        </p:spPr>
        <p:txBody>
          <a:bodyPr rtlCol="0"/>
          <a:lstStyle/>
          <a:p>
            <a:pPr rtl="0"/>
            <a:r>
              <a:rPr lang="pt-BR" dirty="0"/>
              <a:t>Resumo</a:t>
            </a:r>
          </a:p>
        </p:txBody>
      </p:sp>
      <p:pic>
        <p:nvPicPr>
          <p:cNvPr id="16" name="Espaço Reservado para Imagem 15" descr="Plano de fundo digital de pontos de dado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2163651"/>
          </a:xfrm>
        </p:spPr>
      </p:pic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756077" y="2288325"/>
            <a:ext cx="8641725" cy="4218887"/>
          </a:xfrm>
        </p:spPr>
        <p:txBody>
          <a:bodyPr rtlCol="0">
            <a:noAutofit/>
          </a:bodyPr>
          <a:lstStyle/>
          <a:p>
            <a:pPr algn="l"/>
            <a:r>
              <a:rPr lang="pt-PT" sz="1500" b="0" i="0" dirty="0">
                <a:solidFill>
                  <a:schemeClr val="tx1"/>
                </a:solidFill>
                <a:effectLst/>
                <a:latin typeface="Open Sans Hebrew"/>
              </a:rPr>
              <a:t>A ClientLab é uma empresa focada na gestão de clientes e, atualmente, mantém a sua base de registro em papel e não possui nenhuma automatização ou tecnologia que facilite o processo de busca de clientes e/ou registro de suas atividades. Tendo em vista o cenário atual, cada vez mais tecnológico, a ClientLab contratou a Troppo para realizar o desenvolvimento de seu novo sistema que realizará essas atividades.</a:t>
            </a:r>
          </a:p>
          <a:p>
            <a:pPr algn="l"/>
            <a:br>
              <a:rPr lang="pt-PT" sz="1500" dirty="0">
                <a:solidFill>
                  <a:schemeClr val="tx1"/>
                </a:solidFill>
              </a:rPr>
            </a:br>
            <a:r>
              <a:rPr lang="pt-PT" sz="1500" b="0" i="0" dirty="0">
                <a:solidFill>
                  <a:schemeClr val="tx1"/>
                </a:solidFill>
                <a:effectLst/>
                <a:latin typeface="Open Sans Hebrew"/>
              </a:rPr>
              <a:t>Assim, o contrato estabelece que a Troppo realizará a programação de um sistema de cadastro de clientes customizado, atendendo às seguintes características: </a:t>
            </a:r>
          </a:p>
          <a:p>
            <a:pPr algn="l"/>
            <a:br>
              <a:rPr lang="pt-PT" sz="1500" dirty="0">
                <a:solidFill>
                  <a:schemeClr val="tx1"/>
                </a:solidFill>
              </a:rPr>
            </a:br>
            <a:r>
              <a:rPr lang="pt-PT" sz="1500" b="0" i="0" dirty="0">
                <a:solidFill>
                  <a:schemeClr val="tx1"/>
                </a:solidFill>
                <a:effectLst/>
                <a:latin typeface="Open Sans Hebrew"/>
              </a:rPr>
              <a:t>•        O sistema de clientes deverá armazenar os cadastros das pessoas físicas e jurídicas;</a:t>
            </a:r>
            <a:br>
              <a:rPr lang="pt-PT" sz="1500" dirty="0">
                <a:solidFill>
                  <a:schemeClr val="tx1"/>
                </a:solidFill>
              </a:rPr>
            </a:br>
            <a:r>
              <a:rPr lang="pt-PT" sz="1500" b="0" i="0" dirty="0">
                <a:solidFill>
                  <a:schemeClr val="tx1"/>
                </a:solidFill>
                <a:effectLst/>
                <a:latin typeface="Open Sans Hebrew"/>
              </a:rPr>
              <a:t>•        O cadastro das pessoas físicas é feito com os seguintes dados: nome, CPF e data de nascimento;</a:t>
            </a:r>
            <a:br>
              <a:rPr lang="pt-PT" sz="1500" dirty="0">
                <a:solidFill>
                  <a:schemeClr val="tx1"/>
                </a:solidFill>
              </a:rPr>
            </a:br>
            <a:r>
              <a:rPr lang="pt-PT" sz="1500" b="0" i="0" dirty="0">
                <a:solidFill>
                  <a:schemeClr val="tx1"/>
                </a:solidFill>
                <a:effectLst/>
                <a:latin typeface="Open Sans Hebrew"/>
              </a:rPr>
              <a:t>•        O cadastro das pessoas jurídicas é feito com os seguintes dados: nome, CNPJ e razão social;</a:t>
            </a:r>
            <a:br>
              <a:rPr lang="pt-PT" sz="1500" dirty="0">
                <a:solidFill>
                  <a:schemeClr val="tx1"/>
                </a:solidFill>
              </a:rPr>
            </a:br>
            <a:r>
              <a:rPr lang="pt-PT" sz="1500" b="0" i="0" dirty="0">
                <a:solidFill>
                  <a:schemeClr val="tx1"/>
                </a:solidFill>
                <a:effectLst/>
                <a:latin typeface="Open Sans Hebrew"/>
              </a:rPr>
              <a:t>•        Ambos devem possuir um endereço e indicar se o endereço é comercial ou residencial;</a:t>
            </a:r>
            <a:br>
              <a:rPr lang="pt-PT" sz="1500" dirty="0">
                <a:solidFill>
                  <a:schemeClr val="tx1"/>
                </a:solidFill>
              </a:rPr>
            </a:br>
            <a:r>
              <a:rPr lang="pt-PT" sz="1500" b="0" i="0" dirty="0">
                <a:solidFill>
                  <a:schemeClr val="tx1"/>
                </a:solidFill>
                <a:effectLst/>
                <a:latin typeface="Open Sans Hebrew"/>
              </a:rPr>
              <a:t>•        O sistema deve armazenar os registros em arquivos.</a:t>
            </a:r>
          </a:p>
          <a:p>
            <a:pPr rtl="0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B6D997-3141-382C-9B83-2400D939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BR" smtClean="0"/>
              <a:t>5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308D3AA-AC82-1F5C-654D-FD857381E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526249"/>
            <a:ext cx="11094412" cy="580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4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/>
              <a:t>Linha do tempo</a:t>
            </a:r>
          </a:p>
        </p:txBody>
      </p:sp>
      <p:graphicFrame>
        <p:nvGraphicFramePr>
          <p:cNvPr id="4" name="Espaço Reservado para Conteúdo 3" descr="Espaço reservado para Smart Art da linha do tempo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09984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pt-BR"/>
              <a:t>Equipe</a:t>
            </a:r>
          </a:p>
        </p:txBody>
      </p:sp>
      <p:sp>
        <p:nvSpPr>
          <p:cNvPr id="41" name="Espaço Reservado para Texto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9500" y="3781425"/>
            <a:ext cx="1711325" cy="365760"/>
          </a:xfrm>
        </p:spPr>
        <p:txBody>
          <a:bodyPr rtlCol="0"/>
          <a:lstStyle/>
          <a:p>
            <a:pPr rtl="0"/>
            <a:r>
              <a:rPr lang="pt-BR" dirty="0"/>
              <a:t>David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3" y="4232949"/>
            <a:ext cx="1711572" cy="638175"/>
          </a:xfrm>
        </p:spPr>
        <p:txBody>
          <a:bodyPr rtlCol="0"/>
          <a:lstStyle/>
          <a:p>
            <a:pPr rtl="0"/>
            <a:r>
              <a:rPr lang="pt-BR" dirty="0"/>
              <a:t>Front-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Developer</a:t>
            </a:r>
            <a:endParaRPr lang="pt-BR" dirty="0"/>
          </a:p>
        </p:txBody>
      </p:sp>
      <p:sp>
        <p:nvSpPr>
          <p:cNvPr id="43" name="Espaço Reservado para Texto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9151" y="3781425"/>
            <a:ext cx="1711325" cy="365760"/>
          </a:xfrm>
        </p:spPr>
        <p:txBody>
          <a:bodyPr rtlCol="0"/>
          <a:lstStyle/>
          <a:p>
            <a:pPr rtl="0"/>
            <a:r>
              <a:rPr lang="pt-BR" dirty="0"/>
              <a:t>Tavares</a:t>
            </a:r>
          </a:p>
        </p:txBody>
      </p:sp>
      <p:sp>
        <p:nvSpPr>
          <p:cNvPr id="42" name="Espaço Reservado para Texto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638175"/>
          </a:xfrm>
        </p:spPr>
        <p:txBody>
          <a:bodyPr rtlCol="0"/>
          <a:lstStyle/>
          <a:p>
            <a:pPr rtl="0"/>
            <a:r>
              <a:rPr lang="pt-BR" dirty="0"/>
              <a:t>Administrador de Banco de Dados(DBA)</a:t>
            </a:r>
          </a:p>
        </p:txBody>
      </p:sp>
      <p:sp>
        <p:nvSpPr>
          <p:cNvPr id="45" name="Espaço Reservado para Texto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62743" y="3781425"/>
            <a:ext cx="1711325" cy="365760"/>
          </a:xfrm>
        </p:spPr>
        <p:txBody>
          <a:bodyPr rtlCol="0"/>
          <a:lstStyle/>
          <a:p>
            <a:pPr rtl="0"/>
            <a:r>
              <a:rPr lang="pt-BR" dirty="0"/>
              <a:t>Picanço</a:t>
            </a:r>
          </a:p>
        </p:txBody>
      </p:sp>
      <p:sp>
        <p:nvSpPr>
          <p:cNvPr id="44" name="Espaço Reservado para Texto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638175"/>
          </a:xfrm>
        </p:spPr>
        <p:txBody>
          <a:bodyPr rtlCol="0"/>
          <a:lstStyle/>
          <a:p>
            <a:r>
              <a:rPr lang="pt-BR" dirty="0"/>
              <a:t>Back-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Developer</a:t>
            </a:r>
            <a:endParaRPr lang="pt-BR" dirty="0"/>
          </a:p>
          <a:p>
            <a:pPr rtl="0"/>
            <a:endParaRPr lang="pt-BR" dirty="0"/>
          </a:p>
        </p:txBody>
      </p:sp>
      <p:sp>
        <p:nvSpPr>
          <p:cNvPr id="47" name="Espaço Reservado para Texto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33112" y="3787288"/>
            <a:ext cx="1711325" cy="365760"/>
          </a:xfrm>
        </p:spPr>
        <p:txBody>
          <a:bodyPr rtlCol="0"/>
          <a:lstStyle/>
          <a:p>
            <a:pPr rtl="0"/>
            <a:r>
              <a:rPr lang="pt-BR" dirty="0"/>
              <a:t>David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32345" y="4238812"/>
            <a:ext cx="1711572" cy="638175"/>
          </a:xfrm>
        </p:spPr>
        <p:txBody>
          <a:bodyPr rtlCol="0"/>
          <a:lstStyle/>
          <a:p>
            <a:pPr algn="l"/>
            <a:r>
              <a:rPr lang="pt-BR" b="1" i="0" dirty="0" err="1">
                <a:effectLst/>
                <a:latin typeface="Montserrat" panose="020B0604020202020204" pitchFamily="2" charset="0"/>
              </a:rPr>
              <a:t>Quality</a:t>
            </a:r>
            <a:r>
              <a:rPr lang="pt-BR" b="1" i="0" dirty="0">
                <a:effectLst/>
                <a:latin typeface="Montserrat" panose="020B0604020202020204" pitchFamily="2" charset="0"/>
              </a:rPr>
              <a:t> </a:t>
            </a:r>
            <a:r>
              <a:rPr lang="pt-BR" b="1" i="0" dirty="0" err="1">
                <a:effectLst/>
                <a:latin typeface="Montserrat" panose="020B0604020202020204" pitchFamily="2" charset="0"/>
              </a:rPr>
              <a:t>Assurance</a:t>
            </a:r>
            <a:endParaRPr lang="pt-BR" b="1" i="0" dirty="0">
              <a:effectLst/>
              <a:latin typeface="Montserrat" panose="020B0604020202020204" pitchFamily="2" charset="0"/>
            </a:endParaRP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7</a:t>
            </a:fld>
            <a:endParaRPr lang="pt-BR"/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74FB44ED-C4BE-B883-9580-F96778D5D8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7568" b="7568"/>
          <a:stretch/>
        </p:blipFill>
        <p:spPr>
          <a:xfrm>
            <a:off x="1078992" y="1990724"/>
            <a:ext cx="1691640" cy="1435608"/>
          </a:xfrm>
        </p:spPr>
      </p:pic>
      <p:pic>
        <p:nvPicPr>
          <p:cNvPr id="14" name="Espaço Reservado para Imagem 13">
            <a:extLst>
              <a:ext uri="{FF2B5EF4-FFF2-40B4-BE49-F238E27FC236}">
                <a16:creationId xmlns:a16="http://schemas.microsoft.com/office/drawing/2014/main" id="{9A13108C-85A2-50F3-0A3E-62B720C497A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568" b="7568"/>
          <a:stretch/>
        </p:blipFill>
        <p:spPr>
          <a:xfrm>
            <a:off x="3858316" y="1990724"/>
            <a:ext cx="1691640" cy="1435608"/>
          </a:xfrm>
        </p:spPr>
      </p:pic>
      <p:pic>
        <p:nvPicPr>
          <p:cNvPr id="20" name="Espaço Reservado para Imagem 19">
            <a:extLst>
              <a:ext uri="{FF2B5EF4-FFF2-40B4-BE49-F238E27FC236}">
                <a16:creationId xmlns:a16="http://schemas.microsoft.com/office/drawing/2014/main" id="{FBC6731F-2446-BB6F-DA22-D9458E094C8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7568" b="7568"/>
          <a:stretch/>
        </p:blipFill>
        <p:spPr>
          <a:xfrm>
            <a:off x="6661976" y="1993392"/>
            <a:ext cx="1691640" cy="1435608"/>
          </a:xfrm>
        </p:spPr>
      </p:pic>
      <p:pic>
        <p:nvPicPr>
          <p:cNvPr id="24" name="Espaço Reservado para Imagem 23">
            <a:extLst>
              <a:ext uri="{FF2B5EF4-FFF2-40B4-BE49-F238E27FC236}">
                <a16:creationId xmlns:a16="http://schemas.microsoft.com/office/drawing/2014/main" id="{D8F7399F-47A5-9B50-2D7C-5B46ADA023A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7568" b="7568"/>
          <a:stretch/>
        </p:blipFill>
        <p:spPr>
          <a:xfrm>
            <a:off x="9485568" y="1990724"/>
            <a:ext cx="1691640" cy="1435608"/>
          </a:xfrm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pt-BR" dirty="0"/>
              <a:t>José Helber N. Chaves</a:t>
            </a:r>
          </a:p>
          <a:p>
            <a:pPr rtl="0"/>
            <a:r>
              <a:rPr lang="pt-BR" dirty="0"/>
              <a:t>helber963@gmail.com</a:t>
            </a:r>
          </a:p>
          <a:p>
            <a:pPr rtl="0"/>
            <a:r>
              <a:rPr lang="pt-BR" dirty="0"/>
              <a:t>www.google.com</a:t>
            </a:r>
          </a:p>
        </p:txBody>
      </p:sp>
      <p:pic>
        <p:nvPicPr>
          <p:cNvPr id="27" name="Espaço Reservado para Imagem 26" descr="Plano de fundo digital de pontos de dad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Espaço Reservado para Imagem 32" descr="Plano de fundo digital de pontos de dad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flutuante 3D</Template>
  <TotalTime>124</TotalTime>
  <Words>385</Words>
  <Application>Microsoft Office PowerPoint</Application>
  <PresentationFormat>Widescreen</PresentationFormat>
  <Paragraphs>52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Calibri</vt:lpstr>
      <vt:lpstr>Gill Sans MT</vt:lpstr>
      <vt:lpstr>Montserrat</vt:lpstr>
      <vt:lpstr>Open Sans Hebrew</vt:lpstr>
      <vt:lpstr>Symbol</vt:lpstr>
      <vt:lpstr>Walbaum Display</vt:lpstr>
      <vt:lpstr>3DFloatVTI</vt:lpstr>
      <vt:lpstr>Apresentação de sistema</vt:lpstr>
      <vt:lpstr>Agenda</vt:lpstr>
      <vt:lpstr>Introdução</vt:lpstr>
      <vt:lpstr>Resumo</vt:lpstr>
      <vt:lpstr>Apresentação do PowerPoint</vt:lpstr>
      <vt:lpstr>Linha do tempo</vt:lpstr>
      <vt:lpstr>Equipe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sistema</dc:title>
  <dc:creator>Helber Chaves</dc:creator>
  <cp:lastModifiedBy>David Tavares</cp:lastModifiedBy>
  <cp:revision>3</cp:revision>
  <dcterms:created xsi:type="dcterms:W3CDTF">2022-06-21T23:47:56Z</dcterms:created>
  <dcterms:modified xsi:type="dcterms:W3CDTF">2022-11-12T22:58:51Z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