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57" r:id="rId3"/>
    <p:sldId id="256" r:id="rId4"/>
    <p:sldId id="259" r:id="rId5"/>
    <p:sldId id="262" r:id="rId6"/>
    <p:sldId id="263" r:id="rId7"/>
    <p:sldId id="264" r:id="rId8"/>
    <p:sldId id="272" r:id="rId9"/>
    <p:sldId id="276" r:id="rId10"/>
    <p:sldId id="277" r:id="rId11"/>
    <p:sldId id="274" r:id="rId12"/>
    <p:sldId id="273" r:id="rId13"/>
    <p:sldId id="275" r:id="rId14"/>
    <p:sldId id="25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3B1"/>
    <a:srgbClr val="EA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/>
    <p:restoredTop sz="94760"/>
  </p:normalViewPr>
  <p:slideViewPr>
    <p:cSldViewPr snapToGrid="0" snapToObjects="1">
      <p:cViewPr varScale="1">
        <p:scale>
          <a:sx n="119" d="100"/>
          <a:sy n="119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7FDC-CE5E-3A46-9CBE-4E58A77CE8C2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9837-0D93-CF45-8648-7775D780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9837-0D93-CF45-8648-7775D7801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9837-0D93-CF45-8648-7775D7801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9837-0D93-CF45-8648-7775D7801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9900-0B0D-F94B-9D84-0765E8EC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BB03-81AA-FC4F-ABED-70CF7C718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DB66-8EDE-A443-9263-5C66530A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3EEA-958E-B545-B6ED-6CF102AB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26AD-8B87-7644-8CC1-1D3C67A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DD2C-31BE-A847-8159-7E3E940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767E-C0FE-7241-845E-2BB973F3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A0D4-08AC-0445-91D0-9972EE50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CAC3-2374-FC4C-ABF5-47CFACA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9A90-ED00-AA40-9258-B428707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1F24A-8FD9-714E-AB52-0CF12AF6C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AF93F-D5A8-224E-9E43-B26C47C4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19FB-9915-4F46-A310-82BD1C40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4877-2968-6743-9325-EC335B62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392C-710B-F748-B9A9-A7EE9A4D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8E0C-DD05-3A4A-96E9-9EFC048B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8AD0-AA21-7340-93E0-2CA277AB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A11A-E668-994F-941D-1C819866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BADB-8B97-2A4D-BF6E-567A1E0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1380-4946-4145-96A5-3F955C6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0B2-3883-1349-8AC1-BEE88765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A488-1CF5-6C45-BFEA-37A39BE0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5FAE-FCCE-B446-B67E-8D141114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A0C3-39D9-E345-9239-0952CAF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27DA-7200-724C-8DD8-702251B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2B8-947D-AF43-9E42-0AAEBD53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AE6C-AEE1-7249-8190-34D06C5C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805D-5C43-E948-B297-01F93F0F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1E65-B4E4-614F-AF01-C5842044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690A-B839-7043-8DCB-F904D78F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FCBAF-2450-D649-93CD-D95D4033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F3A-1E1E-844E-9081-B59D7374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CFA4-A88A-A840-BB71-46C09D17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393CB-40A4-4E4B-908D-A7AA3B21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52370-5494-B948-9047-D29CCAC3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98AED-5096-5B4C-8B61-150D75F29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97608-32C2-2F4D-89DD-214211F2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A8D2-8CDD-FF46-8E66-142B625A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193B4-00C8-574F-9E7E-C97FF5E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015B-6E2F-A146-8345-21125900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AD452-9F90-1341-955D-F3929D5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C15A6-E42D-A74E-8243-6E26A267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C1010-B1F6-A64B-A043-1BBD6F17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DAC52-F96F-DA4B-B677-FACE591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B0482-7835-3240-B0B0-3C4C53D4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C8C6D-B82D-9740-959A-BFD0587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F60B-59F9-8B47-86A3-F469EC02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722-4366-AB49-9117-CB11C9D5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0760-FEDF-D843-AE59-E578A844D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5824-61FE-994E-B49E-B29E9BC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913CF-86CD-0745-AB7B-A8100988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A7E9F-EC2C-6647-860A-87789369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F5B1-5C4D-AA4F-889F-EF8296F2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6523A-A957-5D45-84D2-BD172EC6E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9E7D-A558-C042-91F1-BC0255DD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6B18E-B01F-6C4C-B09C-5D608C7A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215B8-E424-0B40-851D-620C002A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2132-374C-074E-ACB4-915EB752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FC3E4-92F1-5E4D-80FB-9B37D9FB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A25B-1A20-9B42-8991-48E2BD84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D147-D26F-CC44-B62E-E31A75BF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E642-3DD8-F744-8976-37DB1788BBE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CCFE-AE9A-324F-82EA-E74A32F8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47CB-7AA4-994C-A9EC-F7864FB14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AE4E-146E-1047-9546-7D84559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EB7B2-4618-DD47-A7D8-E50E4CD1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HMF pipeline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E0DD-D51D-844A-8AA1-A503E72A3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D55-8415-5949-A1DF-A3C7E09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detGeneIsDef</a:t>
            </a:r>
            <a:r>
              <a:rPr lang="en-US" dirty="0"/>
              <a:t>(); </a:t>
            </a:r>
            <a:r>
              <a:rPr lang="en-US" dirty="0" err="1"/>
              <a:t>hit_score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2A7DB-52D5-174F-B316-2B3C00BC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6061"/>
              </p:ext>
            </p:extLst>
          </p:nvPr>
        </p:nvGraphicFramePr>
        <p:xfrm>
          <a:off x="481458" y="1836084"/>
          <a:ext cx="11229083" cy="37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083">
                  <a:extLst>
                    <a:ext uri="{9D8B030D-6E8A-4147-A177-3AD203B41FA5}">
                      <a16:colId xmlns:a16="http://schemas.microsoft.com/office/drawing/2014/main" val="178960098"/>
                    </a:ext>
                  </a:extLst>
                </a:gridCol>
                <a:gridCol w="1907031">
                  <a:extLst>
                    <a:ext uri="{9D8B030D-6E8A-4147-A177-3AD203B41FA5}">
                      <a16:colId xmlns:a16="http://schemas.microsoft.com/office/drawing/2014/main" val="2603351547"/>
                    </a:ext>
                  </a:extLst>
                </a:gridCol>
                <a:gridCol w="828969">
                  <a:extLst>
                    <a:ext uri="{9D8B030D-6E8A-4147-A177-3AD203B41FA5}">
                      <a16:colId xmlns:a16="http://schemas.microsoft.com/office/drawing/2014/main" val="42913151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48910628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93366117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79455959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1168101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Evidence 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Evidence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full_gene_loss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loh+germ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loh+som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germ+som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11533"/>
                  </a:ext>
                </a:extLst>
              </a:tr>
              <a:tr h="370800">
                <a:tc rowSpan="4"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  <a:p>
                      <a:r>
                        <a:rPr lang="en-US" dirty="0"/>
                        <a:t>(integer)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full_gene_loss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00817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5981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germ.max_score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64727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som.max_score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54673"/>
                  </a:ext>
                </a:extLst>
              </a:tr>
              <a:tr h="370800">
                <a:tc rowSpan="4">
                  <a:txBody>
                    <a:bodyPr/>
                    <a:lstStyle/>
                    <a:p>
                      <a:r>
                        <a:rPr lang="en-US" dirty="0"/>
                        <a:t>Supporting</a:t>
                      </a:r>
                    </a:p>
                    <a:p>
                      <a:r>
                        <a:rPr lang="en-US" dirty="0"/>
                        <a:t>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" dirty="0" err="1"/>
                        <a:t>cn_break_in_gene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0.2/0.1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max(0.2</a:t>
                      </a:r>
                    </a:p>
                    <a:p>
                      <a:pPr algn="ctr"/>
                      <a:r>
                        <a:rPr lang="en-US" dirty="0"/>
                        <a:t>         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max(0.1</a:t>
                      </a:r>
                    </a:p>
                    <a:p>
                      <a:pPr algn="ctr"/>
                      <a:r>
                        <a:rPr lang="en-US" dirty="0"/>
                        <a:t>          0.1)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561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germ.ref_loss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03638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germ.alt_exists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0015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som.alt_exists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1756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– 25.21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 – 25.21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10.11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9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44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07F-F986-534F-B7CA-B112CA21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calcCnvScores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69F1-A233-874B-97A4-9E1B5A1C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</a:t>
            </a:r>
            <a:r>
              <a:rPr lang="en-US" sz="2000" b="1" dirty="0" err="1">
                <a:latin typeface="Courier" pitchFamily="2" charset="0"/>
              </a:rPr>
              <a:t>full_gene_loss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max.copy.number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 0.2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</a:t>
            </a:r>
            <a:r>
              <a:rPr lang="en-US" sz="2000" b="1" dirty="0" err="1">
                <a:latin typeface="Courier" pitchFamily="2" charset="0"/>
              </a:rPr>
              <a:t>loh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min.minor.allele.ploidy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&lt; 0.2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</a:t>
            </a:r>
            <a:r>
              <a:rPr lang="en-US" sz="2000" b="1" dirty="0" err="1">
                <a:latin typeface="Courier" pitchFamily="2" charset="0"/>
              </a:rPr>
              <a:t>cn_break_in_gene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cn.diff.in.gene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&gt;= 0.9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3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6CC-F716-3F42-8812-01CF249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calcSnvIndelScores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32AE-5587-C741-9636-991957F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determine </a:t>
            </a:r>
            <a:r>
              <a:rPr lang="en-US" sz="2000" b="1" dirty="0" err="1">
                <a:latin typeface="Courier" pitchFamily="2" charset="0"/>
              </a:rPr>
              <a:t>germ.ref_loss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if: </a:t>
            </a:r>
            <a:r>
              <a:rPr lang="en-US" sz="2000" dirty="0" err="1">
                <a:latin typeface="Courier" pitchFamily="2" charset="0"/>
              </a:rPr>
              <a:t>germ.adj_tumor_ad_ref</a:t>
            </a:r>
            <a:r>
              <a:rPr lang="en-US" sz="2000" dirty="0">
                <a:latin typeface="Courier" pitchFamily="2" charset="0"/>
              </a:rPr>
              <a:t> not a +</a:t>
            </a:r>
            <a:r>
              <a:rPr lang="en-US" sz="2000" dirty="0" err="1">
                <a:latin typeface="Courier" pitchFamily="2" charset="0"/>
              </a:rPr>
              <a:t>ve</a:t>
            </a:r>
            <a:r>
              <a:rPr lang="en-US" sz="2000" dirty="0">
                <a:latin typeface="Courier" pitchFamily="2" charset="0"/>
              </a:rPr>
              <a:t> value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then: </a:t>
            </a:r>
            <a:r>
              <a:rPr lang="en-US" sz="2000" dirty="0" err="1">
                <a:latin typeface="Courier" pitchFamily="2" charset="0"/>
              </a:rPr>
              <a:t>germ.adj_tumor_ad_ref</a:t>
            </a:r>
            <a:r>
              <a:rPr lang="en-US" sz="2000" dirty="0">
                <a:latin typeface="Courier" pitchFamily="2" charset="0"/>
              </a:rPr>
              <a:t> = 0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germ.ad_diff_score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da" sz="2000" dirty="0">
                <a:latin typeface="Courier" pitchFamily="2" charset="0"/>
              </a:rPr>
              <a:t>germ.adj_tumor_ad_alt/</a:t>
            </a:r>
            <a:r>
              <a:rPr lang="en-US" sz="2000" dirty="0" err="1">
                <a:latin typeface="Courier" pitchFamily="2" charset="0"/>
              </a:rPr>
              <a:t>germ.adj_tumor_ad_ref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if: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germ.ad_diff_score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&gt;= 1.5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then: </a:t>
            </a:r>
            <a:r>
              <a:rPr lang="en-US" sz="2000" dirty="0" err="1">
                <a:latin typeface="Courier" pitchFamily="2" charset="0"/>
              </a:rPr>
              <a:t>germ.ref_loss</a:t>
            </a:r>
            <a:r>
              <a:rPr lang="en-US" sz="2000" dirty="0">
                <a:latin typeface="Courier" pitchFamily="2" charset="0"/>
              </a:rPr>
              <a:t> = T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473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6CC-F716-3F42-8812-01CF249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calcSnvIndelScores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32AE-5587-C741-9636-991957F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determine if </a:t>
            </a:r>
            <a:r>
              <a:rPr lang="en-US" sz="2000" b="1" dirty="0" err="1">
                <a:latin typeface="Courier" pitchFamily="2" charset="0"/>
              </a:rPr>
              <a:t>germ.alt_exists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if: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germ.adj_tumor_ad_ref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&gt;= 10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then: </a:t>
            </a:r>
            <a:r>
              <a:rPr lang="en-US" sz="2000" dirty="0" err="1">
                <a:latin typeface="Courier" pitchFamily="2" charset="0"/>
              </a:rPr>
              <a:t>germ.alt_exists</a:t>
            </a:r>
            <a:r>
              <a:rPr lang="en-US" sz="2000" dirty="0">
                <a:latin typeface="Courier" pitchFamily="2" charset="0"/>
              </a:rPr>
              <a:t> = T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</a:rPr>
              <a:t>## determine if </a:t>
            </a:r>
            <a:r>
              <a:rPr lang="en-US" sz="2000" b="1" dirty="0" err="1">
                <a:latin typeface="Courier" pitchFamily="2" charset="0"/>
              </a:rPr>
              <a:t>som.alt_exists</a:t>
            </a:r>
            <a:endParaRPr lang="en-US" sz="20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if: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som.adj_tumor_ad_ref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&gt;= 10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then: </a:t>
            </a:r>
            <a:r>
              <a:rPr lang="en-US" sz="2000" dirty="0" err="1">
                <a:latin typeface="Courier" pitchFamily="2" charset="0"/>
              </a:rPr>
              <a:t>som.alt_exists</a:t>
            </a:r>
            <a:r>
              <a:rPr lang="en-US" sz="2000" dirty="0">
                <a:latin typeface="Courier" pitchFamily="2" charset="0"/>
              </a:rPr>
              <a:t> = T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9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2F2C-0605-D847-96B0-1857A261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Purity adjusted depth calculations (germline)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CE8F0-6268-934F-A6E6-AD3B8680C603}"/>
              </a:ext>
            </a:extLst>
          </p:cNvPr>
          <p:cNvSpPr/>
          <p:nvPr/>
        </p:nvSpPr>
        <p:spPr>
          <a:xfrm>
            <a:off x="838200" y="1155442"/>
            <a:ext cx="82951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Courier" pitchFamily="2" charset="0"/>
              </a:rPr>
              <a:t>#--------- Germline tumor REF ALT ---------#</a:t>
            </a:r>
          </a:p>
          <a:p>
            <a:r>
              <a:rPr lang="en-US" sz="1200" b="1">
                <a:latin typeface="Courier" pitchFamily="2" charset="0"/>
              </a:rPr>
              <a:t>## Check if loss of healthy variant is true</a:t>
            </a:r>
          </a:p>
          <a:p>
            <a:r>
              <a:rPr lang="en-US" sz="1200" b="1">
                <a:latin typeface="Courier" pitchFamily="2" charset="0"/>
              </a:rPr>
              <a:t>## i.e. REF_DP = 0, ALT_DP is high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From file: 180612_HMFregCPCT_FR16984564_FR17759162_CPCT02020765.annotated.vcf.gz</a:t>
            </a:r>
          </a:p>
          <a:p>
            <a:r>
              <a:rPr lang="en-US" sz="1200">
                <a:latin typeface="Courier" pitchFamily="2" charset="0"/>
              </a:rPr>
              <a:t>## DP refers to DP in tumor sample.</a:t>
            </a:r>
          </a:p>
          <a:p>
            <a:r>
              <a:rPr lang="en-US" sz="1200">
                <a:latin typeface="Courier" pitchFamily="2" charset="0"/>
              </a:rPr>
              <a:t>##		CPCT02020765R		CPCT02020765T</a:t>
            </a:r>
          </a:p>
          <a:p>
            <a:r>
              <a:rPr lang="en-US" sz="1200">
                <a:latin typeface="Courier" pitchFamily="2" charset="0"/>
              </a:rPr>
              <a:t>## GT:AD:DP:GQ:PL	0/1:21,24:45:99:858,0,814	0/1:17,46:63:99:1853,0,549</a:t>
            </a:r>
          </a:p>
          <a:p>
            <a:r>
              <a:rPr lang="en-US" sz="1200">
                <a:latin typeface="Courier" pitchFamily="2" charset="0"/>
              </a:rPr>
              <a:t>##					     ^  ^</a:t>
            </a:r>
          </a:p>
          <a:p>
            <a:r>
              <a:rPr lang="en-US" sz="1200">
                <a:latin typeface="Courier" pitchFamily="2" charset="0"/>
              </a:rPr>
              <a:t>##</a:t>
            </a:r>
          </a:p>
          <a:p>
            <a:r>
              <a:rPr lang="en-US" sz="1200">
                <a:latin typeface="Courier" pitchFamily="2" charset="0"/>
              </a:rPr>
              <a:t>## From file: CPCT02020765T.purple.purity</a:t>
            </a:r>
          </a:p>
          <a:p>
            <a:r>
              <a:rPr lang="en-US" sz="1200">
                <a:latin typeface="Courier" pitchFamily="2" charset="0"/>
              </a:rPr>
              <a:t>## #Purity</a:t>
            </a:r>
          </a:p>
          <a:p>
            <a:r>
              <a:rPr lang="en-US" sz="1200">
                <a:latin typeface="Courier" pitchFamily="2" charset="0"/>
              </a:rPr>
              <a:t>## 0.6200000000000003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Pre-calculations</a:t>
            </a:r>
          </a:p>
          <a:p>
            <a:r>
              <a:rPr lang="en-US" sz="1200">
                <a:latin typeface="Courier" pitchFamily="2" charset="0"/>
              </a:rPr>
              <a:t>DP = SUM(REF_DP,ALT_DP); = 17 + 46 = 63</a:t>
            </a:r>
          </a:p>
          <a:p>
            <a:r>
              <a:rPr lang="en-US" sz="1200" err="1">
                <a:latin typeface="Courier" pitchFamily="2" charset="0"/>
              </a:rPr>
              <a:t>normal_purity</a:t>
            </a:r>
            <a:r>
              <a:rPr lang="en-US" sz="1200">
                <a:latin typeface="Courier" pitchFamily="2" charset="0"/>
              </a:rPr>
              <a:t> = 1 - </a:t>
            </a:r>
            <a:r>
              <a:rPr lang="en-US" sz="1200" err="1">
                <a:latin typeface="Courier" pitchFamily="2" charset="0"/>
              </a:rPr>
              <a:t>tumor_purity</a:t>
            </a:r>
            <a:r>
              <a:rPr lang="en-US" sz="1200">
                <a:latin typeface="Courier" pitchFamily="2" charset="0"/>
              </a:rPr>
              <a:t>; = 1 - 0.62 = 0.38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Get normal DP</a:t>
            </a:r>
          </a:p>
          <a:p>
            <a:r>
              <a:rPr lang="en-US" sz="1200" err="1">
                <a:latin typeface="Courier" pitchFamily="2" charset="0"/>
              </a:rPr>
              <a:t>normal_DP</a:t>
            </a:r>
            <a:r>
              <a:rPr lang="en-US" sz="1200">
                <a:latin typeface="Courier" pitchFamily="2" charset="0"/>
              </a:rPr>
              <a:t> = DP * </a:t>
            </a:r>
            <a:r>
              <a:rPr lang="en-US" sz="1200" err="1">
                <a:latin typeface="Courier" pitchFamily="2" charset="0"/>
              </a:rPr>
              <a:t>normal_purity</a:t>
            </a:r>
            <a:endParaRPr lang="en-US" sz="1200">
              <a:latin typeface="Courier" pitchFamily="2" charset="0"/>
            </a:endParaRP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Divide by 2 to get </a:t>
            </a:r>
            <a:r>
              <a:rPr lang="en-US" sz="1200" err="1">
                <a:latin typeface="Courier" pitchFamily="2" charset="0"/>
              </a:rPr>
              <a:t>theoretical_DP</a:t>
            </a:r>
            <a:r>
              <a:rPr lang="en-US" sz="1200">
                <a:latin typeface="Courier" pitchFamily="2" charset="0"/>
              </a:rPr>
              <a:t> for REF and ALT independently in normal tissue</a:t>
            </a:r>
          </a:p>
          <a:p>
            <a:r>
              <a:rPr lang="en-US" sz="1200" err="1">
                <a:latin typeface="Courier" pitchFamily="2" charset="0"/>
              </a:rPr>
              <a:t>normal_split_DP</a:t>
            </a:r>
            <a:r>
              <a:rPr lang="en-US" sz="1200">
                <a:latin typeface="Courier" pitchFamily="2" charset="0"/>
              </a:rPr>
              <a:t> = </a:t>
            </a:r>
            <a:r>
              <a:rPr lang="en-US" sz="1200" err="1">
                <a:latin typeface="Courier" pitchFamily="2" charset="0"/>
              </a:rPr>
              <a:t>normal_DP</a:t>
            </a:r>
            <a:r>
              <a:rPr lang="en-US" sz="1200">
                <a:latin typeface="Courier" pitchFamily="2" charset="0"/>
              </a:rPr>
              <a:t> / 2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Subtract </a:t>
            </a:r>
            <a:r>
              <a:rPr lang="en-US" sz="1200" err="1">
                <a:latin typeface="Courier" pitchFamily="2" charset="0"/>
              </a:rPr>
              <a:t>normal_REF_ALT_DP</a:t>
            </a:r>
            <a:r>
              <a:rPr lang="en-US" sz="1200">
                <a:latin typeface="Courier" pitchFamily="2" charset="0"/>
              </a:rPr>
              <a:t> to get actual </a:t>
            </a:r>
            <a:r>
              <a:rPr lang="en-US" sz="1200" err="1">
                <a:latin typeface="Courier" pitchFamily="2" charset="0"/>
              </a:rPr>
              <a:t>tumor_REF_ALT_DP</a:t>
            </a:r>
            <a:endParaRPr lang="en-US" sz="1200">
              <a:latin typeface="Courier" pitchFamily="2" charset="0"/>
            </a:endParaRPr>
          </a:p>
          <a:p>
            <a:r>
              <a:rPr lang="en-US" sz="1200" err="1">
                <a:latin typeface="Courier" pitchFamily="2" charset="0"/>
              </a:rPr>
              <a:t>adjusted_REF_DP</a:t>
            </a:r>
            <a:r>
              <a:rPr lang="en-US" sz="1200">
                <a:latin typeface="Courier" pitchFamily="2" charset="0"/>
              </a:rPr>
              <a:t> = REF_DP - </a:t>
            </a:r>
            <a:r>
              <a:rPr lang="en-US" sz="1200" err="1">
                <a:latin typeface="Courier" pitchFamily="2" charset="0"/>
              </a:rPr>
              <a:t>normal_split_DP</a:t>
            </a:r>
            <a:endParaRPr lang="en-US" sz="1200">
              <a:latin typeface="Courier" pitchFamily="2" charset="0"/>
            </a:endParaRPr>
          </a:p>
          <a:p>
            <a:r>
              <a:rPr lang="en-US" sz="1200" err="1">
                <a:latin typeface="Courier" pitchFamily="2" charset="0"/>
              </a:rPr>
              <a:t>adjusted_ALT_DP</a:t>
            </a:r>
            <a:r>
              <a:rPr lang="en-US" sz="1200">
                <a:latin typeface="Courier" pitchFamily="2" charset="0"/>
              </a:rPr>
              <a:t> = ALT_DP - </a:t>
            </a:r>
            <a:r>
              <a:rPr lang="en-US" sz="1200" err="1">
                <a:latin typeface="Courier" pitchFamily="2" charset="0"/>
              </a:rPr>
              <a:t>normal_split_DP</a:t>
            </a:r>
            <a:endParaRPr lang="en-US" sz="1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4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2F2C-0605-D847-96B0-1857A261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Purity adjusted depth calculations (somatic)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CE8F0-6268-934F-A6E6-AD3B8680C603}"/>
              </a:ext>
            </a:extLst>
          </p:cNvPr>
          <p:cNvSpPr/>
          <p:nvPr/>
        </p:nvSpPr>
        <p:spPr>
          <a:xfrm>
            <a:off x="838200" y="1155442"/>
            <a:ext cx="99219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Courier" pitchFamily="2" charset="0"/>
              </a:rPr>
              <a:t>#--------- Somatic tumor REF ALT ---------#</a:t>
            </a:r>
          </a:p>
          <a:p>
            <a:r>
              <a:rPr lang="en-US" sz="1200" b="1">
                <a:latin typeface="Courier" pitchFamily="2" charset="0"/>
              </a:rPr>
              <a:t>## For false positive predictions: check if LOH is true</a:t>
            </a:r>
          </a:p>
          <a:p>
            <a:r>
              <a:rPr lang="en-US" sz="1200" b="1">
                <a:latin typeface="Courier" pitchFamily="2" charset="0"/>
              </a:rPr>
              <a:t>## i.e. REF_DP = 0, ALT_DP is high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 err="1">
                <a:latin typeface="Courier" pitchFamily="2" charset="0"/>
              </a:rPr>
              <a:t>adjusted_REF_DP</a:t>
            </a:r>
            <a:r>
              <a:rPr lang="en-US" sz="1200">
                <a:latin typeface="Courier" pitchFamily="2" charset="0"/>
              </a:rPr>
              <a:t> = REF_DP - </a:t>
            </a:r>
            <a:r>
              <a:rPr lang="en-US" sz="1200" err="1">
                <a:latin typeface="Courier" pitchFamily="2" charset="0"/>
              </a:rPr>
              <a:t>normal_split_DP</a:t>
            </a:r>
            <a:r>
              <a:rPr lang="en-US" sz="1200">
                <a:latin typeface="Courier" pitchFamily="2" charset="0"/>
              </a:rPr>
              <a:t> ## calculations in previous slide</a:t>
            </a:r>
          </a:p>
          <a:p>
            <a:endParaRPr lang="en-US" sz="1200">
              <a:latin typeface="Courier" pitchFamily="2" charset="0"/>
            </a:endParaRPr>
          </a:p>
          <a:p>
            <a:r>
              <a:rPr lang="en-US" sz="1200">
                <a:latin typeface="Courier" pitchFamily="2" charset="0"/>
              </a:rPr>
              <a:t>## Assumption: somatic variants called by </a:t>
            </a:r>
            <a:r>
              <a:rPr lang="en-US" sz="1200" err="1">
                <a:latin typeface="Courier" pitchFamily="2" charset="0"/>
              </a:rPr>
              <a:t>strelka</a:t>
            </a:r>
            <a:r>
              <a:rPr lang="en-US" sz="1200">
                <a:latin typeface="Courier" pitchFamily="2" charset="0"/>
              </a:rPr>
              <a:t> (somatic caller) come with the assumption </a:t>
            </a:r>
          </a:p>
          <a:p>
            <a:r>
              <a:rPr lang="en-US" sz="1200">
                <a:latin typeface="Courier" pitchFamily="2" charset="0"/>
              </a:rPr>
              <a:t>## that they belong exclusively to the tumor. Therefore, ALT_DP in somatic variants belongs </a:t>
            </a:r>
          </a:p>
          <a:p>
            <a:r>
              <a:rPr lang="en-US" sz="1200">
                <a:latin typeface="Courier" pitchFamily="2" charset="0"/>
              </a:rPr>
              <a:t>## exclusively to the tumor.</a:t>
            </a:r>
          </a:p>
          <a:p>
            <a:r>
              <a:rPr lang="en-US" sz="1200" err="1">
                <a:latin typeface="Courier" pitchFamily="2" charset="0"/>
              </a:rPr>
              <a:t>adjusted_ALT_DP</a:t>
            </a:r>
            <a:r>
              <a:rPr lang="en-US" sz="1200">
                <a:latin typeface="Courier" pitchFamily="2" charset="0"/>
              </a:rPr>
              <a:t> = ALT_DP</a:t>
            </a:r>
          </a:p>
          <a:p>
            <a:endParaRPr lang="en-US" sz="1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5C1-E976-A044-8F25-3E9CB18C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Sequencing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9B2170-878C-434A-8DE5-248985A53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28601"/>
              </p:ext>
            </p:extLst>
          </p:nvPr>
        </p:nvGraphicFramePr>
        <p:xfrm>
          <a:off x="838200" y="1921318"/>
          <a:ext cx="105156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93381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64130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924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Normal tissue (blood)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Tumor tissue (biopsy)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8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Composition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Pure normal 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 of normal and tumor tissue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1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Theoretical read depth (sequence coverage)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– 100x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3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3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B43C-1F02-DE49-BA07-00C66463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SNV/indel calling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8B561-8ECF-194D-A530-8B337F63E694}"/>
              </a:ext>
            </a:extLst>
          </p:cNvPr>
          <p:cNvSpPr txBox="1"/>
          <p:nvPr/>
        </p:nvSpPr>
        <p:spPr>
          <a:xfrm>
            <a:off x="109390" y="2093824"/>
            <a:ext cx="6583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fastq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C76DC-983C-DB4E-8D11-B5AF6BB0BA3A}"/>
              </a:ext>
            </a:extLst>
          </p:cNvPr>
          <p:cNvSpPr txBox="1"/>
          <p:nvPr/>
        </p:nvSpPr>
        <p:spPr>
          <a:xfrm>
            <a:off x="1752503" y="2093824"/>
            <a:ext cx="60946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bam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D7101-EDCC-8543-ADBB-3EA813925B9C}"/>
              </a:ext>
            </a:extLst>
          </p:cNvPr>
          <p:cNvSpPr txBox="1"/>
          <p:nvPr/>
        </p:nvSpPr>
        <p:spPr>
          <a:xfrm>
            <a:off x="6463783" y="2099700"/>
            <a:ext cx="4607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err="1"/>
              <a:t>vcf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2B145-D299-4146-AEB2-40D0612C849A}"/>
              </a:ext>
            </a:extLst>
          </p:cNvPr>
          <p:cNvSpPr txBox="1"/>
          <p:nvPr/>
        </p:nvSpPr>
        <p:spPr>
          <a:xfrm>
            <a:off x="8528436" y="2488052"/>
            <a:ext cx="10170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multi </a:t>
            </a:r>
            <a:r>
              <a:rPr lang="en-US" b="1" err="1"/>
              <a:t>vcf</a:t>
            </a:r>
            <a:endParaRPr lang="en-US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25C86-42FE-5B4B-8DFD-E45E8144FEEA}"/>
              </a:ext>
            </a:extLst>
          </p:cNvPr>
          <p:cNvCxnSpPr>
            <a:cxnSpLocks/>
          </p:cNvCxnSpPr>
          <p:nvPr/>
        </p:nvCxnSpPr>
        <p:spPr>
          <a:xfrm>
            <a:off x="1950306" y="2469334"/>
            <a:ext cx="0" cy="371519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AEF766-0CB4-284E-B4F3-3C3372A0BF9C}"/>
              </a:ext>
            </a:extLst>
          </p:cNvPr>
          <p:cNvSpPr txBox="1"/>
          <p:nvPr/>
        </p:nvSpPr>
        <p:spPr>
          <a:xfrm>
            <a:off x="795221" y="3085913"/>
            <a:ext cx="93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Alignment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15411-7B07-8E4A-A0C5-2F833A28655A}"/>
              </a:ext>
            </a:extLst>
          </p:cNvPr>
          <p:cNvSpPr txBox="1"/>
          <p:nvPr/>
        </p:nvSpPr>
        <p:spPr>
          <a:xfrm>
            <a:off x="2514068" y="3090670"/>
            <a:ext cx="116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Make bins (</a:t>
            </a:r>
            <a:r>
              <a:rPr lang="en-US" sz="1400" err="1"/>
              <a:t>gvcf</a:t>
            </a:r>
            <a:r>
              <a:rPr lang="en-US" sz="1400"/>
              <a:t> blocks)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C56E9-5FB8-604F-8558-07CD5296FE56}"/>
              </a:ext>
            </a:extLst>
          </p:cNvPr>
          <p:cNvSpPr txBox="1"/>
          <p:nvPr/>
        </p:nvSpPr>
        <p:spPr>
          <a:xfrm>
            <a:off x="4804368" y="3085913"/>
            <a:ext cx="1631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Extract variant records:</a:t>
            </a:r>
          </a:p>
          <a:p>
            <a:pPr algn="ctr"/>
            <a:r>
              <a:rPr lang="en-US" sz="1400"/>
              <a:t>Keep ‘variants’ not in ref genome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A28C0-F16E-AE4D-BB00-DD8115AA7CAC}"/>
              </a:ext>
            </a:extLst>
          </p:cNvPr>
          <p:cNvSpPr txBox="1"/>
          <p:nvPr/>
        </p:nvSpPr>
        <p:spPr>
          <a:xfrm>
            <a:off x="6924550" y="1749214"/>
            <a:ext cx="133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Merge normal/ tumor </a:t>
            </a:r>
            <a:r>
              <a:rPr lang="en-US" sz="1400" err="1"/>
              <a:t>vcfs</a:t>
            </a:r>
            <a:endParaRPr lang="en-US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4F6AA-DE90-2A4B-AB48-A280B55C4312}"/>
              </a:ext>
            </a:extLst>
          </p:cNvPr>
          <p:cNvCxnSpPr>
            <a:cxnSpLocks/>
          </p:cNvCxnSpPr>
          <p:nvPr/>
        </p:nvCxnSpPr>
        <p:spPr>
          <a:xfrm>
            <a:off x="4730175" y="2284366"/>
            <a:ext cx="1723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FC63C-8F2E-CD47-BE85-249E4D311056}"/>
              </a:ext>
            </a:extLst>
          </p:cNvPr>
          <p:cNvSpPr txBox="1"/>
          <p:nvPr/>
        </p:nvSpPr>
        <p:spPr>
          <a:xfrm>
            <a:off x="3908663" y="2099700"/>
            <a:ext cx="8168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gvcf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ECB02-113A-6442-8CA8-4DFE05010E63}"/>
              </a:ext>
            </a:extLst>
          </p:cNvPr>
          <p:cNvSpPr txBox="1"/>
          <p:nvPr/>
        </p:nvSpPr>
        <p:spPr>
          <a:xfrm>
            <a:off x="2460182" y="2518831"/>
            <a:ext cx="1383712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err="1"/>
              <a:t>HaplotypeCaller</a:t>
            </a:r>
            <a:endParaRPr lang="en-US" sz="14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08B95-1900-534C-9DDF-E31A8374EFB4}"/>
              </a:ext>
            </a:extLst>
          </p:cNvPr>
          <p:cNvSpPr txBox="1"/>
          <p:nvPr/>
        </p:nvSpPr>
        <p:spPr>
          <a:xfrm>
            <a:off x="4918638" y="2518831"/>
            <a:ext cx="1383712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err="1"/>
              <a:t>HaplotypeCaller</a:t>
            </a:r>
            <a:endParaRPr lang="en-US" sz="1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DE84EC-E764-884F-9D4E-52114075EB28}"/>
              </a:ext>
            </a:extLst>
          </p:cNvPr>
          <p:cNvSpPr txBox="1"/>
          <p:nvPr/>
        </p:nvSpPr>
        <p:spPr>
          <a:xfrm>
            <a:off x="8279553" y="2881249"/>
            <a:ext cx="151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Each row contains variants from normal </a:t>
            </a:r>
            <a:r>
              <a:rPr lang="en-US" sz="1400" b="1" u="sng"/>
              <a:t>and/or </a:t>
            </a:r>
            <a:r>
              <a:rPr lang="en-US" sz="1400"/>
              <a:t>tumor tissue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F359CD-0EC1-724B-9CB4-F00B0F3DAE6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924550" y="2284366"/>
            <a:ext cx="1603886" cy="388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ED94C1-301D-D844-9040-47B2A91F025B}"/>
              </a:ext>
            </a:extLst>
          </p:cNvPr>
          <p:cNvSpPr txBox="1"/>
          <p:nvPr/>
        </p:nvSpPr>
        <p:spPr>
          <a:xfrm>
            <a:off x="3767699" y="3242938"/>
            <a:ext cx="1138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Contains all records: variants and non-variants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1CA78A-349F-064F-B293-7D00192566C5}"/>
              </a:ext>
            </a:extLst>
          </p:cNvPr>
          <p:cNvCxnSpPr>
            <a:cxnSpLocks/>
          </p:cNvCxnSpPr>
          <p:nvPr/>
        </p:nvCxnSpPr>
        <p:spPr>
          <a:xfrm>
            <a:off x="2371369" y="2284366"/>
            <a:ext cx="1537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B7514C-870B-F94E-9DA1-6911B61AEC7C}"/>
              </a:ext>
            </a:extLst>
          </p:cNvPr>
          <p:cNvSpPr txBox="1"/>
          <p:nvPr/>
        </p:nvSpPr>
        <p:spPr>
          <a:xfrm>
            <a:off x="10462437" y="2505516"/>
            <a:ext cx="12601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somatic </a:t>
            </a:r>
            <a:r>
              <a:rPr lang="en-US" b="1" err="1"/>
              <a:t>vcf</a:t>
            </a:r>
            <a:endParaRPr lang="en-US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A5F3E3-219F-9D42-93AD-849AB1D6463B}"/>
              </a:ext>
            </a:extLst>
          </p:cNvPr>
          <p:cNvSpPr txBox="1"/>
          <p:nvPr/>
        </p:nvSpPr>
        <p:spPr>
          <a:xfrm>
            <a:off x="109390" y="2870530"/>
            <a:ext cx="658322" cy="369332"/>
          </a:xfrm>
          <a:prstGeom prst="rect">
            <a:avLst/>
          </a:prstGeom>
          <a:solidFill>
            <a:srgbClr val="EEB3B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err="1"/>
              <a:t>fastq</a:t>
            </a:r>
            <a:endParaRPr lang="en-US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91BA7-ED93-404B-B302-6B47A9B41CCA}"/>
              </a:ext>
            </a:extLst>
          </p:cNvPr>
          <p:cNvSpPr txBox="1"/>
          <p:nvPr/>
        </p:nvSpPr>
        <p:spPr>
          <a:xfrm>
            <a:off x="1752503" y="2870530"/>
            <a:ext cx="609462" cy="369332"/>
          </a:xfrm>
          <a:prstGeom prst="rect">
            <a:avLst/>
          </a:prstGeom>
          <a:solidFill>
            <a:srgbClr val="EEB3B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bam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665C2-F652-8B42-A355-747ED9108C36}"/>
              </a:ext>
            </a:extLst>
          </p:cNvPr>
          <p:cNvSpPr txBox="1"/>
          <p:nvPr/>
        </p:nvSpPr>
        <p:spPr>
          <a:xfrm>
            <a:off x="6463783" y="2876406"/>
            <a:ext cx="460767" cy="369332"/>
          </a:xfrm>
          <a:prstGeom prst="rect">
            <a:avLst/>
          </a:prstGeom>
          <a:solidFill>
            <a:srgbClr val="EEB3B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err="1"/>
              <a:t>vcf</a:t>
            </a:r>
            <a:endParaRPr lang="en-US" b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DBD964-C2B2-2F49-8CF9-56AF71C1A5FA}"/>
              </a:ext>
            </a:extLst>
          </p:cNvPr>
          <p:cNvCxnSpPr>
            <a:cxnSpLocks/>
          </p:cNvCxnSpPr>
          <p:nvPr/>
        </p:nvCxnSpPr>
        <p:spPr>
          <a:xfrm>
            <a:off x="777631" y="3070586"/>
            <a:ext cx="9519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C835A6-6B3C-7645-B16F-2BB1B2E20863}"/>
              </a:ext>
            </a:extLst>
          </p:cNvPr>
          <p:cNvCxnSpPr>
            <a:cxnSpLocks/>
          </p:cNvCxnSpPr>
          <p:nvPr/>
        </p:nvCxnSpPr>
        <p:spPr>
          <a:xfrm>
            <a:off x="4730175" y="3061072"/>
            <a:ext cx="1723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F4B64A-0B88-434F-93B0-08EEAC2D8683}"/>
              </a:ext>
            </a:extLst>
          </p:cNvPr>
          <p:cNvSpPr txBox="1"/>
          <p:nvPr/>
        </p:nvSpPr>
        <p:spPr>
          <a:xfrm>
            <a:off x="3908663" y="2876406"/>
            <a:ext cx="816827" cy="369332"/>
          </a:xfrm>
          <a:prstGeom prst="rect">
            <a:avLst/>
          </a:prstGeom>
          <a:solidFill>
            <a:srgbClr val="EEB3B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gvcf</a:t>
            </a:r>
            <a:endParaRPr lang="en-US" b="1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06CF2C-8ADF-2F48-B012-02CDE0753115}"/>
              </a:ext>
            </a:extLst>
          </p:cNvPr>
          <p:cNvCxnSpPr>
            <a:cxnSpLocks/>
          </p:cNvCxnSpPr>
          <p:nvPr/>
        </p:nvCxnSpPr>
        <p:spPr>
          <a:xfrm>
            <a:off x="2371369" y="3061072"/>
            <a:ext cx="1537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D9C126-3E40-DE40-A293-4030A2B151FF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 flipV="1">
            <a:off x="6924550" y="2672718"/>
            <a:ext cx="1603886" cy="388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4B1251-CCD4-9845-86BA-04C97752590A}"/>
              </a:ext>
            </a:extLst>
          </p:cNvPr>
          <p:cNvSpPr txBox="1"/>
          <p:nvPr/>
        </p:nvSpPr>
        <p:spPr>
          <a:xfrm>
            <a:off x="834558" y="2518831"/>
            <a:ext cx="94269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err="1"/>
              <a:t>samtools</a:t>
            </a:r>
            <a:r>
              <a:rPr lang="en-US" sz="1400" b="1"/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6E685A-60A1-D44C-9AB9-B57F70DEDF37}"/>
              </a:ext>
            </a:extLst>
          </p:cNvPr>
          <p:cNvSpPr txBox="1"/>
          <p:nvPr/>
        </p:nvSpPr>
        <p:spPr>
          <a:xfrm>
            <a:off x="109390" y="151198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Normal (blood)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7106A8-B0B5-4B47-925C-0D068E126809}"/>
              </a:ext>
            </a:extLst>
          </p:cNvPr>
          <p:cNvSpPr txBox="1"/>
          <p:nvPr/>
        </p:nvSpPr>
        <p:spPr>
          <a:xfrm>
            <a:off x="109390" y="3562966"/>
            <a:ext cx="15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Tumor (biopsy)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1CDE7B-64AC-E749-94BE-3436D82BCFA4}"/>
              </a:ext>
            </a:extLst>
          </p:cNvPr>
          <p:cNvSpPr txBox="1"/>
          <p:nvPr/>
        </p:nvSpPr>
        <p:spPr>
          <a:xfrm>
            <a:off x="9696008" y="2291367"/>
            <a:ext cx="62388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/>
              <a:t>SNVFI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F0D67-0C3C-7145-8C0B-6715651E26B4}"/>
              </a:ext>
            </a:extLst>
          </p:cNvPr>
          <p:cNvSpPr txBox="1"/>
          <p:nvPr/>
        </p:nvSpPr>
        <p:spPr>
          <a:xfrm>
            <a:off x="3281195" y="5733003"/>
            <a:ext cx="701474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err="1"/>
              <a:t>Strelka</a:t>
            </a:r>
            <a:endParaRPr lang="en-US" sz="1400" b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AA8F54-AB34-7149-B755-C2BCACF53B0F}"/>
              </a:ext>
            </a:extLst>
          </p:cNvPr>
          <p:cNvCxnSpPr>
            <a:cxnSpLocks/>
          </p:cNvCxnSpPr>
          <p:nvPr/>
        </p:nvCxnSpPr>
        <p:spPr>
          <a:xfrm>
            <a:off x="9545446" y="2693179"/>
            <a:ext cx="9169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04A0C0-4D1A-9746-9CFD-D22FF3A93FA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152038" y="2093824"/>
            <a:ext cx="0" cy="425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1FBD82A-1A75-E342-855B-8A877CA97366}"/>
              </a:ext>
            </a:extLst>
          </p:cNvPr>
          <p:cNvSpPr txBox="1"/>
          <p:nvPr/>
        </p:nvSpPr>
        <p:spPr>
          <a:xfrm>
            <a:off x="2072747" y="1325563"/>
            <a:ext cx="2493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Assumes diploidy and homogeneous/pure samples (i.e. not tumor material!)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A6E914-A04B-CE4F-A66D-71B3F88676B5}"/>
              </a:ext>
            </a:extLst>
          </p:cNvPr>
          <p:cNvCxnSpPr>
            <a:cxnSpLocks/>
          </p:cNvCxnSpPr>
          <p:nvPr/>
        </p:nvCxnSpPr>
        <p:spPr>
          <a:xfrm>
            <a:off x="11092513" y="2093824"/>
            <a:ext cx="0" cy="425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19F1D8D-B962-D64F-BE55-8D5EDC5090ED}"/>
              </a:ext>
            </a:extLst>
          </p:cNvPr>
          <p:cNvSpPr txBox="1"/>
          <p:nvPr/>
        </p:nvSpPr>
        <p:spPr>
          <a:xfrm>
            <a:off x="10025366" y="1361036"/>
            <a:ext cx="2130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>
                <a:solidFill>
                  <a:srgbClr val="FF0000"/>
                </a:solidFill>
              </a:rPr>
              <a:t>Not</a:t>
            </a:r>
            <a:r>
              <a:rPr lang="en-US" sz="1400">
                <a:solidFill>
                  <a:srgbClr val="FF0000"/>
                </a:solidFill>
              </a:rPr>
              <a:t> used for somatic variant annotation. </a:t>
            </a:r>
            <a:r>
              <a:rPr lang="en-US" sz="1400" err="1">
                <a:solidFill>
                  <a:srgbClr val="FF0000"/>
                </a:solidFill>
              </a:rPr>
              <a:t>Strelka</a:t>
            </a:r>
            <a:r>
              <a:rPr lang="en-US" sz="1400">
                <a:solidFill>
                  <a:srgbClr val="FF0000"/>
                </a:solidFill>
              </a:rPr>
              <a:t> output used instead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94B51A5-1345-6E46-863A-5F39ADF09EDB}"/>
              </a:ext>
            </a:extLst>
          </p:cNvPr>
          <p:cNvCxnSpPr>
            <a:cxnSpLocks/>
          </p:cNvCxnSpPr>
          <p:nvPr/>
        </p:nvCxnSpPr>
        <p:spPr>
          <a:xfrm>
            <a:off x="2203882" y="3239801"/>
            <a:ext cx="0" cy="294472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0A6F9A-46FE-3845-AF1B-079423996FA0}"/>
              </a:ext>
            </a:extLst>
          </p:cNvPr>
          <p:cNvCxnSpPr>
            <a:cxnSpLocks/>
          </p:cNvCxnSpPr>
          <p:nvPr/>
        </p:nvCxnSpPr>
        <p:spPr>
          <a:xfrm>
            <a:off x="777631" y="2285214"/>
            <a:ext cx="9519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B15BE98-F44C-B14A-BF00-7F626C590C34}"/>
              </a:ext>
            </a:extLst>
          </p:cNvPr>
          <p:cNvSpPr txBox="1"/>
          <p:nvPr/>
        </p:nvSpPr>
        <p:spPr>
          <a:xfrm>
            <a:off x="4288562" y="5999863"/>
            <a:ext cx="126015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somatic </a:t>
            </a:r>
            <a:r>
              <a:rPr lang="en-US" b="1" err="1"/>
              <a:t>vcf</a:t>
            </a:r>
            <a:endParaRPr lang="en-US" b="1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254C7D-F817-3449-BF94-17DBF1E87C03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950306" y="6184529"/>
            <a:ext cx="2338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076A5D-67A2-E744-8018-6ED7D9379A1F}"/>
              </a:ext>
            </a:extLst>
          </p:cNvPr>
          <p:cNvSpPr txBox="1"/>
          <p:nvPr/>
        </p:nvSpPr>
        <p:spPr>
          <a:xfrm>
            <a:off x="4137228" y="5457621"/>
            <a:ext cx="156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Used for </a:t>
            </a:r>
            <a:r>
              <a:rPr lang="en-US" sz="1400" b="1">
                <a:solidFill>
                  <a:srgbClr val="FF0000"/>
                </a:solidFill>
              </a:rPr>
              <a:t>somatic</a:t>
            </a:r>
            <a:r>
              <a:rPr lang="en-US" sz="1400">
                <a:solidFill>
                  <a:srgbClr val="FF0000"/>
                </a:solidFill>
              </a:rPr>
              <a:t> variant annotation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1BECC0-6883-DC46-8FE5-B9FFC8D06B92}"/>
              </a:ext>
            </a:extLst>
          </p:cNvPr>
          <p:cNvSpPr txBox="1"/>
          <p:nvPr/>
        </p:nvSpPr>
        <p:spPr>
          <a:xfrm>
            <a:off x="2382786" y="4583956"/>
            <a:ext cx="2493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Better for tumor samples. Doesn’t assume diploidy and homogeneous/pure samples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20C47A-32F9-C24C-A8B4-24FD34E96C1D}"/>
              </a:ext>
            </a:extLst>
          </p:cNvPr>
          <p:cNvCxnSpPr>
            <a:cxnSpLocks/>
          </p:cNvCxnSpPr>
          <p:nvPr/>
        </p:nvCxnSpPr>
        <p:spPr>
          <a:xfrm>
            <a:off x="3626100" y="5320209"/>
            <a:ext cx="0" cy="3287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2D0981B-6B32-8346-ABD3-973F6B866343}"/>
              </a:ext>
            </a:extLst>
          </p:cNvPr>
          <p:cNvSpPr txBox="1"/>
          <p:nvPr/>
        </p:nvSpPr>
        <p:spPr>
          <a:xfrm>
            <a:off x="8209333" y="1955322"/>
            <a:ext cx="156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Used for </a:t>
            </a:r>
            <a:r>
              <a:rPr lang="en-US" sz="1400" b="1">
                <a:solidFill>
                  <a:srgbClr val="FF0000"/>
                </a:solidFill>
              </a:rPr>
              <a:t>germline</a:t>
            </a:r>
            <a:r>
              <a:rPr lang="en-US" sz="1400">
                <a:solidFill>
                  <a:srgbClr val="FF0000"/>
                </a:solidFill>
              </a:rPr>
              <a:t> variant annotation</a:t>
            </a:r>
          </a:p>
        </p:txBody>
      </p:sp>
    </p:spTree>
    <p:extLst>
      <p:ext uri="{BB962C8B-B14F-4D97-AF65-F5344CB8AC3E}">
        <p14:creationId xmlns:p14="http://schemas.microsoft.com/office/powerpoint/2010/main" val="10374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4644-66F3-2B48-8169-86FC1462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Germline/somatic variant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BC34-5168-FC48-B869-4C4ED33C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Germline variant</a:t>
            </a:r>
            <a:r>
              <a:rPr lang="en-US"/>
              <a:t>: </a:t>
            </a:r>
          </a:p>
          <a:p>
            <a:pPr lvl="1"/>
            <a:r>
              <a:rPr lang="en-US"/>
              <a:t>In multi </a:t>
            </a:r>
            <a:r>
              <a:rPr lang="en-US" err="1"/>
              <a:t>vcf</a:t>
            </a:r>
            <a:r>
              <a:rPr lang="en-US"/>
              <a:t>, normal (blood) genotype is 0/1 or 1/1</a:t>
            </a:r>
          </a:p>
          <a:p>
            <a:pPr lvl="1"/>
            <a:r>
              <a:rPr lang="en-US"/>
              <a:t>Assumptions: The vast majority of variants are indeed germline variants and not somatic variants in the multi </a:t>
            </a:r>
            <a:r>
              <a:rPr lang="en-US" err="1"/>
              <a:t>vcf</a:t>
            </a:r>
            <a:r>
              <a:rPr lang="en-US"/>
              <a:t> (which contains variants from normal </a:t>
            </a:r>
            <a:r>
              <a:rPr lang="en-US" b="1" u="sng"/>
              <a:t>and/or </a:t>
            </a:r>
            <a:r>
              <a:rPr lang="en-US"/>
              <a:t>tumor tissue)</a:t>
            </a:r>
          </a:p>
          <a:p>
            <a:pPr lvl="1"/>
            <a:endParaRPr lang="en-US" b="1"/>
          </a:p>
          <a:p>
            <a:r>
              <a:rPr lang="en-US" b="1"/>
              <a:t>Somatic variant</a:t>
            </a:r>
            <a:r>
              <a:rPr lang="en-US"/>
              <a:t>:</a:t>
            </a:r>
          </a:p>
          <a:p>
            <a:pPr lvl="1"/>
            <a:r>
              <a:rPr lang="en-US"/>
              <a:t>Present in </a:t>
            </a:r>
            <a:r>
              <a:rPr lang="en-US" err="1"/>
              <a:t>strelka</a:t>
            </a:r>
            <a:r>
              <a:rPr lang="en-US"/>
              <a:t> somatic </a:t>
            </a:r>
            <a:r>
              <a:rPr lang="en-US" err="1"/>
              <a:t>vcf</a:t>
            </a:r>
            <a:r>
              <a:rPr lang="en-US"/>
              <a:t> output</a:t>
            </a:r>
          </a:p>
          <a:p>
            <a:pPr lvl="1"/>
            <a:r>
              <a:rPr lang="en-US"/>
              <a:t>Assumptions: ALT_DP belongs exclusively to the tumor based on </a:t>
            </a:r>
            <a:r>
              <a:rPr lang="en-US" err="1"/>
              <a:t>strelka</a:t>
            </a:r>
            <a:r>
              <a:rPr lang="en-US"/>
              <a:t> somatic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017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8F503-C12A-6245-95BE-BB326CCD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 deficiency annotation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9823-ABAF-D747-820D-707A41D4C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576CA-861E-F944-93BA-548E4DB6FB7E}"/>
              </a:ext>
            </a:extLst>
          </p:cNvPr>
          <p:cNvCxnSpPr>
            <a:cxnSpLocks/>
          </p:cNvCxnSpPr>
          <p:nvPr/>
        </p:nvCxnSpPr>
        <p:spPr>
          <a:xfrm>
            <a:off x="7904456" y="5615444"/>
            <a:ext cx="21163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FAD6F-380B-B849-A69C-50D88199DF26}"/>
              </a:ext>
            </a:extLst>
          </p:cNvPr>
          <p:cNvCxnSpPr>
            <a:cxnSpLocks/>
          </p:cNvCxnSpPr>
          <p:nvPr/>
        </p:nvCxnSpPr>
        <p:spPr>
          <a:xfrm>
            <a:off x="8528496" y="6157286"/>
            <a:ext cx="19554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99F7DE-40A1-0045-9E9F-A55057BD67EE}"/>
              </a:ext>
            </a:extLst>
          </p:cNvPr>
          <p:cNvCxnSpPr>
            <a:cxnSpLocks/>
          </p:cNvCxnSpPr>
          <p:nvPr/>
        </p:nvCxnSpPr>
        <p:spPr>
          <a:xfrm flipV="1">
            <a:off x="8361890" y="3303582"/>
            <a:ext cx="1869910" cy="5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E8CD29-3D8C-BE46-BE60-BA92E174369D}"/>
              </a:ext>
            </a:extLst>
          </p:cNvPr>
          <p:cNvCxnSpPr>
            <a:cxnSpLocks/>
          </p:cNvCxnSpPr>
          <p:nvPr/>
        </p:nvCxnSpPr>
        <p:spPr>
          <a:xfrm>
            <a:off x="2793435" y="4112267"/>
            <a:ext cx="53734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9B96DA-9F63-934E-9B99-FBE2E007CA3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286431" y="2641494"/>
            <a:ext cx="1869910" cy="5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3F3B21-DCA8-6348-9E01-9D0A6E60DD8F}"/>
              </a:ext>
            </a:extLst>
          </p:cNvPr>
          <p:cNvCxnSpPr>
            <a:cxnSpLocks/>
          </p:cNvCxnSpPr>
          <p:nvPr/>
        </p:nvCxnSpPr>
        <p:spPr>
          <a:xfrm>
            <a:off x="1384845" y="2457451"/>
            <a:ext cx="37398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312F4EC-6952-1F4F-90A0-D1D6E48F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495B6-106F-A84E-BDB1-B8784151DD6F}"/>
              </a:ext>
            </a:extLst>
          </p:cNvPr>
          <p:cNvSpPr txBox="1"/>
          <p:nvPr/>
        </p:nvSpPr>
        <p:spPr>
          <a:xfrm>
            <a:off x="8732188" y="6019319"/>
            <a:ext cx="13063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copyPurityFiles.sh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57F5D-B84B-D94A-85C8-5EF34CDDA327}"/>
              </a:ext>
            </a:extLst>
          </p:cNvPr>
          <p:cNvSpPr txBox="1"/>
          <p:nvPr/>
        </p:nvSpPr>
        <p:spPr>
          <a:xfrm>
            <a:off x="5410065" y="2502994"/>
            <a:ext cx="15519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subsetVcfByCoords.sh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F470A-B9DA-0440-98DE-3391D4285074}"/>
              </a:ext>
            </a:extLst>
          </p:cNvPr>
          <p:cNvSpPr txBox="1"/>
          <p:nvPr/>
        </p:nvSpPr>
        <p:spPr>
          <a:xfrm>
            <a:off x="8456065" y="3168789"/>
            <a:ext cx="14158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makeVarSigTable.sh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93166-4F67-3545-B2F3-17E6DDC454B5}"/>
              </a:ext>
            </a:extLst>
          </p:cNvPr>
          <p:cNvSpPr txBox="1"/>
          <p:nvPr/>
        </p:nvSpPr>
        <p:spPr>
          <a:xfrm>
            <a:off x="1475122" y="2314788"/>
            <a:ext cx="127368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getGeneCoords.R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D43BE-333D-AD47-B9AE-93207E4F3DA7}"/>
              </a:ext>
            </a:extLst>
          </p:cNvPr>
          <p:cNvSpPr txBox="1"/>
          <p:nvPr/>
        </p:nvSpPr>
        <p:spPr>
          <a:xfrm>
            <a:off x="2980464" y="3881435"/>
            <a:ext cx="27778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extractFieldsFromClinvarDb.sh</a:t>
            </a:r>
            <a:endParaRPr lang="en-US" sz="1200"/>
          </a:p>
          <a:p>
            <a:r>
              <a:rPr lang="en-US" sz="1200"/>
              <a:t>#extract fields from enigma DB with excel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9C7E0-9309-5C48-ABA8-7E5C1227BDDD}"/>
              </a:ext>
            </a:extLst>
          </p:cNvPr>
          <p:cNvSpPr txBox="1"/>
          <p:nvPr/>
        </p:nvSpPr>
        <p:spPr>
          <a:xfrm>
            <a:off x="2906199" y="2314787"/>
            <a:ext cx="2082750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hr_gene_coords_ensembl.bed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7C0AC-3914-724C-A9F4-540B6CA743E8}"/>
              </a:ext>
            </a:extLst>
          </p:cNvPr>
          <p:cNvSpPr txBox="1"/>
          <p:nvPr/>
        </p:nvSpPr>
        <p:spPr>
          <a:xfrm>
            <a:off x="318286" y="2146278"/>
            <a:ext cx="784189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ENSEMBL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FDAFFB-4F28-C542-B905-07E6C03B331C}"/>
              </a:ext>
            </a:extLst>
          </p:cNvPr>
          <p:cNvSpPr txBox="1"/>
          <p:nvPr/>
        </p:nvSpPr>
        <p:spPr>
          <a:xfrm>
            <a:off x="4508496" y="2673863"/>
            <a:ext cx="473591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*.</a:t>
            </a:r>
            <a:r>
              <a:rPr lang="en-US" sz="1200" err="1">
                <a:solidFill>
                  <a:schemeClr val="bg1"/>
                </a:solidFill>
              </a:rPr>
              <a:t>vcf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34D1F-03FF-614D-9A26-5D1F238C4ADC}"/>
              </a:ext>
            </a:extLst>
          </p:cNvPr>
          <p:cNvSpPr txBox="1"/>
          <p:nvPr/>
        </p:nvSpPr>
        <p:spPr>
          <a:xfrm>
            <a:off x="7156341" y="2502994"/>
            <a:ext cx="473591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*.</a:t>
            </a:r>
            <a:r>
              <a:rPr lang="en-US" sz="1200" err="1">
                <a:solidFill>
                  <a:schemeClr val="bg1"/>
                </a:solidFill>
              </a:rPr>
              <a:t>vcf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F2A16-3500-0C48-88EE-14AC68E15C1B}"/>
              </a:ext>
            </a:extLst>
          </p:cNvPr>
          <p:cNvSpPr txBox="1"/>
          <p:nvPr/>
        </p:nvSpPr>
        <p:spPr>
          <a:xfrm>
            <a:off x="209682" y="2494488"/>
            <a:ext cx="965970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hr_genes.txt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7E6B6-6CE4-9343-B180-6501A76083F1}"/>
              </a:ext>
            </a:extLst>
          </p:cNvPr>
          <p:cNvSpPr txBox="1"/>
          <p:nvPr/>
        </p:nvSpPr>
        <p:spPr>
          <a:xfrm>
            <a:off x="10083231" y="3080670"/>
            <a:ext cx="121116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germ_varsigs.txt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</a:rPr>
              <a:t>som_varsigs.txt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E34F8-67F2-6345-B161-CB438F7008D7}"/>
              </a:ext>
            </a:extLst>
          </p:cNvPr>
          <p:cNvSpPr txBox="1"/>
          <p:nvPr/>
        </p:nvSpPr>
        <p:spPr>
          <a:xfrm>
            <a:off x="657594" y="3881435"/>
            <a:ext cx="2135841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clinvar_20181217.</a:t>
            </a:r>
            <a:r>
              <a:rPr lang="en-US" sz="1200" u="sng">
                <a:solidFill>
                  <a:schemeClr val="bg1"/>
                </a:solidFill>
              </a:rPr>
              <a:t>vcf.gz</a:t>
            </a:r>
          </a:p>
          <a:p>
            <a:r>
              <a:rPr lang="en-US" sz="1200">
                <a:solidFill>
                  <a:schemeClr val="bg1"/>
                </a:solidFill>
              </a:rPr>
              <a:t>enigma_variants_20181221.</a:t>
            </a:r>
            <a:r>
              <a:rPr lang="en-US" sz="1200" u="sng">
                <a:solidFill>
                  <a:schemeClr val="bg1"/>
                </a:solidFill>
              </a:rPr>
              <a:t>tsv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90E18-0358-D54F-BC7E-C7DEAADDE9F9}"/>
              </a:ext>
            </a:extLst>
          </p:cNvPr>
          <p:cNvSpPr txBox="1"/>
          <p:nvPr/>
        </p:nvSpPr>
        <p:spPr>
          <a:xfrm>
            <a:off x="5945369" y="3881435"/>
            <a:ext cx="2127377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clinvar_20181217.</a:t>
            </a:r>
            <a:r>
              <a:rPr lang="en-US" sz="1200" u="sng">
                <a:solidFill>
                  <a:schemeClr val="bg1"/>
                </a:solidFill>
              </a:rPr>
              <a:t>txt</a:t>
            </a:r>
          </a:p>
          <a:p>
            <a:r>
              <a:rPr lang="en-US" sz="1200">
                <a:solidFill>
                  <a:schemeClr val="bg1"/>
                </a:solidFill>
              </a:rPr>
              <a:t>enigma_variants_20181221.</a:t>
            </a:r>
            <a:r>
              <a:rPr lang="en-US" sz="1200" u="sng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234FD-7992-814A-A93F-4E51CA8E1FF7}"/>
              </a:ext>
            </a:extLst>
          </p:cNvPr>
          <p:cNvSpPr txBox="1"/>
          <p:nvPr/>
        </p:nvSpPr>
        <p:spPr>
          <a:xfrm>
            <a:off x="8112657" y="5492058"/>
            <a:ext cx="166962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#copy *</a:t>
            </a:r>
            <a:r>
              <a:rPr lang="en-US" sz="1200" err="1"/>
              <a:t>purple.gene.cnv</a:t>
            </a:r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87A73D-1E6E-E84C-86E4-DB870DD9EC30}"/>
              </a:ext>
            </a:extLst>
          </p:cNvPr>
          <p:cNvSpPr txBox="1"/>
          <p:nvPr/>
        </p:nvSpPr>
        <p:spPr>
          <a:xfrm>
            <a:off x="7496187" y="6030616"/>
            <a:ext cx="107433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purple.purity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E0E858-3B2B-BC46-8467-BFA608DAA3D0}"/>
              </a:ext>
            </a:extLst>
          </p:cNvPr>
          <p:cNvSpPr txBox="1"/>
          <p:nvPr/>
        </p:nvSpPr>
        <p:spPr>
          <a:xfrm>
            <a:off x="6645590" y="5492057"/>
            <a:ext cx="1262910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purple.gene.cnv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0C70F-E622-3849-97B3-205DBB64506A}"/>
              </a:ext>
            </a:extLst>
          </p:cNvPr>
          <p:cNvSpPr txBox="1"/>
          <p:nvPr/>
        </p:nvSpPr>
        <p:spPr>
          <a:xfrm>
            <a:off x="10224079" y="6030616"/>
            <a:ext cx="107433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purple.purity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5EAC5-584A-B647-80E9-2281CC8A38A6}"/>
              </a:ext>
            </a:extLst>
          </p:cNvPr>
          <p:cNvSpPr txBox="1"/>
          <p:nvPr/>
        </p:nvSpPr>
        <p:spPr>
          <a:xfrm>
            <a:off x="10031486" y="5492057"/>
            <a:ext cx="126291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purple.gene.cnv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E94CBD8-1C89-B64C-B08F-8685E7466007}"/>
              </a:ext>
            </a:extLst>
          </p:cNvPr>
          <p:cNvSpPr/>
          <p:nvPr/>
        </p:nvSpPr>
        <p:spPr>
          <a:xfrm>
            <a:off x="1249231" y="2284777"/>
            <a:ext cx="152312" cy="3417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1A8D243-62B3-AF4E-B1A7-B50237F35A30}"/>
              </a:ext>
            </a:extLst>
          </p:cNvPr>
          <p:cNvSpPr/>
          <p:nvPr/>
        </p:nvSpPr>
        <p:spPr>
          <a:xfrm>
            <a:off x="5122088" y="2459988"/>
            <a:ext cx="152312" cy="34174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F6A3774-319E-E34D-9320-F1C83B73642C}"/>
              </a:ext>
            </a:extLst>
          </p:cNvPr>
          <p:cNvSpPr/>
          <p:nvPr/>
        </p:nvSpPr>
        <p:spPr>
          <a:xfrm>
            <a:off x="11391452" y="3303582"/>
            <a:ext cx="164100" cy="285369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B0BCE3-5C7B-3A43-B7A2-B6582D332CFF}"/>
              </a:ext>
            </a:extLst>
          </p:cNvPr>
          <p:cNvCxnSpPr>
            <a:cxnSpLocks/>
          </p:cNvCxnSpPr>
          <p:nvPr/>
        </p:nvCxnSpPr>
        <p:spPr>
          <a:xfrm>
            <a:off x="7396567" y="2780191"/>
            <a:ext cx="0" cy="2281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3D0B54-B5F3-8848-A87F-3784BC93DB54}"/>
              </a:ext>
            </a:extLst>
          </p:cNvPr>
          <p:cNvSpPr txBox="1"/>
          <p:nvPr/>
        </p:nvSpPr>
        <p:spPr>
          <a:xfrm>
            <a:off x="6720388" y="3030290"/>
            <a:ext cx="135235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Contains </a:t>
            </a:r>
            <a:r>
              <a:rPr lang="en-US" sz="1200" dirty="0" err="1"/>
              <a:t>snpeff</a:t>
            </a:r>
            <a:r>
              <a:rPr lang="en-US" sz="1200" dirty="0"/>
              <a:t> eff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B1B8B-1A42-CE4E-BF77-54EEEE4E3B17}"/>
              </a:ext>
            </a:extLst>
          </p:cNvPr>
          <p:cNvSpPr txBox="1"/>
          <p:nvPr/>
        </p:nvSpPr>
        <p:spPr>
          <a:xfrm>
            <a:off x="5758340" y="1813048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Subsetting</a:t>
            </a:r>
            <a:r>
              <a:rPr lang="en-US"/>
              <a:t> </a:t>
            </a:r>
            <a:r>
              <a:rPr lang="en-US" err="1"/>
              <a:t>vcfs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DE794D-8289-DA45-9CBD-44855133E40A}"/>
              </a:ext>
            </a:extLst>
          </p:cNvPr>
          <p:cNvSpPr txBox="1"/>
          <p:nvPr/>
        </p:nvSpPr>
        <p:spPr>
          <a:xfrm>
            <a:off x="2309537" y="3386508"/>
            <a:ext cx="412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Reformatting databases to work with grep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4201FB-1F3B-3346-93A3-0F4A1410547F}"/>
              </a:ext>
            </a:extLst>
          </p:cNvPr>
          <p:cNvSpPr txBox="1"/>
          <p:nvPr/>
        </p:nvSpPr>
        <p:spPr>
          <a:xfrm>
            <a:off x="1741791" y="1677780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Retrieve HR gene </a:t>
            </a:r>
            <a:r>
              <a:rPr lang="en-US" err="1"/>
              <a:t>coords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67296-BFE3-AC42-B741-5058EACC1810}"/>
              </a:ext>
            </a:extLst>
          </p:cNvPr>
          <p:cNvSpPr txBox="1"/>
          <p:nvPr/>
        </p:nvSpPr>
        <p:spPr>
          <a:xfrm>
            <a:off x="7326877" y="4970563"/>
            <a:ext cx="367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 CNV and purity files to same </a:t>
            </a:r>
            <a:r>
              <a:rPr lang="en-US" err="1"/>
              <a:t>dir</a:t>
            </a:r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989201-3735-0B4C-BFFD-9D982D5180CD}"/>
              </a:ext>
            </a:extLst>
          </p:cNvPr>
          <p:cNvSpPr txBox="1"/>
          <p:nvPr/>
        </p:nvSpPr>
        <p:spPr>
          <a:xfrm>
            <a:off x="8819552" y="1437382"/>
            <a:ext cx="272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in one table: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CHROM/POS/REF/ALT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SnpEff</a:t>
            </a:r>
            <a:r>
              <a:rPr lang="en-US" dirty="0"/>
              <a:t>/</a:t>
            </a:r>
            <a:r>
              <a:rPr lang="en-US" dirty="0" err="1"/>
              <a:t>ClinVar</a:t>
            </a:r>
            <a:r>
              <a:rPr lang="en-US" dirty="0"/>
              <a:t>/ENIGMA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Allele depths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21A417-212D-CB48-8549-0348022E3B55}"/>
              </a:ext>
            </a:extLst>
          </p:cNvPr>
          <p:cNvCxnSpPr>
            <a:cxnSpLocks/>
          </p:cNvCxnSpPr>
          <p:nvPr/>
        </p:nvCxnSpPr>
        <p:spPr>
          <a:xfrm>
            <a:off x="11555552" y="4731608"/>
            <a:ext cx="3620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C858202-957E-AC4C-8E26-5A64E24EC15C}"/>
              </a:ext>
            </a:extLst>
          </p:cNvPr>
          <p:cNvSpPr/>
          <p:nvPr/>
        </p:nvSpPr>
        <p:spPr>
          <a:xfrm>
            <a:off x="8166995" y="2498651"/>
            <a:ext cx="200828" cy="161361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410B-8D58-5142-8ECB-C701A5643F5D}"/>
              </a:ext>
            </a:extLst>
          </p:cNvPr>
          <p:cNvCxnSpPr>
            <a:cxnSpLocks/>
          </p:cNvCxnSpPr>
          <p:nvPr/>
        </p:nvCxnSpPr>
        <p:spPr>
          <a:xfrm>
            <a:off x="6986984" y="3859306"/>
            <a:ext cx="15610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C8481-B3E1-EF46-922A-FD28B3ADB26E}"/>
              </a:ext>
            </a:extLst>
          </p:cNvPr>
          <p:cNvCxnSpPr>
            <a:cxnSpLocks/>
          </p:cNvCxnSpPr>
          <p:nvPr/>
        </p:nvCxnSpPr>
        <p:spPr>
          <a:xfrm>
            <a:off x="3649151" y="3423310"/>
            <a:ext cx="3125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33AC4A-CCEB-B145-8B5F-45122093562E}"/>
              </a:ext>
            </a:extLst>
          </p:cNvPr>
          <p:cNvCxnSpPr>
            <a:cxnSpLocks/>
          </p:cNvCxnSpPr>
          <p:nvPr/>
        </p:nvCxnSpPr>
        <p:spPr>
          <a:xfrm>
            <a:off x="3649151" y="4179999"/>
            <a:ext cx="3125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D685F8-07F8-504A-B9F4-18B7C0ABC844}"/>
              </a:ext>
            </a:extLst>
          </p:cNvPr>
          <p:cNvCxnSpPr>
            <a:cxnSpLocks/>
          </p:cNvCxnSpPr>
          <p:nvPr/>
        </p:nvCxnSpPr>
        <p:spPr>
          <a:xfrm>
            <a:off x="6998901" y="5370302"/>
            <a:ext cx="15428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7BDB1B-2AA2-B040-AB0E-54ACC2548FE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16147" y="3049027"/>
            <a:ext cx="188894" cy="15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CD8726-6F30-6E4C-8D15-A790C07F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detGeneStatuses.R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28144-56B7-BD42-93EB-1346C3403F16}"/>
              </a:ext>
            </a:extLst>
          </p:cNvPr>
          <p:cNvSpPr txBox="1"/>
          <p:nvPr/>
        </p:nvSpPr>
        <p:spPr>
          <a:xfrm>
            <a:off x="671025" y="2910528"/>
            <a:ext cx="1145122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sig_scoring.xlsx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56006-9941-DA4E-A04F-899FCFE7F2B7}"/>
              </a:ext>
            </a:extLst>
          </p:cNvPr>
          <p:cNvSpPr txBox="1"/>
          <p:nvPr/>
        </p:nvSpPr>
        <p:spPr>
          <a:xfrm>
            <a:off x="2005041" y="2725861"/>
            <a:ext cx="137633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clinvar_scoring.txt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</a:rPr>
              <a:t>enigma_scoring.txt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</a:rPr>
              <a:t>snpeff_scoring.txt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C88F7-C82F-254E-AD8A-B8542C36BC27}"/>
              </a:ext>
            </a:extLst>
          </p:cNvPr>
          <p:cNvSpPr txBox="1"/>
          <p:nvPr/>
        </p:nvSpPr>
        <p:spPr>
          <a:xfrm>
            <a:off x="7199433" y="5227777"/>
            <a:ext cx="11505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calcCnvScores</a:t>
            </a:r>
            <a:r>
              <a:rPr lang="en-US" sz="120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7C1D8-7DC5-1F4D-8429-BB0D4BFF3865}"/>
              </a:ext>
            </a:extLst>
          </p:cNvPr>
          <p:cNvSpPr txBox="1"/>
          <p:nvPr/>
        </p:nvSpPr>
        <p:spPr>
          <a:xfrm>
            <a:off x="7133862" y="3720806"/>
            <a:ext cx="124085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/>
              <a:t>getGeneMaxEff</a:t>
            </a:r>
            <a:r>
              <a:rPr lang="en-US" sz="120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71CFA-CC56-4E44-A08B-386456FF19BC}"/>
              </a:ext>
            </a:extLst>
          </p:cNvPr>
          <p:cNvSpPr txBox="1"/>
          <p:nvPr/>
        </p:nvSpPr>
        <p:spPr>
          <a:xfrm>
            <a:off x="2307047" y="4329132"/>
            <a:ext cx="107433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purple.purity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93990-B7F8-0B4B-9125-F11F4E66D814}"/>
              </a:ext>
            </a:extLst>
          </p:cNvPr>
          <p:cNvSpPr txBox="1"/>
          <p:nvPr/>
        </p:nvSpPr>
        <p:spPr>
          <a:xfrm>
            <a:off x="5724074" y="5234609"/>
            <a:ext cx="126291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*</a:t>
            </a:r>
            <a:r>
              <a:rPr lang="en-US" sz="1200" err="1">
                <a:solidFill>
                  <a:schemeClr val="bg1"/>
                </a:solidFill>
              </a:rPr>
              <a:t>purple.gene.cnv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AF022-8505-6A45-B920-9B0EAC00BF3E}"/>
              </a:ext>
            </a:extLst>
          </p:cNvPr>
          <p:cNvSpPr txBox="1"/>
          <p:nvPr/>
        </p:nvSpPr>
        <p:spPr>
          <a:xfrm>
            <a:off x="3781906" y="3265365"/>
            <a:ext cx="145026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calcSnvIndelScores</a:t>
            </a:r>
            <a:r>
              <a:rPr lang="en-US" sz="120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9CEF0-F556-324B-B580-76F09E92182B}"/>
              </a:ext>
            </a:extLst>
          </p:cNvPr>
          <p:cNvSpPr txBox="1"/>
          <p:nvPr/>
        </p:nvSpPr>
        <p:spPr>
          <a:xfrm>
            <a:off x="3858272" y="4041500"/>
            <a:ext cx="129753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/>
              <a:t>calcAdjTumorAd</a:t>
            </a:r>
            <a:r>
              <a:rPr lang="en-US" sz="120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6D8FB-3A0C-C54D-8659-BA257AFE3A6F}"/>
              </a:ext>
            </a:extLst>
          </p:cNvPr>
          <p:cNvSpPr txBox="1"/>
          <p:nvPr/>
        </p:nvSpPr>
        <p:spPr>
          <a:xfrm>
            <a:off x="2170215" y="3696892"/>
            <a:ext cx="121116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</a:rPr>
              <a:t>germ_varsigs.txt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</a:rPr>
              <a:t>som_varsigs.txt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36BDEE5-3F3E-E94A-AA10-B6DA4D5AEEEE}"/>
              </a:ext>
            </a:extLst>
          </p:cNvPr>
          <p:cNvSpPr/>
          <p:nvPr/>
        </p:nvSpPr>
        <p:spPr>
          <a:xfrm>
            <a:off x="3471603" y="3046894"/>
            <a:ext cx="177548" cy="73520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15F9C-BBD3-9D49-8577-747B472DB323}"/>
              </a:ext>
            </a:extLst>
          </p:cNvPr>
          <p:cNvSpPr txBox="1"/>
          <p:nvPr/>
        </p:nvSpPr>
        <p:spPr>
          <a:xfrm>
            <a:off x="8548068" y="3055904"/>
            <a:ext cx="1714765" cy="26776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#-- For each gene --#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Clinical DB/</a:t>
            </a:r>
            <a:r>
              <a:rPr lang="en-US" sz="1200" dirty="0" err="1">
                <a:solidFill>
                  <a:schemeClr val="bg1"/>
                </a:solidFill>
              </a:rPr>
              <a:t>SnpEff</a:t>
            </a:r>
            <a:r>
              <a:rPr lang="en-US" sz="1200" dirty="0">
                <a:solidFill>
                  <a:schemeClr val="bg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germ.max_score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som.max_score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Purity adjusted 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germ.ref_loss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germ.alt_exists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som.alt_exists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Gene CNV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full_gene_loss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loh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cn_break_in_gene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91E72CC-5C80-7B43-A957-1693DCF9B1C6}"/>
              </a:ext>
            </a:extLst>
          </p:cNvPr>
          <p:cNvSpPr/>
          <p:nvPr/>
        </p:nvSpPr>
        <p:spPr>
          <a:xfrm>
            <a:off x="3471602" y="3870924"/>
            <a:ext cx="180473" cy="6137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1CA8FD-4416-FD45-9289-3EA3FB054ECA}"/>
              </a:ext>
            </a:extLst>
          </p:cNvPr>
          <p:cNvSpPr txBox="1"/>
          <p:nvPr/>
        </p:nvSpPr>
        <p:spPr>
          <a:xfrm>
            <a:off x="5379053" y="3108371"/>
            <a:ext cx="1597553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#-- For each variant --#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germ.max_score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som.max_score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germ.ref_loss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germ.alt_exists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som.alt_exists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590B9A-C602-E647-9D7A-772394508DA8}"/>
              </a:ext>
            </a:extLst>
          </p:cNvPr>
          <p:cNvCxnSpPr>
            <a:cxnSpLocks/>
          </p:cNvCxnSpPr>
          <p:nvPr/>
        </p:nvCxnSpPr>
        <p:spPr>
          <a:xfrm>
            <a:off x="10271532" y="4413039"/>
            <a:ext cx="2781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757ECB-2B84-5340-B1E6-3168E650851E}"/>
              </a:ext>
            </a:extLst>
          </p:cNvPr>
          <p:cNvSpPr txBox="1"/>
          <p:nvPr/>
        </p:nvSpPr>
        <p:spPr>
          <a:xfrm>
            <a:off x="10549719" y="4256232"/>
            <a:ext cx="113306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detGeneIsDef</a:t>
            </a:r>
            <a:r>
              <a:rPr lang="en-US" sz="1200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AA9536-B691-454E-A3E3-318A0CEE4395}"/>
              </a:ext>
            </a:extLst>
          </p:cNvPr>
          <p:cNvSpPr txBox="1"/>
          <p:nvPr/>
        </p:nvSpPr>
        <p:spPr>
          <a:xfrm>
            <a:off x="3572084" y="1612593"/>
            <a:ext cx="361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annotations to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supp. evidence based on 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8EE05-1687-2A4C-9FD0-8BF1DB470AB7}"/>
              </a:ext>
            </a:extLst>
          </p:cNvPr>
          <p:cNvSpPr txBox="1"/>
          <p:nvPr/>
        </p:nvSpPr>
        <p:spPr>
          <a:xfrm>
            <a:off x="7394133" y="1613333"/>
            <a:ext cx="287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Keep only most pathogenic variant (greedy)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980354-6437-1543-91ED-727DFD6B95B0}"/>
              </a:ext>
            </a:extLst>
          </p:cNvPr>
          <p:cNvCxnSpPr>
            <a:cxnSpLocks/>
          </p:cNvCxnSpPr>
          <p:nvPr/>
        </p:nvCxnSpPr>
        <p:spPr>
          <a:xfrm flipV="1">
            <a:off x="6173134" y="2844550"/>
            <a:ext cx="0" cy="2638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52985A-D48C-B04A-AF51-E4B8E237DBDC}"/>
              </a:ext>
            </a:extLst>
          </p:cNvPr>
          <p:cNvSpPr txBox="1"/>
          <p:nvPr/>
        </p:nvSpPr>
        <p:spPr>
          <a:xfrm>
            <a:off x="5314504" y="2539737"/>
            <a:ext cx="16954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Export raw scoring table</a:t>
            </a:r>
          </a:p>
        </p:txBody>
      </p:sp>
    </p:spTree>
    <p:extLst>
      <p:ext uri="{BB962C8B-B14F-4D97-AF65-F5344CB8AC3E}">
        <p14:creationId xmlns:p14="http://schemas.microsoft.com/office/powerpoint/2010/main" val="102799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DE83-119F-3945-9F21-571D034A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clinical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7AD6-F25F-E547-A6D5-EF85061C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ENIGMA database: BRCA1/2 variants</a:t>
            </a:r>
          </a:p>
          <a:p>
            <a:r>
              <a:rPr lang="en-US" dirty="0" err="1"/>
              <a:t>ClinVar</a:t>
            </a:r>
            <a:r>
              <a:rPr lang="en-US" dirty="0"/>
              <a:t> database: all gene variants</a:t>
            </a:r>
          </a:p>
          <a:p>
            <a:r>
              <a:rPr lang="en-US" dirty="0" err="1"/>
              <a:t>SnpEff</a:t>
            </a:r>
            <a:r>
              <a:rPr lang="en-US" dirty="0"/>
              <a:t>: in silico variant effect determination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A8372E-818F-524B-8E09-1EAF1D4B5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84323"/>
              </p:ext>
            </p:extLst>
          </p:nvPr>
        </p:nvGraphicFramePr>
        <p:xfrm>
          <a:off x="838200" y="3446146"/>
          <a:ext cx="85205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85">
                  <a:extLst>
                    <a:ext uri="{9D8B030D-6E8A-4147-A177-3AD203B41FA5}">
                      <a16:colId xmlns:a16="http://schemas.microsoft.com/office/drawing/2014/main" val="207100374"/>
                    </a:ext>
                  </a:extLst>
                </a:gridCol>
                <a:gridCol w="1838389">
                  <a:extLst>
                    <a:ext uri="{9D8B030D-6E8A-4147-A177-3AD203B41FA5}">
                      <a16:colId xmlns:a16="http://schemas.microsoft.com/office/drawing/2014/main" val="3231415721"/>
                    </a:ext>
                  </a:extLst>
                </a:gridCol>
                <a:gridCol w="1838389">
                  <a:extLst>
                    <a:ext uri="{9D8B030D-6E8A-4147-A177-3AD203B41FA5}">
                      <a16:colId xmlns:a16="http://schemas.microsoft.com/office/drawing/2014/main" val="554623724"/>
                    </a:ext>
                  </a:extLst>
                </a:gridCol>
                <a:gridCol w="4091535">
                  <a:extLst>
                    <a:ext uri="{9D8B030D-6E8A-4147-A177-3AD203B41FA5}">
                      <a16:colId xmlns:a16="http://schemas.microsoft.com/office/drawing/2014/main" val="96750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ClinVar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snpEff</a:t>
                      </a:r>
                      <a:r>
                        <a:rPr lang="en-US"/>
                        <a:t> (manual assignment)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Frameshift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pathogenic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pathogenic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Nonsense, splice acceptor/donor variant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Missense,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6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4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D55-8415-5949-A1DF-A3C7E09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detGeneIsDef</a:t>
            </a:r>
            <a:r>
              <a:rPr lang="en-US" dirty="0"/>
              <a:t>(); </a:t>
            </a:r>
            <a:r>
              <a:rPr lang="en-US" dirty="0" err="1"/>
              <a:t>is_def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E9B97E-A2E1-8D40-A6A2-DBDAFFA9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36422"/>
              </p:ext>
            </p:extLst>
          </p:nvPr>
        </p:nvGraphicFramePr>
        <p:xfrm>
          <a:off x="481458" y="1836084"/>
          <a:ext cx="11229083" cy="33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083">
                  <a:extLst>
                    <a:ext uri="{9D8B030D-6E8A-4147-A177-3AD203B41FA5}">
                      <a16:colId xmlns:a16="http://schemas.microsoft.com/office/drawing/2014/main" val="178960098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603351547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348910628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93366117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79455959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1168101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Evidence type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Evidence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full_gene_loss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loh+germ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loh+som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germ+som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11533"/>
                  </a:ext>
                </a:extLst>
              </a:tr>
              <a:tr h="370800">
                <a:tc rowSpan="4"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full_gene_loss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00817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5981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germ.max_score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64727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som.max_score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54673"/>
                  </a:ext>
                </a:extLst>
              </a:tr>
              <a:tr h="370800">
                <a:tc rowSpan="4">
                  <a:txBody>
                    <a:bodyPr/>
                    <a:lstStyle/>
                    <a:p>
                      <a:r>
                        <a:rPr lang="en-US" dirty="0"/>
                        <a:t>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" dirty="0" err="1"/>
                        <a:t>cn_break_in_gene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or</a:t>
                      </a:r>
                    </a:p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or</a:t>
                      </a:r>
                    </a:p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561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germ.ref_loss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03638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germ.alt_exists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00153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som.alt_exists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1174</Words>
  <Application>Microsoft Macintosh PowerPoint</Application>
  <PresentationFormat>Widescreen</PresentationFormat>
  <Paragraphs>304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HMF pipeline overview</vt:lpstr>
      <vt:lpstr>Sequencing</vt:lpstr>
      <vt:lpstr>SNV/indel calling</vt:lpstr>
      <vt:lpstr>Germline/somatic variant definitions</vt:lpstr>
      <vt:lpstr>Gene deficiency annotation</vt:lpstr>
      <vt:lpstr>Pre-processing</vt:lpstr>
      <vt:lpstr>detGeneStatuses.R</vt:lpstr>
      <vt:lpstr>Variant clinical significance</vt:lpstr>
      <vt:lpstr>detGeneIsDef(); is_def</vt:lpstr>
      <vt:lpstr>detGeneIsDef(); hit_score</vt:lpstr>
      <vt:lpstr>calcCnvScores()</vt:lpstr>
      <vt:lpstr>calcSnvIndelScores()</vt:lpstr>
      <vt:lpstr>calcSnvIndelScores()</vt:lpstr>
      <vt:lpstr>Purity adjusted depth calculations (germline) </vt:lpstr>
      <vt:lpstr>Purity adjusted depth calculations (somatic)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Luan Nguyen</cp:lastModifiedBy>
  <cp:revision>124</cp:revision>
  <dcterms:created xsi:type="dcterms:W3CDTF">2018-12-17T08:55:48Z</dcterms:created>
  <dcterms:modified xsi:type="dcterms:W3CDTF">2019-01-16T16:49:17Z</dcterms:modified>
</cp:coreProperties>
</file>