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491" r:id="rId3"/>
    <p:sldId id="526" r:id="rId4"/>
    <p:sldId id="530" r:id="rId5"/>
    <p:sldId id="532" r:id="rId6"/>
    <p:sldId id="533" r:id="rId7"/>
    <p:sldId id="537" r:id="rId8"/>
    <p:sldId id="534" r:id="rId9"/>
    <p:sldId id="535" r:id="rId10"/>
    <p:sldId id="536" r:id="rId11"/>
    <p:sldId id="538" r:id="rId12"/>
    <p:sldId id="529" r:id="rId13"/>
    <p:sldId id="531" r:id="rId14"/>
    <p:sldId id="505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E4A80"/>
    <a:srgbClr val="BDDCF8"/>
    <a:srgbClr val="235480"/>
    <a:srgbClr val="325B7F"/>
    <a:srgbClr val="395E7F"/>
    <a:srgbClr val="335C80"/>
    <a:srgbClr val="3B5F80"/>
    <a:srgbClr val="385D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4648"/>
  </p:normalViewPr>
  <p:slideViewPr>
    <p:cSldViewPr snapToGrid="0" showGuides="1">
      <p:cViewPr varScale="1">
        <p:scale>
          <a:sx n="63" d="100"/>
          <a:sy n="63" d="100"/>
        </p:scale>
        <p:origin x="7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5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7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4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图案更改名称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7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8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976373"/>
      </p:ext>
    </p:extLst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1931380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10257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66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250319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954036"/>
      </p:ext>
    </p:extLst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245910"/>
      </p:ext>
    </p:extLst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723228"/>
      </p:ext>
    </p:extLst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8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21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56" r:id="rId5"/>
    <p:sldLayoutId id="2147483657" r:id="rId6"/>
    <p:sldLayoutId id="2147483658" r:id="rId7"/>
    <p:sldLayoutId id="2147483659" r:id="rId8"/>
    <p:sldLayoutId id="2147483670" r:id="rId9"/>
  </p:sldLayoutIdLst>
  <p:transition spd="slow" advClick="0" advTm="0">
    <p:wipe/>
  </p:transition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284" indent="-357284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284" indent="-357284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2002" y="2668923"/>
            <a:ext cx="11827994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4800" dirty="0">
                <a:latin typeface="Times New Roman" panose="02020603050405020304" pitchFamily="18" charset="0"/>
                <a:ea typeface="黑体" panose="02010609060101010101" pitchFamily="49" charset="-122"/>
              </a:rPr>
              <a:t>基于导频的信道估计与插值</a:t>
            </a:r>
            <a:endParaRPr lang="zh-CN" altLang="en-US" sz="4800" dirty="0">
              <a:solidFill>
                <a:srgbClr val="3B5F80"/>
              </a:solidFill>
            </a:endParaRPr>
          </a:p>
        </p:txBody>
      </p:sp>
      <p:sp>
        <p:nvSpPr>
          <p:cNvPr id="8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99FAB4F0-C6F8-4C6D-9875-984DA252F5A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03663" y="5083694"/>
            <a:ext cx="1620957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指导老师：雷霞</a:t>
            </a: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9E096D2E-0FC0-42BE-9DEA-1A06CCE0A1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03663" y="5479751"/>
            <a:ext cx="586562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 ：张芷兰，曹怡蕊，戴欣航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816544" y="4305569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电子科技大学信通学院 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C13775D2-00A9-49FA-8085-A3E7FB07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</a:rPr>
              <a:t>MSE</a:t>
            </a:r>
            <a:r>
              <a:rPr lang="zh-CN" altLang="en-US" sz="2400" dirty="0">
                <a:solidFill>
                  <a:srgbClr val="325B7F"/>
                </a:solidFill>
              </a:rPr>
              <a:t>分析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4F8C0D-04B6-43DE-A1F8-B5609DFFFBBA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7" name="椭圆 19">
              <a:extLst>
                <a:ext uri="{FF2B5EF4-FFF2-40B4-BE49-F238E27FC236}">
                  <a16:creationId xmlns:a16="http://schemas.microsoft.com/office/drawing/2014/main" id="{654A74DF-BD69-4168-A284-797234FE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7DDA64C-D6D1-45AC-8718-56CFA67DA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517F4A9-9097-4FE6-9BB1-2BBBDC6D8290}"/>
              </a:ext>
            </a:extLst>
          </p:cNvPr>
          <p:cNvSpPr txBox="1"/>
          <p:nvPr/>
        </p:nvSpPr>
        <p:spPr>
          <a:xfrm>
            <a:off x="934586" y="1050836"/>
            <a:ext cx="9570854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SNR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[-5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15]dB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，分别仿真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OFDM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符号的信道估计，统计其归一化的均方误差（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Mean Square Error, MSE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），以取对数后的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MSE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为纵坐标，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SNR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为横坐标画图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05C8C0-B1A5-4F53-885A-A8CFD48F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79" y="2128766"/>
            <a:ext cx="3676650" cy="16383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927BF2-2E09-452D-AC92-56B54A215647}"/>
              </a:ext>
            </a:extLst>
          </p:cNvPr>
          <p:cNvSpPr txBox="1"/>
          <p:nvPr/>
        </p:nvSpPr>
        <p:spPr>
          <a:xfrm>
            <a:off x="934586" y="4182133"/>
            <a:ext cx="5080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ERR=abs((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H_intD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-HA)./HA);</a:t>
            </a:r>
          </a:p>
          <a:p>
            <a:br>
              <a:rPr lang="en-US" altLang="zh-CN" b="0" dirty="0"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effectLst/>
                <a:latin typeface="Consolas" panose="020B0609020204030204" pitchFamily="49" charset="0"/>
              </a:rPr>
              <a:t>MSE(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jj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)=sum(sum(ERRA.^2))/(N*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Nfft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944F78-5E0E-4873-B02B-83AA807DD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80" y="1050836"/>
            <a:ext cx="7107487" cy="53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9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C13775D2-00A9-49FA-8085-A3E7FB07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</a:rPr>
              <a:t>结果分析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4F8C0D-04B6-43DE-A1F8-B5609DFFFBBA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7" name="椭圆 19">
              <a:extLst>
                <a:ext uri="{FF2B5EF4-FFF2-40B4-BE49-F238E27FC236}">
                  <a16:creationId xmlns:a16="http://schemas.microsoft.com/office/drawing/2014/main" id="{654A74DF-BD69-4168-A284-797234FE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7DDA64C-D6D1-45AC-8718-56CFA67DA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09AE8B-9B2B-416B-A518-E7D38E2D5813}"/>
                  </a:ext>
                </a:extLst>
              </p:cNvPr>
              <p:cNvSpPr txBox="1"/>
              <p:nvPr/>
            </p:nvSpPr>
            <p:spPr>
              <a:xfrm>
                <a:off x="1015305" y="1296976"/>
                <a:ext cx="3302696" cy="46102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帧数：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1e2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仿真总点数：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1e2*1024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给定采样时间为：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b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符号率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:1/T=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kern="1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sym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/s</a:t>
                </a:r>
                <a:b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多径：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[0 10]T, [0 −4]dB</a:t>
                </a:r>
                <a:b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均方时延： 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4.5129∗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b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相干时间：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0.1s </a:t>
                </a:r>
                <a:b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多普勒拓展：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10Hz</a:t>
                </a:r>
                <a:b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l-GR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f=1000Hz</a:t>
                </a:r>
                <a:b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SNR:−5:1:15dB  </a:t>
                </a:r>
                <a:b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OFDM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kern="10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kern="10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altLang="en-US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09AE8B-9B2B-416B-A518-E7D38E2D5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05" y="1296976"/>
                <a:ext cx="3302696" cy="4610236"/>
              </a:xfrm>
              <a:prstGeom prst="rect">
                <a:avLst/>
              </a:prstGeom>
              <a:blipFill>
                <a:blip r:embed="rId3"/>
                <a:stretch>
                  <a:fillRect l="-1664" b="-1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27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9DF45B23-B763-42E4-8E9E-59357384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</a:rPr>
              <a:t>图案设计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6B1516-F77E-4D15-8886-4EAE6E96C81E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10" name="椭圆 19">
              <a:extLst>
                <a:ext uri="{FF2B5EF4-FFF2-40B4-BE49-F238E27FC236}">
                  <a16:creationId xmlns:a16="http://schemas.microsoft.com/office/drawing/2014/main" id="{744EA4C9-5A59-4E2F-8F96-985B3159F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F8EA5AB-3F78-4A62-92F8-09DE945CA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4" name="矩形 3">
            <a:extLst>
              <a:ext uri="{FF2B5EF4-FFF2-40B4-BE49-F238E27FC236}">
                <a16:creationId xmlns:a16="http://schemas.microsoft.com/office/drawing/2014/main" id="{B5847D10-8BE8-41AC-AD9F-769FC296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095" y="2270006"/>
            <a:ext cx="4233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请在这里添加相应的文字内容，请在这里添加相应的文字内容。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5C24786-11B5-496F-B197-68060A89893C}"/>
              </a:ext>
            </a:extLst>
          </p:cNvPr>
          <p:cNvSpPr txBox="1"/>
          <p:nvPr/>
        </p:nvSpPr>
        <p:spPr>
          <a:xfrm>
            <a:off x="853049" y="989661"/>
            <a:ext cx="9758680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MIMO-OFDM的信道估计里，时，频，空三个域都要考虑，尤其是在空域，不同天线发射的导频序列需要相互正交，否则在接收端无法区分各个导频，造成导频污染，就无法正确地估计信道。正交的方法有很多，可以是时间上错开，在某个时间只允许某个天线发送。也可以在频率上错开。还可以让导频信号本身就是正交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D0191D-9773-493A-8539-A55E05159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027" y="2788920"/>
            <a:ext cx="81248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49512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722786-0500-467C-A54F-6AE786C7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92" y="936942"/>
            <a:ext cx="6505575" cy="5248275"/>
          </a:xfrm>
          <a:prstGeom prst="rect">
            <a:avLst/>
          </a:prstGeom>
        </p:spPr>
      </p:pic>
      <p:sp>
        <p:nvSpPr>
          <p:cNvPr id="4" name="矩形 30">
            <a:extLst>
              <a:ext uri="{FF2B5EF4-FFF2-40B4-BE49-F238E27FC236}">
                <a16:creationId xmlns:a16="http://schemas.microsoft.com/office/drawing/2014/main" id="{5A81D10E-F8DB-48A9-83ED-307A8C430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</a:rPr>
              <a:t>图案设计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8DD78B2-55B5-449F-98AA-7BD65B3DC06C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6" name="椭圆 19">
              <a:extLst>
                <a:ext uri="{FF2B5EF4-FFF2-40B4-BE49-F238E27FC236}">
                  <a16:creationId xmlns:a16="http://schemas.microsoft.com/office/drawing/2014/main" id="{30AEA14A-5BE8-4916-B797-8A5073195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6B67BA5-917C-4943-85E3-81B77F554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5C481A7-4BCD-4DB9-A567-BF0128663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35002A-E3FF-4B30-82B1-64BFBFA2D467}"/>
              </a:ext>
            </a:extLst>
          </p:cNvPr>
          <p:cNvSpPr txBox="1"/>
          <p:nvPr/>
        </p:nvSpPr>
        <p:spPr>
          <a:xfrm>
            <a:off x="857430" y="1562224"/>
            <a:ext cx="234696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23F4F"/>
                </a:solidFill>
                <a:latin typeface="Cambria Math" panose="02040503050406030204" pitchFamily="18" charset="0"/>
              </a:rPr>
              <a:t>LTE</a:t>
            </a:r>
            <a:r>
              <a:rPr lang="zh-CN" altLang="en-US" dirty="0">
                <a:solidFill>
                  <a:srgbClr val="323F4F"/>
                </a:solidFill>
                <a:latin typeface="Cambria Math" panose="02040503050406030204" pitchFamily="18" charset="0"/>
              </a:rPr>
              <a:t>下行的导频设计</a:t>
            </a:r>
            <a:endParaRPr lang="en-US" altLang="zh-CN" dirty="0">
              <a:solidFill>
                <a:srgbClr val="323F4F"/>
              </a:solidFill>
              <a:latin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23F4F"/>
                </a:solidFill>
                <a:latin typeface="Cambria Math" panose="02040503050406030204" pitchFamily="18" charset="0"/>
              </a:rPr>
              <a:t>（三种方法相混合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微软雅黑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51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50632" y="2552431"/>
            <a:ext cx="11827994" cy="139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7200" dirty="0">
                <a:solidFill>
                  <a:srgbClr val="3B5F80"/>
                </a:solidFill>
              </a:rPr>
              <a:t>谢谢观看！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816544" y="4305569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电子科技大学信通学院 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  <p:sp>
        <p:nvSpPr>
          <p:cNvPr id="10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48623B0B-1E34-8448-8560-8225EEF0357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03663" y="5083694"/>
            <a:ext cx="1620957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指导老师：雷霞</a:t>
            </a:r>
          </a:p>
        </p:txBody>
      </p:sp>
      <p:sp>
        <p:nvSpPr>
          <p:cNvPr id="11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96213B14-D22C-F641-82F5-8066745C08D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03663" y="5479751"/>
            <a:ext cx="586562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 ：张芷兰，曹怡蕊，戴欣航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023007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9DF45B23-B763-42E4-8E9E-59357384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</a:rPr>
              <a:t>导频原理概述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6B1516-F77E-4D15-8886-4EAE6E96C81E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10" name="椭圆 19">
              <a:extLst>
                <a:ext uri="{FF2B5EF4-FFF2-40B4-BE49-F238E27FC236}">
                  <a16:creationId xmlns:a16="http://schemas.microsoft.com/office/drawing/2014/main" id="{744EA4C9-5A59-4E2F-8F96-985B3159F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F8EA5AB-3F78-4A62-92F8-09DE945CA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4" name="矩形 3">
            <a:extLst>
              <a:ext uri="{FF2B5EF4-FFF2-40B4-BE49-F238E27FC236}">
                <a16:creationId xmlns:a16="http://schemas.microsoft.com/office/drawing/2014/main" id="{B5847D10-8BE8-41AC-AD9F-769FC296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095" y="2270006"/>
            <a:ext cx="4233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请在这里添加相应的文字内容，请在这里添加相应的文字内容。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F5ECED5-FCC2-41F0-A6A7-5C2D2B1BBFB3}"/>
              </a:ext>
            </a:extLst>
          </p:cNvPr>
          <p:cNvSpPr txBox="1"/>
          <p:nvPr/>
        </p:nvSpPr>
        <p:spPr>
          <a:xfrm>
            <a:off x="853049" y="1362064"/>
            <a:ext cx="98390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23F4F"/>
                </a:solidFill>
                <a:effectLst/>
                <a:ea typeface="Microsoft YaHei" panose="020B0503020204020204" pitchFamily="34" charset="-122"/>
              </a:rPr>
              <a:t>导频技术</a:t>
            </a:r>
            <a:r>
              <a:rPr lang="zh-CN" altLang="zh-CN" sz="1800" dirty="0">
                <a:solidFill>
                  <a:srgbClr val="323F4F"/>
                </a:solidFill>
                <a:effectLst/>
                <a:ea typeface="Microsoft YaHei" panose="020B0503020204020204" pitchFamily="34" charset="-122"/>
              </a:rPr>
              <a:t>主要用于信道估计，有时也用于同步。为了获得移动信道的频率响应，最常用的方法就是导频辅助信道估计算法，即利用导频信号对信道在时域空间上的不同点进行采样，然后采用插值滤波得到整个信道的频率响应值来完成信道估计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9D198C-AC20-4375-B2F9-45DCE683DED2}"/>
              </a:ext>
            </a:extLst>
          </p:cNvPr>
          <p:cNvSpPr txBox="1"/>
          <p:nvPr/>
        </p:nvSpPr>
        <p:spPr>
          <a:xfrm>
            <a:off x="700979" y="5172770"/>
            <a:ext cx="9124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323F4F"/>
                </a:solidFill>
                <a:effectLst/>
                <a:ea typeface="Microsoft YaHei" panose="020B0503020204020204" pitchFamily="34" charset="-122"/>
              </a:rPr>
              <a:t>块状（时域内插）、梳状（频域内插）、格状，分别适用于频率选择性信道、快衰落信道（格状导频使用不多，可能因为在频域时域均受限）</a:t>
            </a:r>
            <a:endParaRPr lang="zh-CN" altLang="en-US" dirty="0"/>
          </a:p>
        </p:txBody>
      </p:sp>
      <p:pic>
        <p:nvPicPr>
          <p:cNvPr id="1028" name="Picture 4" descr="전 &#10;Frequency &#10;0 0 000000000000 0 &#10;0 0000000000000 &#10;00000000000000 &#10;0 0 000000000000 3 &#10;00000000000000 &#10;00000000000000 &#10;0 0 0000000 0 0 000 &#10;0 0 0000000 0 0 000 ">
            <a:extLst>
              <a:ext uri="{FF2B5EF4-FFF2-40B4-BE49-F238E27FC236}">
                <a16:creationId xmlns:a16="http://schemas.microsoft.com/office/drawing/2014/main" id="{F01251E2-0DAB-45B7-B915-9D7F6C09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45" y="2511054"/>
            <a:ext cx="2651560" cy="230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σ- &#10;Ι OFDM symbol &#10;οοοοοοοοοοοοοοοοοοοο &#10;οοοοοοοοοοοοοοοοοοοο &#10;οοοοοοοοοοοοοοοοοοοο &#10;οοοοοοοοοοοοοοοοοοοο &#10;οοοοοοοοοοοοοοοοοοοο &#10;οοοοοοοοοοοοοοοοοοοο &#10;οοοοοοοοοοοοοοοοοοοο &#10;οοοοοοοοοοοοοοοοοοοο &#10;οοοοοοοοοοοοοοοοοοοο &#10;οοοοοοοοοοοοοοοοοοοο &#10;οοοοοοοοοοοοοοοοοοοο &#10;οοοοοοοοοοοοοοοοοοοο &#10;οοοοοοοοοοοοοοοοοοοο &#10;οοοοοοοοοοοοοοοοοοοο &#10;Time &#10;Figure 6.2 Comb-type pilot arrangement. ">
            <a:extLst>
              <a:ext uri="{FF2B5EF4-FFF2-40B4-BE49-F238E27FC236}">
                <a16:creationId xmlns:a16="http://schemas.microsoft.com/office/drawing/2014/main" id="{BD02DEE3-9118-4648-AAD9-007A86F29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121" y="2506259"/>
            <a:ext cx="2779462" cy="23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D18091-E8A5-4A18-900F-F105AEDE40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5" t="2607" r="7676" b="9706"/>
          <a:stretch/>
        </p:blipFill>
        <p:spPr>
          <a:xfrm>
            <a:off x="6507479" y="2511054"/>
            <a:ext cx="5390929" cy="22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86378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9DF45B23-B763-42E4-8E9E-59357384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</a:rPr>
              <a:t>导频原理概述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6B1516-F77E-4D15-8886-4EAE6E96C81E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10" name="椭圆 19">
              <a:extLst>
                <a:ext uri="{FF2B5EF4-FFF2-40B4-BE49-F238E27FC236}">
                  <a16:creationId xmlns:a16="http://schemas.microsoft.com/office/drawing/2014/main" id="{744EA4C9-5A59-4E2F-8F96-985B3159F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F8EA5AB-3F78-4A62-92F8-09DE945CA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4" name="矩形 3">
            <a:extLst>
              <a:ext uri="{FF2B5EF4-FFF2-40B4-BE49-F238E27FC236}">
                <a16:creationId xmlns:a16="http://schemas.microsoft.com/office/drawing/2014/main" id="{B5847D10-8BE8-41AC-AD9F-769FC296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095" y="2270006"/>
            <a:ext cx="4233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请在这里添加相应的文字内容，请在这里添加相应的文字内容。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85C97A-2555-4760-8677-682279CB9BC6}"/>
                  </a:ext>
                </a:extLst>
              </p:cNvPr>
              <p:cNvSpPr txBox="1"/>
              <p:nvPr/>
            </p:nvSpPr>
            <p:spPr>
              <a:xfrm>
                <a:off x="700979" y="1061460"/>
                <a:ext cx="6106160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2000" smtClean="0">
                          <a:solidFill>
                            <a:srgbClr val="323F4F"/>
                          </a:solidFill>
                          <a:effectLst/>
                          <a:latin typeface="Cambria Math" panose="02040503050406030204" pitchFamily="18" charset="0"/>
                          <a:ea typeface="Comic Sans MS" panose="030F0702030302020204" pitchFamily="66" charset="0"/>
                        </a:rPr>
                        <m:t>导频处的接收信号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</m:ctrlPr>
                        </m:sSubPr>
                        <m:e>
                          <m:r>
                            <a:rPr lang="zh-CN" altLang="zh-CN" sz="2000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  <m:t>𝑌</m:t>
                          </m:r>
                        </m:e>
                        <m:sub>
                          <m:r>
                            <a:rPr lang="zh-CN" altLang="zh-CN" sz="2000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</m:ctrlPr>
                        </m:dPr>
                        <m:e>
                          <m:r>
                            <a:rPr lang="zh-CN" altLang="zh-CN" sz="2000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  <m:t>𝑙</m:t>
                          </m:r>
                        </m:e>
                      </m:d>
                      <m:r>
                        <a:rPr lang="zh-CN" altLang="zh-CN" sz="2000">
                          <a:solidFill>
                            <a:srgbClr val="323F4F"/>
                          </a:solidFill>
                          <a:effectLst/>
                          <a:latin typeface="Cambria Math" panose="02040503050406030204" pitchFamily="18" charset="0"/>
                          <a:ea typeface="Comic Sans MS" panose="030F0702030302020204" pitchFamily="66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2000" i="1">
                                  <a:solidFill>
                                    <a:srgbClr val="323F4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omic Sans MS" panose="030F0702030302020204" pitchFamily="66" charset="0"/>
                                </a:rPr>
                              </m:ctrlPr>
                            </m:accPr>
                            <m:e>
                              <m:r>
                                <a:rPr lang="zh-CN" altLang="zh-CN" sz="2000">
                                  <a:solidFill>
                                    <a:srgbClr val="323F4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omic Sans MS" panose="030F0702030302020204" pitchFamily="66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zh-CN" altLang="zh-CN" sz="2000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</m:ctrlPr>
                        </m:dPr>
                        <m:e>
                          <m:r>
                            <a:rPr lang="zh-CN" altLang="zh-CN" sz="2000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zh-CN" altLang="zh-CN" sz="2000" i="1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</m:ctrlPr>
                        </m:sSubPr>
                        <m:e>
                          <m:r>
                            <a:rPr lang="zh-CN" altLang="zh-CN" sz="2000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zh-CN" sz="2000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</m:ctrlPr>
                        </m:dPr>
                        <m:e>
                          <m:r>
                            <a:rPr lang="zh-CN" altLang="zh-CN" sz="2000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  <m:t>𝐿</m:t>
                          </m:r>
                        </m:e>
                      </m:d>
                      <m:r>
                        <a:rPr lang="zh-CN" altLang="zh-CN" sz="2000">
                          <a:solidFill>
                            <a:srgbClr val="323F4F"/>
                          </a:solidFill>
                          <a:effectLst/>
                          <a:latin typeface="Cambria Math" panose="02040503050406030204" pitchFamily="18" charset="0"/>
                          <a:ea typeface="Comic Sans MS" panose="030F0702030302020204" pitchFamily="66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</m:ctrlPr>
                        </m:sSubPr>
                        <m:e>
                          <m:r>
                            <a:rPr lang="zh-CN" altLang="zh-CN" sz="2000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zh-CN" sz="2000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zh-CN" altLang="zh-CN" sz="2000" i="1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</m:ctrlPr>
                        </m:dPr>
                        <m:e>
                          <m:r>
                            <a:rPr lang="zh-CN" altLang="zh-CN" sz="2000">
                              <a:solidFill>
                                <a:srgbClr val="323F4F"/>
                              </a:solidFill>
                              <a:effectLst/>
                              <a:latin typeface="Cambria Math" panose="02040503050406030204" pitchFamily="18" charset="0"/>
                              <a:ea typeface="Comic Sans MS" panose="030F0702030302020204" pitchFamily="66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85C97A-2555-4760-8677-682279CB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9" y="1061460"/>
                <a:ext cx="6106160" cy="439223"/>
              </a:xfrm>
              <a:prstGeom prst="rect">
                <a:avLst/>
              </a:prstGeom>
              <a:blipFill>
                <a:blip r:embed="rId5"/>
                <a:stretch>
                  <a:fillRect t="-6944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7D65C18-B870-44EA-8B78-3F445A77E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" y="1594988"/>
            <a:ext cx="8657054" cy="188481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57C4CC7-363A-4757-9A8D-4426E877B822}"/>
              </a:ext>
            </a:extLst>
          </p:cNvPr>
          <p:cNvSpPr txBox="1"/>
          <p:nvPr/>
        </p:nvSpPr>
        <p:spPr>
          <a:xfrm>
            <a:off x="934587" y="3541251"/>
            <a:ext cx="8305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23F4F"/>
                </a:solidFill>
                <a:latin typeface="Cambria Math" panose="02040503050406030204" pitchFamily="18" charset="0"/>
              </a:rPr>
              <a:t>    </a:t>
            </a:r>
            <a:r>
              <a:rPr lang="zh-CN" altLang="zh-CN" dirty="0">
                <a:solidFill>
                  <a:srgbClr val="323F4F"/>
                </a:solidFill>
                <a:latin typeface="Cambria Math" panose="02040503050406030204" pitchFamily="18" charset="0"/>
              </a:rPr>
              <a:t>获取了导频位置处信道衰落系数的估计后，利用</a:t>
            </a:r>
            <a:r>
              <a:rPr lang="zh-CN" altLang="en-US" dirty="0">
                <a:solidFill>
                  <a:srgbClr val="323F4F"/>
                </a:solidFill>
                <a:latin typeface="Cambria Math" panose="02040503050406030204" pitchFamily="18" charset="0"/>
              </a:rPr>
              <a:t>线性内插</a:t>
            </a:r>
            <a:r>
              <a:rPr lang="zh-CN" altLang="zh-CN" dirty="0">
                <a:solidFill>
                  <a:srgbClr val="323F4F"/>
                </a:solidFill>
                <a:latin typeface="Cambria Math" panose="02040503050406030204" pitchFamily="18" charset="0"/>
              </a:rPr>
              <a:t>技术，获取所有时频资源上的信道衰落系数。</a:t>
            </a:r>
            <a:endParaRPr lang="zh-CN" altLang="en-US" dirty="0">
              <a:solidFill>
                <a:srgbClr val="323F4F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1650AE0-BB27-4FA6-A14F-232D75060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98023"/>
              </p:ext>
            </p:extLst>
          </p:nvPr>
        </p:nvGraphicFramePr>
        <p:xfrm>
          <a:off x="2195304" y="4365823"/>
          <a:ext cx="6659136" cy="208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437988" imgH="2020320" progId="Visio.Drawing.6">
                  <p:embed/>
                </p:oleObj>
              </mc:Choice>
              <mc:Fallback>
                <p:oleObj r:id="rId7" imgW="6437988" imgH="2020320" progId="Visio.Drawing.6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ABD3502-3977-4391-B1F0-A13B61258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304" y="4365823"/>
                        <a:ext cx="6659136" cy="2089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883912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9DF45B23-B763-42E4-8E9E-59357384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</a:rPr>
              <a:t>题目设计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6B1516-F77E-4D15-8886-4EAE6E96C81E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10" name="椭圆 19">
              <a:extLst>
                <a:ext uri="{FF2B5EF4-FFF2-40B4-BE49-F238E27FC236}">
                  <a16:creationId xmlns:a16="http://schemas.microsoft.com/office/drawing/2014/main" id="{744EA4C9-5A59-4E2F-8F96-985B3159F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F8EA5AB-3F78-4A62-92F8-09DE945CA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4" name="矩形 3">
            <a:extLst>
              <a:ext uri="{FF2B5EF4-FFF2-40B4-BE49-F238E27FC236}">
                <a16:creationId xmlns:a16="http://schemas.microsoft.com/office/drawing/2014/main" id="{B5847D10-8BE8-41AC-AD9F-769FC2962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095" y="2270006"/>
            <a:ext cx="4233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请在这里添加相应的文字内容，请在这里添加相应的文字内容。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E793AC7-4628-49E9-A7E3-2576CE456C04}"/>
              </a:ext>
            </a:extLst>
          </p:cNvPr>
          <p:cNvSpPr txBox="1"/>
          <p:nvPr/>
        </p:nvSpPr>
        <p:spPr>
          <a:xfrm>
            <a:off x="934587" y="1216271"/>
            <a:ext cx="7188199" cy="1892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系统带宽：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2MHz  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子载波个数为：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1024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频域导频间隔分别为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64/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时域导频间隔可以尝试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导频数据为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循环前缀长度：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106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A6DE9C2-842D-4DF6-BFC2-B06CB96C1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049" y="3266440"/>
            <a:ext cx="7702729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91754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A5B3C7F-5CF5-4877-9E56-EAB6063F5DF7}"/>
              </a:ext>
            </a:extLst>
          </p:cNvPr>
          <p:cNvSpPr txBox="1"/>
          <p:nvPr/>
        </p:nvSpPr>
        <p:spPr>
          <a:xfrm>
            <a:off x="685800" y="1630997"/>
            <a:ext cx="2910840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样本测试：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B=20000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子载波间隔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1700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导频间隔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子载波个数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，导频个数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循环前缀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B8A189-23CA-4C40-9837-E17F395DD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25" y="452437"/>
            <a:ext cx="7677150" cy="5953125"/>
          </a:xfrm>
          <a:prstGeom prst="rect">
            <a:avLst/>
          </a:prstGeom>
        </p:spPr>
      </p:pic>
      <p:sp>
        <p:nvSpPr>
          <p:cNvPr id="7" name="矩形 30">
            <a:extLst>
              <a:ext uri="{FF2B5EF4-FFF2-40B4-BE49-F238E27FC236}">
                <a16:creationId xmlns:a16="http://schemas.microsoft.com/office/drawing/2014/main" id="{F72F30B3-2E91-474F-A1CE-D805E0FE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</a:rPr>
              <a:t>信号生成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F7A57A4-29FB-4031-B3B2-A2C861797D69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9" name="椭圆 19">
              <a:extLst>
                <a:ext uri="{FF2B5EF4-FFF2-40B4-BE49-F238E27FC236}">
                  <a16:creationId xmlns:a16="http://schemas.microsoft.com/office/drawing/2014/main" id="{C59C0187-8AE3-4163-82E0-98CF6AF61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464BFF7-CBD3-4BE4-ADA6-B3C1BDF8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25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98F9AA-44CE-4F12-B416-75D9EF439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423050"/>
            <a:ext cx="7726832" cy="6011899"/>
          </a:xfrm>
          <a:prstGeom prst="rect">
            <a:avLst/>
          </a:prstGeom>
        </p:spPr>
      </p:pic>
      <p:sp>
        <p:nvSpPr>
          <p:cNvPr id="5" name="矩形 30">
            <a:extLst>
              <a:ext uri="{FF2B5EF4-FFF2-40B4-BE49-F238E27FC236}">
                <a16:creationId xmlns:a16="http://schemas.microsoft.com/office/drawing/2014/main" id="{C13775D2-00A9-49FA-8085-A3E7FB07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</a:rPr>
              <a:t>原理示意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4F8C0D-04B6-43DE-A1F8-B5609DFFFBBA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7" name="椭圆 19">
              <a:extLst>
                <a:ext uri="{FF2B5EF4-FFF2-40B4-BE49-F238E27FC236}">
                  <a16:creationId xmlns:a16="http://schemas.microsoft.com/office/drawing/2014/main" id="{654A74DF-BD69-4168-A284-797234FE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7DDA64C-D6D1-45AC-8718-56CFA67DA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79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C13775D2-00A9-49FA-8085-A3E7FB07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</a:rPr>
              <a:t>图案选择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4F8C0D-04B6-43DE-A1F8-B5609DFFFBBA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7" name="椭圆 19">
              <a:extLst>
                <a:ext uri="{FF2B5EF4-FFF2-40B4-BE49-F238E27FC236}">
                  <a16:creationId xmlns:a16="http://schemas.microsoft.com/office/drawing/2014/main" id="{654A74DF-BD69-4168-A284-797234FE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7DDA64C-D6D1-45AC-8718-56CFA67DA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F766B07-0713-46F6-9729-96E2410B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70" y="790369"/>
            <a:ext cx="5753100" cy="56483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9EF0F2C-BF8F-4398-8B61-F31E1DA6D1A0}"/>
              </a:ext>
            </a:extLst>
          </p:cNvPr>
          <p:cNvSpPr txBox="1"/>
          <p:nvPr/>
        </p:nvSpPr>
        <p:spPr>
          <a:xfrm>
            <a:off x="1035624" y="2502668"/>
            <a:ext cx="42988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频域内插：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T_inter</a:t>
            </a:r>
            <a:r>
              <a:rPr lang="en-US" altLang="zh-CN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=1;%</a:t>
            </a:r>
            <a:r>
              <a:rPr lang="zh-CN" altLang="en-US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时域间隔</a:t>
            </a:r>
          </a:p>
          <a:p>
            <a:r>
              <a:rPr lang="en-US" altLang="zh-CN" b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F_inter</a:t>
            </a:r>
            <a:r>
              <a:rPr lang="en-US" altLang="zh-CN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=4;%</a:t>
            </a:r>
            <a:r>
              <a:rPr lang="zh-CN" altLang="en-US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频域间隔</a:t>
            </a:r>
            <a:endParaRPr lang="en-US" altLang="zh-CN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时域内插：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T_inter</a:t>
            </a:r>
            <a:r>
              <a:rPr lang="en-US" altLang="zh-CN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=4;%</a:t>
            </a:r>
            <a:r>
              <a:rPr lang="zh-CN" altLang="en-US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时域间隔</a:t>
            </a:r>
          </a:p>
          <a:p>
            <a:r>
              <a:rPr lang="en-US" altLang="zh-CN" b="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F_inter</a:t>
            </a:r>
            <a:r>
              <a:rPr lang="en-US" altLang="zh-CN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=1;%</a:t>
            </a:r>
            <a:r>
              <a:rPr lang="zh-CN" altLang="en-US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频域间隔</a:t>
            </a:r>
            <a:endParaRPr lang="en-US" altLang="zh-CN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endParaRPr lang="zh-CN" altLang="en-US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41703F-60FA-404C-87C8-5E8179AC1919}"/>
              </a:ext>
            </a:extLst>
          </p:cNvPr>
          <p:cNvSpPr txBox="1"/>
          <p:nvPr/>
        </p:nvSpPr>
        <p:spPr>
          <a:xfrm>
            <a:off x="1035624" y="1429056"/>
            <a:ext cx="4511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频域导频间隔分别为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时域导频间隔可以尝试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60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C13775D2-00A9-49FA-8085-A3E7FB07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</a:rPr>
              <a:t>瑞利信道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4F8C0D-04B6-43DE-A1F8-B5609DFFFBBA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7" name="椭圆 19">
              <a:extLst>
                <a:ext uri="{FF2B5EF4-FFF2-40B4-BE49-F238E27FC236}">
                  <a16:creationId xmlns:a16="http://schemas.microsoft.com/office/drawing/2014/main" id="{654A74DF-BD69-4168-A284-797234FE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7DDA64C-D6D1-45AC-8718-56CFA67DA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CC38B0E-EB32-47BF-8479-C686F4AAFC60}"/>
              </a:ext>
            </a:extLst>
          </p:cNvPr>
          <p:cNvSpPr txBox="1"/>
          <p:nvPr/>
        </p:nvSpPr>
        <p:spPr>
          <a:xfrm>
            <a:off x="3220720" y="2194560"/>
            <a:ext cx="1270000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过信道的信号衰落图像，可以用测试信号描述</a:t>
            </a:r>
          </a:p>
        </p:txBody>
      </p:sp>
    </p:spTree>
    <p:extLst>
      <p:ext uri="{BB962C8B-B14F-4D97-AF65-F5344CB8AC3E}">
        <p14:creationId xmlns:p14="http://schemas.microsoft.com/office/powerpoint/2010/main" val="32742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C13775D2-00A9-49FA-8085-A3E7FB07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</a:rPr>
              <a:t>信道估计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4F8C0D-04B6-43DE-A1F8-B5609DFFFBBA}"/>
              </a:ext>
            </a:extLst>
          </p:cNvPr>
          <p:cNvGrpSpPr/>
          <p:nvPr/>
        </p:nvGrpSpPr>
        <p:grpSpPr>
          <a:xfrm>
            <a:off x="467371" y="322124"/>
            <a:ext cx="467216" cy="468245"/>
            <a:chOff x="3437020" y="2074814"/>
            <a:chExt cx="863676" cy="865577"/>
          </a:xfrm>
        </p:grpSpPr>
        <p:sp>
          <p:nvSpPr>
            <p:cNvPr id="7" name="椭圆 19">
              <a:extLst>
                <a:ext uri="{FF2B5EF4-FFF2-40B4-BE49-F238E27FC236}">
                  <a16:creationId xmlns:a16="http://schemas.microsoft.com/office/drawing/2014/main" id="{654A74DF-BD69-4168-A284-797234FE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7DDA64C-D6D1-45AC-8718-56CFA67DA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52E3163-1388-495D-83E4-F8DA8247AF83}"/>
              </a:ext>
            </a:extLst>
          </p:cNvPr>
          <p:cNvSpPr txBox="1"/>
          <p:nvPr/>
        </p:nvSpPr>
        <p:spPr>
          <a:xfrm>
            <a:off x="3220720" y="2194560"/>
            <a:ext cx="127000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数学原理</a:t>
            </a:r>
          </a:p>
        </p:txBody>
      </p:sp>
    </p:spTree>
    <p:extLst>
      <p:ext uri="{BB962C8B-B14F-4D97-AF65-F5344CB8AC3E}">
        <p14:creationId xmlns:p14="http://schemas.microsoft.com/office/powerpoint/2010/main" val="79965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702</Words>
  <Application>Microsoft Office PowerPoint</Application>
  <PresentationFormat>宽屏</PresentationFormat>
  <Paragraphs>71</Paragraphs>
  <Slides>14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等线</vt:lpstr>
      <vt:lpstr>迷你简菱心</vt:lpstr>
      <vt:lpstr>宋体</vt:lpstr>
      <vt:lpstr>微软雅黑</vt:lpstr>
      <vt:lpstr>幼圆</vt:lpstr>
      <vt:lpstr>Arial</vt:lpstr>
      <vt:lpstr>Arial Black</vt:lpstr>
      <vt:lpstr>Cambria Math</vt:lpstr>
      <vt:lpstr>Consolas</vt:lpstr>
      <vt:lpstr>Times New Roman</vt:lpstr>
      <vt:lpstr>Tw Cen MT</vt:lpstr>
      <vt:lpstr>Wingdings 2</vt:lpstr>
      <vt:lpstr>A000120140530A99PPBG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z zl</cp:lastModifiedBy>
  <cp:revision>268</cp:revision>
  <dcterms:created xsi:type="dcterms:W3CDTF">2018-10-08T13:07:35Z</dcterms:created>
  <dcterms:modified xsi:type="dcterms:W3CDTF">2021-05-18T02:47:53Z</dcterms:modified>
</cp:coreProperties>
</file>