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491" r:id="rId3"/>
    <p:sldId id="532" r:id="rId4"/>
    <p:sldId id="526" r:id="rId5"/>
    <p:sldId id="530" r:id="rId6"/>
    <p:sldId id="543" r:id="rId7"/>
    <p:sldId id="537" r:id="rId8"/>
    <p:sldId id="548" r:id="rId9"/>
    <p:sldId id="549" r:id="rId10"/>
    <p:sldId id="534" r:id="rId11"/>
    <p:sldId id="539" r:id="rId12"/>
    <p:sldId id="540" r:id="rId13"/>
    <p:sldId id="546" r:id="rId14"/>
    <p:sldId id="541" r:id="rId15"/>
    <p:sldId id="547" r:id="rId16"/>
    <p:sldId id="551" r:id="rId17"/>
    <p:sldId id="553" r:id="rId18"/>
    <p:sldId id="538" r:id="rId19"/>
    <p:sldId id="552" r:id="rId20"/>
    <p:sldId id="529" r:id="rId21"/>
    <p:sldId id="531" r:id="rId22"/>
    <p:sldId id="505"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482E939-4EBC-43F4-8A3F-90E204DD2B75}">
          <p14:sldIdLst>
            <p14:sldId id="257"/>
            <p14:sldId id="491"/>
            <p14:sldId id="532"/>
            <p14:sldId id="526"/>
            <p14:sldId id="530"/>
            <p14:sldId id="543"/>
            <p14:sldId id="537"/>
            <p14:sldId id="548"/>
            <p14:sldId id="549"/>
            <p14:sldId id="534"/>
            <p14:sldId id="539"/>
            <p14:sldId id="540"/>
            <p14:sldId id="546"/>
            <p14:sldId id="541"/>
            <p14:sldId id="547"/>
            <p14:sldId id="551"/>
            <p14:sldId id="553"/>
            <p14:sldId id="538"/>
            <p14:sldId id="552"/>
            <p14:sldId id="529"/>
            <p14:sldId id="531"/>
            <p14:sldId id="5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DFF"/>
    <a:srgbClr val="0E4A80"/>
    <a:srgbClr val="BDDCF8"/>
    <a:srgbClr val="235480"/>
    <a:srgbClr val="325B7F"/>
    <a:srgbClr val="395E7F"/>
    <a:srgbClr val="335C80"/>
    <a:srgbClr val="3B5F80"/>
    <a:srgbClr val="385D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6" autoAdjust="0"/>
    <p:restoredTop sz="94648"/>
  </p:normalViewPr>
  <p:slideViewPr>
    <p:cSldViewPr snapToGrid="0" showGuides="1">
      <p:cViewPr varScale="1">
        <p:scale>
          <a:sx n="75" d="100"/>
          <a:sy n="75" d="100"/>
        </p:scale>
        <p:origin x="252" y="5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106C-D5AE-420C-BEF8-088D4D6B8388}" type="datetimeFigureOut">
              <a:rPr lang="zh-CN" altLang="en-US" smtClean="0"/>
              <a:t>2021-05-18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91C1-445D-4244-8928-569776DA9122}" type="slidenum">
              <a:rPr lang="zh-CN" altLang="en-US" smtClean="0"/>
              <a:t>‹#›</a:t>
            </a:fld>
            <a:endParaRPr lang="zh-CN" altLang="en-US"/>
          </a:p>
        </p:txBody>
      </p:sp>
    </p:spTree>
    <p:extLst>
      <p:ext uri="{BB962C8B-B14F-4D97-AF65-F5344CB8AC3E}">
        <p14:creationId xmlns:p14="http://schemas.microsoft.com/office/powerpoint/2010/main" val="32328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a:t>
            </a:fld>
            <a:endParaRPr lang="zh-CN" altLang="en-US"/>
          </a:p>
        </p:txBody>
      </p:sp>
    </p:spTree>
    <p:extLst>
      <p:ext uri="{BB962C8B-B14F-4D97-AF65-F5344CB8AC3E}">
        <p14:creationId xmlns:p14="http://schemas.microsoft.com/office/powerpoint/2010/main" val="26781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2</a:t>
            </a:fld>
            <a:endParaRPr lang="zh-CN" altLang="en-US"/>
          </a:p>
        </p:txBody>
      </p:sp>
    </p:spTree>
    <p:extLst>
      <p:ext uri="{BB962C8B-B14F-4D97-AF65-F5344CB8AC3E}">
        <p14:creationId xmlns:p14="http://schemas.microsoft.com/office/powerpoint/2010/main" val="322555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4</a:t>
            </a:fld>
            <a:endParaRPr lang="zh-CN" altLang="en-US"/>
          </a:p>
        </p:txBody>
      </p:sp>
    </p:spTree>
    <p:extLst>
      <p:ext uri="{BB962C8B-B14F-4D97-AF65-F5344CB8AC3E}">
        <p14:creationId xmlns:p14="http://schemas.microsoft.com/office/powerpoint/2010/main" val="85807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5</a:t>
            </a:fld>
            <a:endParaRPr lang="zh-CN" altLang="en-US"/>
          </a:p>
        </p:txBody>
      </p:sp>
    </p:spTree>
    <p:extLst>
      <p:ext uri="{BB962C8B-B14F-4D97-AF65-F5344CB8AC3E}">
        <p14:creationId xmlns:p14="http://schemas.microsoft.com/office/powerpoint/2010/main" val="169184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图案更改名称</a:t>
            </a:r>
          </a:p>
        </p:txBody>
      </p:sp>
      <p:sp>
        <p:nvSpPr>
          <p:cNvPr id="4" name="灯片编号占位符 3"/>
          <p:cNvSpPr>
            <a:spLocks noGrp="1"/>
          </p:cNvSpPr>
          <p:nvPr>
            <p:ph type="sldNum" sz="quarter" idx="5"/>
          </p:nvPr>
        </p:nvSpPr>
        <p:spPr/>
        <p:txBody>
          <a:bodyPr/>
          <a:lstStyle/>
          <a:p>
            <a:fld id="{3D3391C1-445D-4244-8928-569776DA9122}" type="slidenum">
              <a:rPr lang="zh-CN" altLang="en-US" smtClean="0"/>
              <a:t>17</a:t>
            </a:fld>
            <a:endParaRPr lang="zh-CN" altLang="en-US"/>
          </a:p>
        </p:txBody>
      </p:sp>
    </p:spTree>
    <p:extLst>
      <p:ext uri="{BB962C8B-B14F-4D97-AF65-F5344CB8AC3E}">
        <p14:creationId xmlns:p14="http://schemas.microsoft.com/office/powerpoint/2010/main" val="382498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20</a:t>
            </a:fld>
            <a:endParaRPr lang="zh-CN" altLang="en-US"/>
          </a:p>
        </p:txBody>
      </p:sp>
    </p:spTree>
    <p:extLst>
      <p:ext uri="{BB962C8B-B14F-4D97-AF65-F5344CB8AC3E}">
        <p14:creationId xmlns:p14="http://schemas.microsoft.com/office/powerpoint/2010/main" val="212719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22</a:t>
            </a:fld>
            <a:endParaRPr lang="zh-CN" altLang="en-US"/>
          </a:p>
        </p:txBody>
      </p:sp>
    </p:spTree>
    <p:extLst>
      <p:ext uri="{BB962C8B-B14F-4D97-AF65-F5344CB8AC3E}">
        <p14:creationId xmlns:p14="http://schemas.microsoft.com/office/powerpoint/2010/main" val="394328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976373"/>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extLst>
      <p:ext uri="{BB962C8B-B14F-4D97-AF65-F5344CB8AC3E}">
        <p14:creationId xmlns:p14="http://schemas.microsoft.com/office/powerpoint/2010/main" val="251931380"/>
      </p:ext>
    </p:extLst>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10257"/>
      </p:ext>
    </p:extLst>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D8601B-7A82-45B9-986B-3C23F668E2A5}"/>
              </a:ext>
            </a:extLst>
          </p:cNvPr>
          <p:cNvSpPr/>
          <p:nvPr userDrawn="1"/>
        </p:nvSpPr>
        <p:spPr>
          <a:xfrm>
            <a:off x="0" y="0"/>
            <a:ext cx="12192000" cy="6858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A19540A6-8EEF-4591-93B7-D5156C287841}"/>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5" name="矩形: 圆角 4">
            <a:extLst>
              <a:ext uri="{FF2B5EF4-FFF2-40B4-BE49-F238E27FC236}">
                <a16:creationId xmlns:a16="http://schemas.microsoft.com/office/drawing/2014/main" id="{CD795C65-151D-4792-BC4F-D6C69213672A}"/>
              </a:ext>
            </a:extLst>
          </p:cNvPr>
          <p:cNvSpPr/>
          <p:nvPr userDrawn="1"/>
        </p:nvSpPr>
        <p:spPr>
          <a:xfrm>
            <a:off x="163286" y="179614"/>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32866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50319"/>
      </p:ext>
    </p:extLst>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954036"/>
      </p:ext>
    </p:extLst>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245910"/>
      </p:ext>
    </p:extLst>
  </p:cSld>
  <p:clrMapOvr>
    <a:masterClrMapping/>
  </p:clrMapOvr>
  <p:transition spd="slow" advClick="0"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723228"/>
      </p:ext>
    </p:extLst>
  </p:cSld>
  <p:clrMapOvr>
    <a:masterClrMapping/>
  </p:clrMapOvr>
  <p:transition spd="slow" advClick="0"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成果应用">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81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214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56" r:id="rId5"/>
    <p:sldLayoutId id="2147483657" r:id="rId6"/>
    <p:sldLayoutId id="2147483658" r:id="rId7"/>
    <p:sldLayoutId id="2147483659" r:id="rId8"/>
    <p:sldLayoutId id="2147483670" r:id="rId9"/>
  </p:sldLayoutIdLst>
  <p:transition spd="slow" advClick="0" advTm="0">
    <p:wipe/>
  </p:transition>
  <p:hf hdr="0" dt="0"/>
  <p:txStyles>
    <p:titleStyle>
      <a:lvl1pPr algn="l" defTabSz="914377"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284" indent="-357284" algn="just" defTabSz="914377"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284" indent="-357284"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4.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png"/><Relationship Id="rId7" Type="http://schemas.openxmlformats.org/officeDocument/2006/relationships/image" Target="../media/image24.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notesSlide" Target="../notesSlides/notesSlide7.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4.xml"/><Relationship Id="rId5" Type="http://schemas.openxmlformats.org/officeDocument/2006/relationships/tags" Target="../tags/tag11.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C5BC77DC-388C-4B71-9909-C907EE83C80D}"/>
              </a:ext>
            </a:extLst>
          </p:cNvPr>
          <p:cNvSpPr txBox="1"/>
          <p:nvPr>
            <p:custDataLst>
              <p:tags r:id="rId1"/>
            </p:custDataLst>
          </p:nvPr>
        </p:nvSpPr>
        <p:spPr>
          <a:xfrm>
            <a:off x="182002" y="2668923"/>
            <a:ext cx="11827994" cy="951030"/>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4800" dirty="0">
                <a:latin typeface="Times New Roman" panose="02020603050405020304" pitchFamily="18" charset="0"/>
                <a:ea typeface="黑体" panose="02010609060101010101" pitchFamily="49" charset="-122"/>
              </a:rPr>
              <a:t>基于导频的信道估计与插值</a:t>
            </a:r>
            <a:endParaRPr lang="zh-CN" altLang="en-US" sz="4800" dirty="0">
              <a:solidFill>
                <a:srgbClr val="3B5F80"/>
              </a:solidFill>
            </a:endParaRPr>
          </a:p>
        </p:txBody>
      </p:sp>
      <p:sp>
        <p:nvSpPr>
          <p:cNvPr id="8"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9FAB4F0-C6F8-4C6D-9875-984DA252F5A2}"/>
              </a:ext>
            </a:extLst>
          </p:cNvPr>
          <p:cNvSpPr txBox="1"/>
          <p:nvPr>
            <p:custDataLst>
              <p:tags r:id="rId2"/>
            </p:custDataLst>
          </p:nvPr>
        </p:nvSpPr>
        <p:spPr>
          <a:xfrm>
            <a:off x="4203663" y="5083694"/>
            <a:ext cx="1620957" cy="338554"/>
          </a:xfrm>
          <a:prstGeom prst="rect">
            <a:avLst/>
          </a:prstGeom>
          <a:noFill/>
        </p:spPr>
        <p:txBody>
          <a:bodyPr vert="horz" wrap="non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指导老师：雷霞</a:t>
            </a:r>
          </a:p>
        </p:txBody>
      </p:sp>
      <p:sp>
        <p:nvSpPr>
          <p:cNvPr id="9"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E096D2E-0FC0-42BE-9DEA-1A06CCE0A19D}"/>
              </a:ext>
            </a:extLst>
          </p:cNvPr>
          <p:cNvSpPr txBox="1"/>
          <p:nvPr>
            <p:custDataLst>
              <p:tags r:id="rId3"/>
            </p:custDataLst>
          </p:nvPr>
        </p:nvSpPr>
        <p:spPr>
          <a:xfrm>
            <a:off x="4203663" y="5479751"/>
            <a:ext cx="5865623" cy="338554"/>
          </a:xfrm>
          <a:prstGeom prst="rect">
            <a:avLst/>
          </a:prstGeom>
          <a:noFill/>
        </p:spPr>
        <p:txBody>
          <a:bodyPr vert="horz"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小组成员 ：张芷兰，曹怡蕊，戴欣航</a:t>
            </a:r>
          </a:p>
        </p:txBody>
      </p:sp>
      <p:grpSp>
        <p:nvGrpSpPr>
          <p:cNvPr id="13" name="组合 12">
            <a:extLst>
              <a:ext uri="{FF2B5EF4-FFF2-40B4-BE49-F238E27FC236}">
                <a16:creationId xmlns:a16="http://schemas.microsoft.com/office/drawing/2014/main" id="{E036E557-095B-4040-A776-92F3FD2D7A48}"/>
              </a:ext>
            </a:extLst>
          </p:cNvPr>
          <p:cNvGrpSpPr/>
          <p:nvPr/>
        </p:nvGrpSpPr>
        <p:grpSpPr>
          <a:xfrm>
            <a:off x="3816544" y="4305569"/>
            <a:ext cx="5250889" cy="382068"/>
            <a:chOff x="3548596" y="4873761"/>
            <a:chExt cx="5250889" cy="382068"/>
          </a:xfrm>
        </p:grpSpPr>
        <p:sp>
          <p:nvSpPr>
            <p:cNvPr id="5"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D53AA61-2C55-4524-936A-3966A3AFCEA4}"/>
                </a:ext>
              </a:extLst>
            </p:cNvPr>
            <p:cNvSpPr/>
            <p:nvPr>
              <p:custDataLst>
                <p:tags r:id="rId4"/>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Tw Cen MT" panose="020B0602020104020603" pitchFamily="34" charset="0"/>
                <a:ea typeface="微软雅黑" panose="020B0503020204020204" pitchFamily="34" charset="-122"/>
              </a:endParaRPr>
            </a:p>
          </p:txBody>
        </p:sp>
        <p:sp>
          <p:nvSpPr>
            <p:cNvPr id="6"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51AE31-B98C-4079-BF57-2ABB6AE94545}"/>
                </a:ext>
              </a:extLst>
            </p:cNvPr>
            <p:cNvSpPr/>
            <p:nvPr>
              <p:custDataLst>
                <p:tags r:id="rId5"/>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Tw Cen MT" panose="020B0602020104020603" pitchFamily="34" charset="0"/>
                <a:ea typeface="微软雅黑" panose="020B0503020204020204" pitchFamily="34" charset="-122"/>
              </a:endParaRPr>
            </a:p>
          </p:txBody>
        </p:sp>
        <p:sp>
          <p:nvSpPr>
            <p:cNvPr id="12" name="矩形: 圆角 11">
              <a:extLst>
                <a:ext uri="{FF2B5EF4-FFF2-40B4-BE49-F238E27FC236}">
                  <a16:creationId xmlns:a16="http://schemas.microsoft.com/office/drawing/2014/main" id="{D7F3319C-F12D-40BD-82A2-5F41F56ACF53}"/>
                </a:ext>
              </a:extLst>
            </p:cNvPr>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w Cen MT" panose="020B0602020104020603" pitchFamily="34" charset="0"/>
                  <a:ea typeface="微软雅黑" panose="020B0503020204020204" pitchFamily="34" charset="-122"/>
                </a:rPr>
                <a:t>电子科技大学信通学院 </a:t>
              </a:r>
            </a:p>
          </p:txBody>
        </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4869" y="842574"/>
            <a:ext cx="1622260" cy="1614308"/>
          </a:xfrm>
          <a:prstGeom prst="rect">
            <a:avLst/>
          </a:prstGeom>
        </p:spPr>
      </p:pic>
    </p:spTree>
    <p:extLst>
      <p:ext uri="{BB962C8B-B14F-4D97-AF65-F5344CB8AC3E}">
        <p14:creationId xmlns:p14="http://schemas.microsoft.com/office/powerpoint/2010/main" val="1788814812"/>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瑞利信道</a:t>
            </a:r>
            <a:r>
              <a:rPr lang="en-US" altLang="zh-CN" sz="2400" dirty="0">
                <a:solidFill>
                  <a:srgbClr val="325B7F"/>
                </a:solidFill>
              </a:rPr>
              <a:t>——</a:t>
            </a:r>
            <a:r>
              <a:rPr lang="zh-CN" altLang="en-US" sz="2400" dirty="0">
                <a:solidFill>
                  <a:srgbClr val="325B7F"/>
                </a:solidFill>
              </a:rPr>
              <a:t>单径</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a:extLst>
              <a:ext uri="{FF2B5EF4-FFF2-40B4-BE49-F238E27FC236}">
                <a16:creationId xmlns:a16="http://schemas.microsoft.com/office/drawing/2014/main" id="{B8D9EB99-E272-40F5-8517-96D4F35B8796}"/>
              </a:ext>
            </a:extLst>
          </p:cNvPr>
          <p:cNvPicPr>
            <a:picLocks noChangeAspect="1"/>
          </p:cNvPicPr>
          <p:nvPr/>
        </p:nvPicPr>
        <p:blipFill>
          <a:blip r:embed="rId3"/>
          <a:stretch>
            <a:fillRect/>
          </a:stretch>
        </p:blipFill>
        <p:spPr>
          <a:xfrm>
            <a:off x="6009803" y="922188"/>
            <a:ext cx="5628629" cy="5013624"/>
          </a:xfrm>
          <a:prstGeom prst="rect">
            <a:avLst/>
          </a:prstGeom>
        </p:spPr>
      </p:pic>
      <p:pic>
        <p:nvPicPr>
          <p:cNvPr id="4" name="图片 3">
            <a:extLst>
              <a:ext uri="{FF2B5EF4-FFF2-40B4-BE49-F238E27FC236}">
                <a16:creationId xmlns:a16="http://schemas.microsoft.com/office/drawing/2014/main" id="{48152BBE-0065-49BD-81BA-75E08E482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68" y="1596201"/>
            <a:ext cx="4932832" cy="3069318"/>
          </a:xfrm>
          <a:prstGeom prst="rect">
            <a:avLst/>
          </a:prstGeom>
        </p:spPr>
      </p:pic>
    </p:spTree>
    <p:extLst>
      <p:ext uri="{BB962C8B-B14F-4D97-AF65-F5344CB8AC3E}">
        <p14:creationId xmlns:p14="http://schemas.microsoft.com/office/powerpoint/2010/main" val="327428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瑞利信道</a:t>
            </a:r>
            <a:r>
              <a:rPr lang="en-US" altLang="zh-CN" sz="2400" dirty="0">
                <a:solidFill>
                  <a:srgbClr val="325B7F"/>
                </a:solidFill>
              </a:rPr>
              <a:t>——</a:t>
            </a:r>
            <a:r>
              <a:rPr lang="zh-CN" altLang="en-US" sz="2400" dirty="0">
                <a:solidFill>
                  <a:srgbClr val="325B7F"/>
                </a:solidFill>
              </a:rPr>
              <a:t>多径</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3" name="图片 2">
            <a:extLst>
              <a:ext uri="{FF2B5EF4-FFF2-40B4-BE49-F238E27FC236}">
                <a16:creationId xmlns:a16="http://schemas.microsoft.com/office/drawing/2014/main" id="{90CB4D25-C0E2-4659-83D9-FED641A94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71" y="905921"/>
            <a:ext cx="5117344" cy="5196683"/>
          </a:xfrm>
          <a:prstGeom prst="rect">
            <a:avLst/>
          </a:prstGeom>
        </p:spPr>
      </p:pic>
      <p:pic>
        <p:nvPicPr>
          <p:cNvPr id="10" name="图片 9">
            <a:extLst>
              <a:ext uri="{FF2B5EF4-FFF2-40B4-BE49-F238E27FC236}">
                <a16:creationId xmlns:a16="http://schemas.microsoft.com/office/drawing/2014/main" id="{80EE7B70-6B0B-4F4B-85DD-4337936E8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067" y="997450"/>
            <a:ext cx="5628629" cy="5013624"/>
          </a:xfrm>
          <a:prstGeom prst="rect">
            <a:avLst/>
          </a:prstGeom>
        </p:spPr>
      </p:pic>
    </p:spTree>
    <p:extLst>
      <p:ext uri="{BB962C8B-B14F-4D97-AF65-F5344CB8AC3E}">
        <p14:creationId xmlns:p14="http://schemas.microsoft.com/office/powerpoint/2010/main" val="62157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瑞利信道</a:t>
            </a:r>
            <a:r>
              <a:rPr lang="en-US" altLang="zh-CN" sz="2400" dirty="0">
                <a:solidFill>
                  <a:srgbClr val="325B7F"/>
                </a:solidFill>
              </a:rPr>
              <a:t>——</a:t>
            </a:r>
            <a:r>
              <a:rPr lang="zh-CN" altLang="en-US" sz="2400" dirty="0">
                <a:solidFill>
                  <a:srgbClr val="325B7F"/>
                </a:solidFill>
              </a:rPr>
              <a:t>多径</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4" name="图片 3">
            <a:extLst>
              <a:ext uri="{FF2B5EF4-FFF2-40B4-BE49-F238E27FC236}">
                <a16:creationId xmlns:a16="http://schemas.microsoft.com/office/drawing/2014/main" id="{7CEE746D-EDF5-4A39-96C2-9A01FAED4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68" y="1134534"/>
            <a:ext cx="5403796" cy="4975362"/>
          </a:xfrm>
          <a:prstGeom prst="rect">
            <a:avLst/>
          </a:prstGeom>
        </p:spPr>
      </p:pic>
      <p:pic>
        <p:nvPicPr>
          <p:cNvPr id="11" name="图片 10">
            <a:extLst>
              <a:ext uri="{FF2B5EF4-FFF2-40B4-BE49-F238E27FC236}">
                <a16:creationId xmlns:a16="http://schemas.microsoft.com/office/drawing/2014/main" id="{5593F9F5-E510-4E73-BED3-8D349731C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638" y="1134535"/>
            <a:ext cx="5403796" cy="4975362"/>
          </a:xfrm>
          <a:prstGeom prst="rect">
            <a:avLst/>
          </a:prstGeom>
        </p:spPr>
      </p:pic>
    </p:spTree>
    <p:extLst>
      <p:ext uri="{BB962C8B-B14F-4D97-AF65-F5344CB8AC3E}">
        <p14:creationId xmlns:p14="http://schemas.microsoft.com/office/powerpoint/2010/main" val="10675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0">
            <a:extLst>
              <a:ext uri="{FF2B5EF4-FFF2-40B4-BE49-F238E27FC236}">
                <a16:creationId xmlns:a16="http://schemas.microsoft.com/office/drawing/2014/main" id="{9CBC68BC-CFFD-4584-A711-B1447FD36738}"/>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去前缀、串并、</a:t>
            </a:r>
            <a:r>
              <a:rPr lang="en-US" altLang="zh-CN" sz="2400" dirty="0">
                <a:solidFill>
                  <a:srgbClr val="325B7F"/>
                </a:solidFill>
              </a:rPr>
              <a:t>FFT</a:t>
            </a:r>
            <a:endParaRPr lang="zh-CN" altLang="en-US" sz="2400" dirty="0">
              <a:solidFill>
                <a:srgbClr val="325B7F"/>
              </a:solidFill>
            </a:endParaRPr>
          </a:p>
        </p:txBody>
      </p:sp>
      <p:grpSp>
        <p:nvGrpSpPr>
          <p:cNvPr id="3" name="组合 2">
            <a:extLst>
              <a:ext uri="{FF2B5EF4-FFF2-40B4-BE49-F238E27FC236}">
                <a16:creationId xmlns:a16="http://schemas.microsoft.com/office/drawing/2014/main" id="{6DCDA3FC-2FB5-461C-8E89-003EB73B2BAC}"/>
              </a:ext>
            </a:extLst>
          </p:cNvPr>
          <p:cNvGrpSpPr/>
          <p:nvPr/>
        </p:nvGrpSpPr>
        <p:grpSpPr>
          <a:xfrm>
            <a:off x="467371" y="322124"/>
            <a:ext cx="467216" cy="468245"/>
            <a:chOff x="3437020" y="2074814"/>
            <a:chExt cx="863676" cy="865577"/>
          </a:xfrm>
        </p:grpSpPr>
        <p:sp>
          <p:nvSpPr>
            <p:cNvPr id="4" name="椭圆 19">
              <a:extLst>
                <a:ext uri="{FF2B5EF4-FFF2-40B4-BE49-F238E27FC236}">
                  <a16:creationId xmlns:a16="http://schemas.microsoft.com/office/drawing/2014/main" id="{7BF82AAB-CB06-41C9-B8D8-95B18116C7E6}"/>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5" name="图片 4">
              <a:extLst>
                <a:ext uri="{FF2B5EF4-FFF2-40B4-BE49-F238E27FC236}">
                  <a16:creationId xmlns:a16="http://schemas.microsoft.com/office/drawing/2014/main" id="{716EF8F9-6C26-4887-86AF-5099AF115B3A}"/>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7" name="文本框 6">
            <a:extLst>
              <a:ext uri="{FF2B5EF4-FFF2-40B4-BE49-F238E27FC236}">
                <a16:creationId xmlns:a16="http://schemas.microsoft.com/office/drawing/2014/main" id="{9341EFE0-4E89-434E-A685-74A9D90601DD}"/>
              </a:ext>
            </a:extLst>
          </p:cNvPr>
          <p:cNvSpPr txBox="1"/>
          <p:nvPr/>
        </p:nvSpPr>
        <p:spPr>
          <a:xfrm>
            <a:off x="934587" y="1356698"/>
            <a:ext cx="6106160" cy="4524315"/>
          </a:xfrm>
          <a:prstGeom prst="rect">
            <a:avLst/>
          </a:prstGeom>
          <a:noFill/>
        </p:spPr>
        <p:txBody>
          <a:bodyPr wrap="square">
            <a:spAutoFit/>
          </a:bodyPr>
          <a:lstStyle/>
          <a:p>
            <a:r>
              <a:rPr lang="en-US" altLang="zh-CN" sz="1800" b="0" i="0" u="none" strike="noStrike" baseline="0" dirty="0">
                <a:solidFill>
                  <a:srgbClr val="3C763D"/>
                </a:solidFill>
                <a:latin typeface="Courier New" panose="02070309020205020404" pitchFamily="49" charset="0"/>
              </a:rPr>
              <a:t> %% </a:t>
            </a:r>
            <a:r>
              <a:rPr lang="zh-CN" altLang="en-US" sz="1800" b="0" i="0" u="none" strike="noStrike" baseline="0" dirty="0">
                <a:solidFill>
                  <a:srgbClr val="3C763D"/>
                </a:solidFill>
                <a:latin typeface="Courier New" panose="02070309020205020404" pitchFamily="49" charset="0"/>
              </a:rPr>
              <a:t>串并</a:t>
            </a:r>
            <a:r>
              <a:rPr lang="en-US" altLang="zh-CN" sz="1800" b="0" i="0" u="none" strike="noStrike" baseline="0" dirty="0">
                <a:solidFill>
                  <a:srgbClr val="000000"/>
                </a:solidFill>
                <a:latin typeface="Courier New" panose="02070309020205020404" pitchFamily="49" charset="0"/>
              </a:rPr>
              <a:t>    </a:t>
            </a:r>
            <a:r>
              <a:rPr lang="en-US" altLang="zh-CN" sz="1800" b="0" i="0" u="none" strike="noStrike" baseline="0" dirty="0" err="1">
                <a:solidFill>
                  <a:srgbClr val="000000"/>
                </a:solidFill>
                <a:latin typeface="Courier New" panose="02070309020205020404" pitchFamily="49" charset="0"/>
              </a:rPr>
              <a:t>TdataA_re</a:t>
            </a:r>
            <a:r>
              <a:rPr lang="en-US" altLang="zh-CN" sz="1800" b="0" i="0" u="none" strike="noStrike" baseline="0" dirty="0">
                <a:solidFill>
                  <a:srgbClr val="000000"/>
                </a:solidFill>
                <a:latin typeface="Courier New" panose="02070309020205020404" pitchFamily="49" charset="0"/>
              </a:rPr>
              <a:t>=reshape(</a:t>
            </a:r>
            <a:r>
              <a:rPr lang="en-US" altLang="zh-CN" sz="1800" b="0" i="0" u="none" strike="noStrike" baseline="0" dirty="0" err="1">
                <a:solidFill>
                  <a:srgbClr val="000000"/>
                </a:solidFill>
                <a:latin typeface="Courier New" panose="02070309020205020404" pitchFamily="49" charset="0"/>
              </a:rPr>
              <a:t>TdataA_re,Nfft+Ncp</a:t>
            </a:r>
            <a:r>
              <a:rPr lang="en-US" altLang="zh-CN" sz="1800" b="0" i="0" u="none" strike="noStrike" baseline="0" dirty="0">
                <a:solidFill>
                  <a:srgbClr val="000000"/>
                </a:solidFill>
                <a:latin typeface="Courier New" panose="02070309020205020404" pitchFamily="49" charset="0"/>
              </a:rPr>
              <a:t>,[]);</a:t>
            </a:r>
          </a:p>
          <a:p>
            <a:r>
              <a:rPr lang="en-US" altLang="zh-CN" sz="1800" b="0" i="0" u="none" strike="noStrike" baseline="0" dirty="0">
                <a:solidFill>
                  <a:srgbClr val="000000"/>
                </a:solidFill>
                <a:latin typeface="Courier New" panose="02070309020205020404" pitchFamily="49" charset="0"/>
              </a:rPr>
              <a:t> h1=h(:,1);</a:t>
            </a:r>
          </a:p>
          <a:p>
            <a:r>
              <a:rPr lang="en-US" altLang="zh-CN" sz="1800" b="0" i="0" u="none" strike="noStrike" baseline="0" dirty="0">
                <a:solidFill>
                  <a:srgbClr val="000000"/>
                </a:solidFill>
                <a:latin typeface="Courier New" panose="02070309020205020404" pitchFamily="49" charset="0"/>
              </a:rPr>
              <a:t> h2=h(:,2);</a:t>
            </a:r>
          </a:p>
          <a:p>
            <a:r>
              <a:rPr lang="pt-BR" altLang="zh-CN" sz="1800" b="0" i="0" u="none" strike="noStrike" baseline="0" dirty="0">
                <a:solidFill>
                  <a:srgbClr val="000000"/>
                </a:solidFill>
                <a:latin typeface="Courier New" panose="02070309020205020404" pitchFamily="49" charset="0"/>
              </a:rPr>
              <a:t> h1=reshape(h1,Nfft+Ncp,[]);</a:t>
            </a:r>
          </a:p>
          <a:p>
            <a:r>
              <a:rPr lang="pt-BR" altLang="zh-CN" sz="1800" b="0" i="0" u="none" strike="noStrike" baseline="0" dirty="0">
                <a:solidFill>
                  <a:srgbClr val="000000"/>
                </a:solidFill>
                <a:latin typeface="Courier New" panose="02070309020205020404" pitchFamily="49" charset="0"/>
              </a:rPr>
              <a:t> h2=reshape(h2,Nfft+Ncp,[]);</a:t>
            </a:r>
          </a:p>
          <a:p>
            <a:endParaRPr lang="pt-BR" altLang="zh-CN" dirty="0">
              <a:solidFill>
                <a:srgbClr val="000000"/>
              </a:solidFill>
              <a:latin typeface="Courier New" panose="02070309020205020404" pitchFamily="49" charset="0"/>
            </a:endParaRPr>
          </a:p>
          <a:p>
            <a:r>
              <a:rPr lang="it-IT" altLang="zh-CN" sz="1800" b="0" i="0" u="none" strike="noStrike" baseline="0" dirty="0">
                <a:solidFill>
                  <a:srgbClr val="3C763D"/>
                </a:solidFill>
                <a:latin typeface="Courier New" panose="02070309020205020404" pitchFamily="49" charset="0"/>
              </a:rPr>
              <a:t>%% </a:t>
            </a:r>
            <a:r>
              <a:rPr lang="zh-CN" altLang="en-US" sz="1800" b="0" i="0" u="none" strike="noStrike" baseline="0" dirty="0">
                <a:solidFill>
                  <a:srgbClr val="3C763D"/>
                </a:solidFill>
                <a:latin typeface="Courier New" panose="02070309020205020404" pitchFamily="49" charset="0"/>
              </a:rPr>
              <a:t>去</a:t>
            </a:r>
            <a:r>
              <a:rPr lang="en-US" altLang="zh-CN" sz="1800" b="0" i="0" u="none" strike="noStrike" baseline="0" dirty="0">
                <a:solidFill>
                  <a:srgbClr val="3C763D"/>
                </a:solidFill>
                <a:latin typeface="Courier New" panose="02070309020205020404" pitchFamily="49" charset="0"/>
              </a:rPr>
              <a:t>CP</a:t>
            </a:r>
          </a:p>
          <a:p>
            <a:r>
              <a:rPr lang="fi-FI" altLang="zh-CN" sz="1800" b="0" i="0" u="none" strike="noStrike" baseline="0" dirty="0">
                <a:solidFill>
                  <a:srgbClr val="000000"/>
                </a:solidFill>
                <a:latin typeface="Courier New" panose="02070309020205020404" pitchFamily="49" charset="0"/>
              </a:rPr>
              <a:t> TdataA_re=TdataA_re(Ncp+1:end,:);</a:t>
            </a:r>
          </a:p>
          <a:p>
            <a:r>
              <a:rPr lang="pt-BR" altLang="zh-CN" sz="1800" b="0" i="0" u="none" strike="noStrike" baseline="0" dirty="0">
                <a:solidFill>
                  <a:srgbClr val="000000"/>
                </a:solidFill>
                <a:latin typeface="Courier New" panose="02070309020205020404" pitchFamily="49" charset="0"/>
              </a:rPr>
              <a:t> h1=h1(Ncp+1:end,:);</a:t>
            </a:r>
          </a:p>
          <a:p>
            <a:r>
              <a:rPr lang="pt-BR" altLang="zh-CN" sz="1800" b="0" i="0" u="none" strike="noStrike" baseline="0" dirty="0">
                <a:solidFill>
                  <a:srgbClr val="000000"/>
                </a:solidFill>
                <a:latin typeface="Courier New" panose="02070309020205020404" pitchFamily="49" charset="0"/>
              </a:rPr>
              <a:t> h2=h2(Ncp+1:end,:);</a:t>
            </a:r>
          </a:p>
          <a:p>
            <a:endParaRPr lang="pt-BR" altLang="zh-CN" sz="1800" b="0" i="0" u="none" strike="noStrike" baseline="0" dirty="0">
              <a:solidFill>
                <a:srgbClr val="000000"/>
              </a:solidFill>
              <a:latin typeface="Courier New" panose="02070309020205020404" pitchFamily="49" charset="0"/>
            </a:endParaRPr>
          </a:p>
          <a:p>
            <a:endParaRPr lang="pt-BR" altLang="zh-CN" dirty="0">
              <a:solidFill>
                <a:srgbClr val="000000"/>
              </a:solidFill>
              <a:latin typeface="Courier New" panose="02070309020205020404" pitchFamily="49" charset="0"/>
            </a:endParaRPr>
          </a:p>
          <a:p>
            <a:r>
              <a:rPr lang="en-US" altLang="zh-CN" sz="1800" b="0" i="0" u="none" strike="noStrike" baseline="0" dirty="0">
                <a:solidFill>
                  <a:srgbClr val="3C763D"/>
                </a:solidFill>
                <a:latin typeface="Courier New" panose="02070309020205020404" pitchFamily="49" charset="0"/>
              </a:rPr>
              <a:t>%% FFT</a:t>
            </a:r>
          </a:p>
          <a:p>
            <a:r>
              <a:rPr lang="en-US" altLang="zh-CN" sz="1800" b="0" i="0" u="none" strike="noStrike" baseline="0" dirty="0">
                <a:solidFill>
                  <a:srgbClr val="000000"/>
                </a:solidFill>
                <a:latin typeface="Courier New" panose="02070309020205020404" pitchFamily="49" charset="0"/>
              </a:rPr>
              <a:t> </a:t>
            </a:r>
            <a:r>
              <a:rPr lang="en-US" altLang="zh-CN" sz="1800" b="0" i="0" u="none" strike="noStrike" baseline="0" dirty="0" err="1">
                <a:solidFill>
                  <a:srgbClr val="000000"/>
                </a:solidFill>
                <a:latin typeface="Courier New" panose="02070309020205020404" pitchFamily="49" charset="0"/>
              </a:rPr>
              <a:t>FdataA_re</a:t>
            </a:r>
            <a:r>
              <a:rPr lang="en-US" altLang="zh-CN" sz="1800" b="0" i="0" u="none" strike="noStrike" baseline="0" dirty="0">
                <a:solidFill>
                  <a:srgbClr val="000000"/>
                </a:solidFill>
                <a:latin typeface="Courier New" panose="02070309020205020404" pitchFamily="49" charset="0"/>
              </a:rPr>
              <a:t>=</a:t>
            </a:r>
            <a:r>
              <a:rPr lang="en-US" altLang="zh-CN" sz="1800" b="0" i="0" u="none" strike="noStrike" baseline="0" dirty="0" err="1">
                <a:solidFill>
                  <a:srgbClr val="000000"/>
                </a:solidFill>
                <a:latin typeface="Courier New" panose="02070309020205020404" pitchFamily="49" charset="0"/>
              </a:rPr>
              <a:t>fft</a:t>
            </a:r>
            <a:r>
              <a:rPr lang="en-US" altLang="zh-CN" sz="1800" b="0" i="0" u="none" strike="noStrike" baseline="0" dirty="0">
                <a:solidFill>
                  <a:srgbClr val="000000"/>
                </a:solidFill>
                <a:latin typeface="Courier New" panose="02070309020205020404" pitchFamily="49" charset="0"/>
              </a:rPr>
              <a:t>(</a:t>
            </a:r>
            <a:r>
              <a:rPr lang="en-US" altLang="zh-CN" sz="1800" b="0" i="0" u="none" strike="noStrike" baseline="0" dirty="0" err="1">
                <a:solidFill>
                  <a:srgbClr val="000000"/>
                </a:solidFill>
                <a:latin typeface="Courier New" panose="02070309020205020404" pitchFamily="49" charset="0"/>
              </a:rPr>
              <a:t>TdataA_re</a:t>
            </a:r>
            <a:r>
              <a:rPr lang="en-US" altLang="zh-CN" sz="1800" b="0" i="0" u="none" strike="noStrike" baseline="0" dirty="0">
                <a:solidFill>
                  <a:srgbClr val="000000"/>
                </a:solidFill>
                <a:latin typeface="Courier New" panose="02070309020205020404" pitchFamily="49" charset="0"/>
              </a:rPr>
              <a:t>)/sqrt(1024);</a:t>
            </a:r>
          </a:p>
          <a:p>
            <a:endParaRPr lang="pt-BR" altLang="zh-CN" sz="1800" b="0" i="0" u="none" strike="noStrike" baseline="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42853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607581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信道估计</a:t>
            </a:r>
            <a:r>
              <a:rPr lang="en-US" altLang="zh-CN" sz="2400" dirty="0">
                <a:solidFill>
                  <a:srgbClr val="325B7F"/>
                </a:solidFill>
              </a:rPr>
              <a:t>——</a:t>
            </a:r>
            <a:r>
              <a:rPr lang="zh-CN" altLang="en-US" sz="2400" dirty="0">
                <a:solidFill>
                  <a:srgbClr val="325B7F"/>
                </a:solidFill>
              </a:rPr>
              <a:t>最小二乘法</a:t>
            </a:r>
            <a:r>
              <a:rPr lang="en-US" altLang="zh-CN" sz="2400" dirty="0">
                <a:solidFill>
                  <a:srgbClr val="325B7F"/>
                </a:solidFill>
              </a:rPr>
              <a:t>&amp;</a:t>
            </a:r>
            <a:r>
              <a:rPr lang="zh-CN" altLang="en-US" sz="2400" dirty="0">
                <a:solidFill>
                  <a:srgbClr val="325B7F"/>
                </a:solidFill>
              </a:rPr>
              <a:t>线性内插</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aphicFrame>
        <p:nvGraphicFramePr>
          <p:cNvPr id="3" name="对象 2">
            <a:extLst>
              <a:ext uri="{FF2B5EF4-FFF2-40B4-BE49-F238E27FC236}">
                <a16:creationId xmlns:a16="http://schemas.microsoft.com/office/drawing/2014/main" id="{1E5B7AED-101E-42D1-9931-2926E8E65361}"/>
              </a:ext>
            </a:extLst>
          </p:cNvPr>
          <p:cNvGraphicFramePr>
            <a:graphicFrameLocks noChangeAspect="1"/>
          </p:cNvGraphicFramePr>
          <p:nvPr>
            <p:extLst>
              <p:ext uri="{D42A27DB-BD31-4B8C-83A1-F6EECF244321}">
                <p14:modId xmlns:p14="http://schemas.microsoft.com/office/powerpoint/2010/main" val="3434873440"/>
              </p:ext>
            </p:extLst>
          </p:nvPr>
        </p:nvGraphicFramePr>
        <p:xfrm>
          <a:off x="934587" y="1522053"/>
          <a:ext cx="1609211" cy="369327"/>
        </p:xfrm>
        <a:graphic>
          <a:graphicData uri="http://schemas.openxmlformats.org/presentationml/2006/ole">
            <mc:AlternateContent xmlns:mc="http://schemas.openxmlformats.org/markup-compatibility/2006">
              <mc:Choice xmlns:v="urn:schemas-microsoft-com:vml" Requires="v">
                <p:oleObj spid="_x0000_s2068" name="Equation" r:id="rId4" imgW="1155199" imgH="266584" progId="Equation.DSMT4">
                  <p:embed/>
                </p:oleObj>
              </mc:Choice>
              <mc:Fallback>
                <p:oleObj name="Equation" r:id="rId4" imgW="1155199" imgH="266584" progId="Equation.DSMT4">
                  <p:embed/>
                  <p:pic>
                    <p:nvPicPr>
                      <p:cNvPr id="3" name="对象 2">
                        <a:extLst>
                          <a:ext uri="{FF2B5EF4-FFF2-40B4-BE49-F238E27FC236}">
                            <a16:creationId xmlns:a16="http://schemas.microsoft.com/office/drawing/2014/main" id="{1E5B7AED-101E-42D1-9931-2926E8E65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587" y="1522053"/>
                        <a:ext cx="1609211" cy="369327"/>
                      </a:xfrm>
                      <a:prstGeom prst="rect">
                        <a:avLst/>
                      </a:prstGeom>
                      <a:noFill/>
                    </p:spPr>
                  </p:pic>
                </p:oleObj>
              </mc:Fallback>
            </mc:AlternateContent>
          </a:graphicData>
        </a:graphic>
      </p:graphicFrame>
      <p:sp>
        <p:nvSpPr>
          <p:cNvPr id="14" name="Rectangle 8">
            <a:extLst>
              <a:ext uri="{FF2B5EF4-FFF2-40B4-BE49-F238E27FC236}">
                <a16:creationId xmlns:a16="http://schemas.microsoft.com/office/drawing/2014/main" id="{BD037939-353C-44B3-B9F2-5B99392F5748}"/>
              </a:ext>
            </a:extLst>
          </p:cNvPr>
          <p:cNvSpPr>
            <a:spLocks noChangeArrowheads="1"/>
          </p:cNvSpPr>
          <p:nvPr/>
        </p:nvSpPr>
        <p:spPr bwMode="auto">
          <a:xfrm>
            <a:off x="553568" y="1012511"/>
            <a:ext cx="10854253" cy="1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304800" eaLnBrk="0" fontAlgn="base" hangingPunct="0">
              <a:lnSpc>
                <a:spcPct val="150000"/>
              </a:lnSpc>
              <a:spcBef>
                <a:spcPct val="0"/>
              </a:spcBef>
              <a:spcAft>
                <a:spcPct val="0"/>
              </a:spcAft>
            </a:pP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a:t>
            </a:r>
            <a:r>
              <a:rPr lang="en-US" altLang="zh-CN" kern="100" dirty="0">
                <a:latin typeface="Times New Roman" panose="02020603050405020304" pitchFamily="18" charset="0"/>
                <a:ea typeface="宋体" panose="02010600030101010101" pitchFamily="2" charset="-122"/>
              </a:rPr>
              <a:t>OFDM</a:t>
            </a:r>
            <a:r>
              <a:rPr lang="zh-CN" altLang="en-US" kern="100" dirty="0">
                <a:latin typeface="Times New Roman" panose="02020603050405020304" pitchFamily="18" charset="0"/>
                <a:ea typeface="宋体" panose="02010600030101010101" pitchFamily="2" charset="-122"/>
              </a:rPr>
              <a:t>的传输特性，其将发送信号与信道的时域卷积转换为等效频域的乘积关系。因此，定义</a:t>
            </a:r>
            <a:endParaRPr lang="en-US" altLang="zh-CN" kern="100" dirty="0">
              <a:latin typeface="Times New Roman" panose="02020603050405020304" pitchFamily="18" charset="0"/>
              <a:ea typeface="宋体" panose="02010600030101010101" pitchFamily="2" charset="-122"/>
            </a:endParaRPr>
          </a:p>
          <a:p>
            <a:pPr indent="304800" eaLnBrk="0" fontAlgn="base" hangingPunct="0">
              <a:lnSpc>
                <a:spcPct val="150000"/>
              </a:lnSpc>
              <a:spcBef>
                <a:spcPct val="0"/>
              </a:spcBef>
              <a:spcAft>
                <a:spcPct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分别代表导频位置上的接收信号，等效频域衰落系数的估计值和发送的导频值</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其中</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304800" eaLnBrk="0" fontAlgn="base" hangingPunct="0">
              <a:lnSpc>
                <a:spcPct val="150000"/>
              </a:lnSpc>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为导频个数，则</a:t>
            </a:r>
            <a:endParaRPr lang="zh-CN" altLang="en-US" kern="100" dirty="0">
              <a:latin typeface="Times New Roman" panose="02020603050405020304" pitchFamily="18" charset="0"/>
              <a:ea typeface="宋体" panose="02010600030101010101" pitchFamily="2" charset="-122"/>
            </a:endParaRPr>
          </a:p>
        </p:txBody>
      </p:sp>
      <p:sp>
        <p:nvSpPr>
          <p:cNvPr id="22" name="Rectangle 17">
            <a:extLst>
              <a:ext uri="{FF2B5EF4-FFF2-40B4-BE49-F238E27FC236}">
                <a16:creationId xmlns:a16="http://schemas.microsoft.com/office/drawing/2014/main" id="{2C964BAF-E611-4C4C-998F-7D26BEF6BADC}"/>
              </a:ext>
            </a:extLst>
          </p:cNvPr>
          <p:cNvSpPr>
            <a:spLocks noChangeArrowheads="1"/>
          </p:cNvSpPr>
          <p:nvPr/>
        </p:nvSpPr>
        <p:spPr bwMode="auto">
          <a:xfrm>
            <a:off x="467372" y="2352696"/>
            <a:ext cx="2336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A83BFCAA-A5C3-4217-A943-F78785070D56}"/>
              </a:ext>
            </a:extLst>
          </p:cNvPr>
          <p:cNvGraphicFramePr>
            <a:graphicFrameLocks noChangeAspect="1"/>
          </p:cNvGraphicFramePr>
          <p:nvPr>
            <p:extLst>
              <p:ext uri="{D42A27DB-BD31-4B8C-83A1-F6EECF244321}">
                <p14:modId xmlns:p14="http://schemas.microsoft.com/office/powerpoint/2010/main" val="4188112895"/>
              </p:ext>
            </p:extLst>
          </p:nvPr>
        </p:nvGraphicFramePr>
        <p:xfrm>
          <a:off x="4666664" y="2328743"/>
          <a:ext cx="2480583" cy="391671"/>
        </p:xfrm>
        <a:graphic>
          <a:graphicData uri="http://schemas.openxmlformats.org/presentationml/2006/ole">
            <mc:AlternateContent xmlns:mc="http://schemas.openxmlformats.org/markup-compatibility/2006">
              <mc:Choice xmlns:v="urn:schemas-microsoft-com:vml" Requires="v">
                <p:oleObj spid="_x0000_s2069" name="Equation" r:id="rId6" imgW="1688367" imgH="266584" progId="Equation.DSMT4">
                  <p:embed/>
                </p:oleObj>
              </mc:Choice>
              <mc:Fallback>
                <p:oleObj name="Equation" r:id="rId6" imgW="1688367" imgH="266584" progId="Equation.DSMT4">
                  <p:embed/>
                  <p:pic>
                    <p:nvPicPr>
                      <p:cNvPr id="23" name="对象 22">
                        <a:extLst>
                          <a:ext uri="{FF2B5EF4-FFF2-40B4-BE49-F238E27FC236}">
                            <a16:creationId xmlns:a16="http://schemas.microsoft.com/office/drawing/2014/main" id="{A83BFCAA-A5C3-4217-A943-F78785070D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6664" y="2328743"/>
                        <a:ext cx="2480583" cy="391671"/>
                      </a:xfrm>
                      <a:prstGeom prst="rect">
                        <a:avLst/>
                      </a:prstGeom>
                      <a:noFill/>
                    </p:spPr>
                  </p:pic>
                </p:oleObj>
              </mc:Fallback>
            </mc:AlternateContent>
          </a:graphicData>
        </a:graphic>
      </p:graphicFrame>
      <p:sp>
        <p:nvSpPr>
          <p:cNvPr id="24" name="矩形 23">
            <a:extLst>
              <a:ext uri="{FF2B5EF4-FFF2-40B4-BE49-F238E27FC236}">
                <a16:creationId xmlns:a16="http://schemas.microsoft.com/office/drawing/2014/main" id="{0B614AA4-DE13-4D90-8C2D-07B8E44E2954}"/>
              </a:ext>
            </a:extLst>
          </p:cNvPr>
          <p:cNvSpPr/>
          <p:nvPr/>
        </p:nvSpPr>
        <p:spPr>
          <a:xfrm>
            <a:off x="934587" y="2995122"/>
            <a:ext cx="10473234" cy="355225"/>
          </a:xfrm>
          <a:prstGeom prst="rect">
            <a:avLst/>
          </a:prstGeom>
        </p:spPr>
        <p:txBody>
          <a:bodyPr wrap="square">
            <a:spAutoFit/>
          </a:bodyPr>
          <a:lstStyle/>
          <a:p>
            <a:pPr indent="304800" algn="just">
              <a:lnSpc>
                <a:spcPts val="2200"/>
              </a:lnSpc>
              <a:spcAft>
                <a:spcPts val="0"/>
              </a:spcAft>
            </a:pP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基于最小二乘法</a:t>
            </a:r>
            <a:r>
              <a:rPr lang="en-US" altLang="zh-CN" kern="100" dirty="0">
                <a:latin typeface="Times New Roman" panose="02020603050405020304" pitchFamily="18" charset="0"/>
                <a:ea typeface="宋体" panose="02010600030101010101" pitchFamily="2" charset="-122"/>
              </a:rPr>
              <a:t>(LS)</a:t>
            </a:r>
            <a:r>
              <a:rPr lang="zh-CN" altLang="zh-CN" kern="100" dirty="0">
                <a:latin typeface="Times New Roman" panose="02020603050405020304" pitchFamily="18" charset="0"/>
                <a:ea typeface="宋体" panose="02010600030101010101" pitchFamily="2" charset="-122"/>
              </a:rPr>
              <a:t>，导频位置处的信道系数可以估计为：</a:t>
            </a:r>
          </a:p>
        </p:txBody>
      </p:sp>
      <p:sp>
        <p:nvSpPr>
          <p:cNvPr id="25" name="Rectangle 21">
            <a:extLst>
              <a:ext uri="{FF2B5EF4-FFF2-40B4-BE49-F238E27FC236}">
                <a16:creationId xmlns:a16="http://schemas.microsoft.com/office/drawing/2014/main" id="{0BEB721D-D8B8-4DEC-8883-A25718D9F9A3}"/>
              </a:ext>
            </a:extLst>
          </p:cNvPr>
          <p:cNvSpPr>
            <a:spLocks noChangeArrowheads="1"/>
          </p:cNvSpPr>
          <p:nvPr/>
        </p:nvSpPr>
        <p:spPr bwMode="auto">
          <a:xfrm>
            <a:off x="3944983" y="3919422"/>
            <a:ext cx="131969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6" name="对象 25">
            <a:extLst>
              <a:ext uri="{FF2B5EF4-FFF2-40B4-BE49-F238E27FC236}">
                <a16:creationId xmlns:a16="http://schemas.microsoft.com/office/drawing/2014/main" id="{BCDA3D65-7681-42B5-9262-EFB1F56B43A8}"/>
              </a:ext>
            </a:extLst>
          </p:cNvPr>
          <p:cNvGraphicFramePr>
            <a:graphicFrameLocks noChangeAspect="1"/>
          </p:cNvGraphicFramePr>
          <p:nvPr>
            <p:extLst>
              <p:ext uri="{D42A27DB-BD31-4B8C-83A1-F6EECF244321}">
                <p14:modId xmlns:p14="http://schemas.microsoft.com/office/powerpoint/2010/main" val="4268707797"/>
              </p:ext>
            </p:extLst>
          </p:nvPr>
        </p:nvGraphicFramePr>
        <p:xfrm>
          <a:off x="3944982" y="3640734"/>
          <a:ext cx="4099569" cy="581165"/>
        </p:xfrm>
        <a:graphic>
          <a:graphicData uri="http://schemas.openxmlformats.org/presentationml/2006/ole">
            <mc:AlternateContent xmlns:mc="http://schemas.openxmlformats.org/markup-compatibility/2006">
              <mc:Choice xmlns:v="urn:schemas-microsoft-com:vml" Requires="v">
                <p:oleObj spid="_x0000_s2070" name="Equation" r:id="rId8" imgW="3314700" imgH="469900" progId="Equation.DSMT4">
                  <p:embed/>
                </p:oleObj>
              </mc:Choice>
              <mc:Fallback>
                <p:oleObj name="Equation" r:id="rId8" imgW="3314700" imgH="469900" progId="Equation.DSMT4">
                  <p:embed/>
                  <p:pic>
                    <p:nvPicPr>
                      <p:cNvPr id="26" name="对象 25">
                        <a:extLst>
                          <a:ext uri="{FF2B5EF4-FFF2-40B4-BE49-F238E27FC236}">
                            <a16:creationId xmlns:a16="http://schemas.microsoft.com/office/drawing/2014/main" id="{BCDA3D65-7681-42B5-9262-EFB1F56B43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4982" y="3640734"/>
                        <a:ext cx="4099569" cy="581165"/>
                      </a:xfrm>
                      <a:prstGeom prst="rect">
                        <a:avLst/>
                      </a:prstGeom>
                      <a:noFill/>
                    </p:spPr>
                  </p:pic>
                </p:oleObj>
              </mc:Fallback>
            </mc:AlternateContent>
          </a:graphicData>
        </a:graphic>
      </p:graphicFrame>
      <p:sp>
        <p:nvSpPr>
          <p:cNvPr id="27" name="矩形 26">
            <a:extLst>
              <a:ext uri="{FF2B5EF4-FFF2-40B4-BE49-F238E27FC236}">
                <a16:creationId xmlns:a16="http://schemas.microsoft.com/office/drawing/2014/main" id="{15383DDC-B01F-4491-972C-F84ABB385369}"/>
              </a:ext>
            </a:extLst>
          </p:cNvPr>
          <p:cNvSpPr/>
          <p:nvPr/>
        </p:nvSpPr>
        <p:spPr>
          <a:xfrm>
            <a:off x="934587" y="4393510"/>
            <a:ext cx="10473234" cy="2117246"/>
          </a:xfrm>
          <a:prstGeom prst="rect">
            <a:avLst/>
          </a:prstGeom>
        </p:spPr>
        <p:txBody>
          <a:bodyPr wrap="square">
            <a:spAutoFit/>
          </a:bodyPr>
          <a:lstStyle/>
          <a:p>
            <a:pPr indent="304800" algn="just">
              <a:lnSpc>
                <a:spcPct val="150000"/>
              </a:lnSpc>
            </a:pPr>
            <a:r>
              <a:rPr lang="en-US" altLang="zh-CN" kern="100" dirty="0">
                <a:latin typeface="Times New Roman" panose="02020603050405020304" pitchFamily="18" charset="0"/>
                <a:ea typeface="宋体" panose="02010600030101010101" pitchFamily="2" charset="-122"/>
              </a:rPr>
              <a:t> LS</a:t>
            </a:r>
            <a:r>
              <a:rPr lang="zh-CN" altLang="en-US" kern="100" dirty="0">
                <a:latin typeface="Times New Roman" panose="02020603050405020304" pitchFamily="18" charset="0"/>
                <a:ea typeface="宋体" panose="02010600030101010101" pitchFamily="2" charset="-122"/>
              </a:rPr>
              <a:t>信道估计所有的操作都是在频域中进行。</a:t>
            </a:r>
            <a:r>
              <a:rPr lang="en-US" altLang="zh-CN" kern="100" dirty="0">
                <a:latin typeface="Times New Roman" panose="02020603050405020304" pitchFamily="18" charset="0"/>
                <a:ea typeface="宋体" panose="02010600030101010101" pitchFamily="2" charset="-122"/>
              </a:rPr>
              <a:t>LS </a:t>
            </a:r>
            <a:r>
              <a:rPr lang="zh-CN" altLang="zh-CN" kern="100" dirty="0">
                <a:latin typeface="Times New Roman" panose="02020603050405020304" pitchFamily="18" charset="0"/>
                <a:ea typeface="宋体" panose="02010600030101010101" pitchFamily="2" charset="-122"/>
              </a:rPr>
              <a:t>算法是最简单的信道估计方法，它无法消除噪声的影响</a:t>
            </a:r>
            <a:r>
              <a:rPr lang="zh-CN" altLang="en-US" kern="100" dirty="0">
                <a:latin typeface="Times New Roman" panose="02020603050405020304" pitchFamily="18" charset="0"/>
                <a:ea typeface="宋体" panose="02010600030101010101" pitchFamily="2" charset="-122"/>
              </a:rPr>
              <a:t>，所以误码率高，但是计算量小。</a:t>
            </a:r>
            <a:endParaRPr lang="en-US" altLang="zh-CN" kern="100" dirty="0">
              <a:latin typeface="Times New Roman" panose="02020603050405020304" pitchFamily="18" charset="0"/>
              <a:ea typeface="宋体" panose="02010600030101010101" pitchFamily="2" charset="-122"/>
            </a:endParaRPr>
          </a:p>
          <a:p>
            <a:pPr indent="304800" algn="just">
              <a:lnSpc>
                <a:spcPct val="150000"/>
              </a:lnSpc>
            </a:pPr>
            <a:r>
              <a:rPr lang="zh-CN" altLang="en-US" kern="100" dirty="0">
                <a:latin typeface="Times New Roman" panose="02020603050405020304" pitchFamily="18" charset="0"/>
                <a:ea typeface="宋体" panose="02010600030101010101" pitchFamily="2" charset="-122"/>
              </a:rPr>
              <a:t> 在获取了导频位置处信道衰落系数的估计后，需要利用插值技术，来获取所有时频资源上的信道衰落系数。使用线性内插在对数据子载波估计时只用了相邻的两个导频子载波的信道信息，这种方法实现简单、计算量小。</a:t>
            </a:r>
          </a:p>
        </p:txBody>
      </p:sp>
    </p:spTree>
    <p:extLst>
      <p:ext uri="{BB962C8B-B14F-4D97-AF65-F5344CB8AC3E}">
        <p14:creationId xmlns:p14="http://schemas.microsoft.com/office/powerpoint/2010/main" val="409047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0">
            <a:extLst>
              <a:ext uri="{FF2B5EF4-FFF2-40B4-BE49-F238E27FC236}">
                <a16:creationId xmlns:a16="http://schemas.microsoft.com/office/drawing/2014/main" id="{9CBC68BC-CFFD-4584-A711-B1447FD36738}"/>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信道估计</a:t>
            </a:r>
          </a:p>
        </p:txBody>
      </p:sp>
      <p:grpSp>
        <p:nvGrpSpPr>
          <p:cNvPr id="3" name="组合 2">
            <a:extLst>
              <a:ext uri="{FF2B5EF4-FFF2-40B4-BE49-F238E27FC236}">
                <a16:creationId xmlns:a16="http://schemas.microsoft.com/office/drawing/2014/main" id="{6DCDA3FC-2FB5-461C-8E89-003EB73B2BAC}"/>
              </a:ext>
            </a:extLst>
          </p:cNvPr>
          <p:cNvGrpSpPr/>
          <p:nvPr/>
        </p:nvGrpSpPr>
        <p:grpSpPr>
          <a:xfrm>
            <a:off x="467371" y="322124"/>
            <a:ext cx="467216" cy="468245"/>
            <a:chOff x="3437020" y="2074814"/>
            <a:chExt cx="863676" cy="865577"/>
          </a:xfrm>
        </p:grpSpPr>
        <p:sp>
          <p:nvSpPr>
            <p:cNvPr id="4" name="椭圆 19">
              <a:extLst>
                <a:ext uri="{FF2B5EF4-FFF2-40B4-BE49-F238E27FC236}">
                  <a16:creationId xmlns:a16="http://schemas.microsoft.com/office/drawing/2014/main" id="{7BF82AAB-CB06-41C9-B8D8-95B18116C7E6}"/>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5" name="图片 4">
              <a:extLst>
                <a:ext uri="{FF2B5EF4-FFF2-40B4-BE49-F238E27FC236}">
                  <a16:creationId xmlns:a16="http://schemas.microsoft.com/office/drawing/2014/main" id="{716EF8F9-6C26-4887-86AF-5099AF115B3A}"/>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7" name="文本框 6">
            <a:extLst>
              <a:ext uri="{FF2B5EF4-FFF2-40B4-BE49-F238E27FC236}">
                <a16:creationId xmlns:a16="http://schemas.microsoft.com/office/drawing/2014/main" id="{26B36BDE-6C67-4DCC-A695-ECAFA04D6930}"/>
              </a:ext>
            </a:extLst>
          </p:cNvPr>
          <p:cNvSpPr txBox="1"/>
          <p:nvPr/>
        </p:nvSpPr>
        <p:spPr>
          <a:xfrm>
            <a:off x="467371" y="1215443"/>
            <a:ext cx="3840469" cy="2966197"/>
          </a:xfrm>
          <a:prstGeom prst="rect">
            <a:avLst/>
          </a:prstGeom>
          <a:noFill/>
        </p:spPr>
        <p:txBody>
          <a:bodyPr wrap="square">
            <a:spAutoFit/>
          </a:bodyPr>
          <a:lstStyle/>
          <a:p>
            <a:pPr>
              <a:lnSpc>
                <a:spcPct val="150000"/>
              </a:lnSpc>
            </a:pPr>
            <a:r>
              <a:rPr lang="en-US" altLang="zh-CN" sz="1800" b="0" i="0" u="none" strike="noStrike" baseline="0" dirty="0">
                <a:solidFill>
                  <a:srgbClr val="000000"/>
                </a:solidFill>
                <a:latin typeface="Courier New" panose="02070309020205020404" pitchFamily="49" charset="0"/>
              </a:rPr>
              <a:t>A</a:t>
            </a:r>
            <a:r>
              <a:rPr lang="zh-CN" altLang="en-US" sz="1800" b="0" i="0" u="none" strike="noStrike" baseline="0" dirty="0">
                <a:solidFill>
                  <a:srgbClr val="000000"/>
                </a:solidFill>
                <a:latin typeface="Courier New" panose="02070309020205020404" pitchFamily="49" charset="0"/>
              </a:rPr>
              <a:t>图案：时域内插</a:t>
            </a:r>
            <a:endParaRPr lang="en-US" altLang="zh-CN" dirty="0">
              <a:solidFill>
                <a:srgbClr val="000000"/>
              </a:solidFill>
              <a:latin typeface="Courier New" panose="02070309020205020404" pitchFamily="49" charset="0"/>
            </a:endParaRPr>
          </a:p>
          <a:p>
            <a:pPr>
              <a:lnSpc>
                <a:spcPct val="150000"/>
              </a:lnSpc>
            </a:pPr>
            <a:r>
              <a:rPr lang="en-US" altLang="zh-CN" sz="1800" b="0" i="0" u="none" strike="noStrike" baseline="0" dirty="0">
                <a:solidFill>
                  <a:srgbClr val="000000"/>
                </a:solidFill>
                <a:latin typeface="Courier New" panose="02070309020205020404" pitchFamily="49" charset="0"/>
              </a:rPr>
              <a:t>Pilot_re=</a:t>
            </a:r>
            <a:r>
              <a:rPr lang="en-US" altLang="zh-CN" sz="1800" b="0" i="0" u="none" strike="noStrike" baseline="0" dirty="0" err="1">
                <a:solidFill>
                  <a:srgbClr val="000000"/>
                </a:solidFill>
                <a:latin typeface="Courier New" panose="02070309020205020404" pitchFamily="49" charset="0"/>
              </a:rPr>
              <a:t>Fdata_re</a:t>
            </a:r>
            <a:r>
              <a:rPr lang="en-US" altLang="zh-CN" sz="1800" b="0" i="0" u="none" strike="noStrike" baseline="0" dirty="0">
                <a:solidFill>
                  <a:srgbClr val="000000"/>
                </a:solidFill>
                <a:latin typeface="Courier New" panose="02070309020205020404" pitchFamily="49" charset="0"/>
              </a:rPr>
              <a:t>(:,1:T_inter:end);</a:t>
            </a:r>
            <a:endParaRPr lang="zh-CN" altLang="en-US" sz="1800" b="0" i="0" u="none" strike="noStrike" baseline="0" dirty="0">
              <a:solidFill>
                <a:srgbClr val="000000"/>
              </a:solidFill>
              <a:latin typeface="Courier New" panose="02070309020205020404" pitchFamily="49" charset="0"/>
            </a:endParaRPr>
          </a:p>
          <a:p>
            <a:pPr>
              <a:lnSpc>
                <a:spcPct val="150000"/>
              </a:lnSpc>
            </a:pPr>
            <a:r>
              <a:rPr lang="pt-BR" altLang="zh-CN" sz="1800" b="0" i="0" u="none" strike="noStrike" baseline="0" dirty="0">
                <a:solidFill>
                  <a:srgbClr val="000000"/>
                </a:solidFill>
                <a:latin typeface="Courier New" panose="02070309020205020404" pitchFamily="49" charset="0"/>
              </a:rPr>
              <a:t>H_estA=Pilot_re./FdataA(:,1:T_inter:end);</a:t>
            </a:r>
          </a:p>
          <a:p>
            <a:pPr>
              <a:lnSpc>
                <a:spcPct val="150000"/>
              </a:lnSpc>
            </a:pPr>
            <a:endParaRPr lang="pt-BR" altLang="zh-CN" sz="1800" b="0" i="0" u="none" strike="noStrike" baseline="0" dirty="0">
              <a:solidFill>
                <a:srgbClr val="000000"/>
              </a:solidFill>
              <a:latin typeface="Courier New" panose="02070309020205020404" pitchFamily="49" charset="0"/>
            </a:endParaRPr>
          </a:p>
          <a:p>
            <a:pPr>
              <a:lnSpc>
                <a:spcPct val="150000"/>
              </a:lnSpc>
            </a:pPr>
            <a:endParaRPr lang="pt-BR" altLang="zh-CN" sz="1800" b="0" i="0" u="none" strike="noStrike" baseline="0" dirty="0">
              <a:solidFill>
                <a:srgbClr val="000000"/>
              </a:solidFill>
              <a:latin typeface="Courier New" panose="02070309020205020404" pitchFamily="49" charset="0"/>
            </a:endParaRPr>
          </a:p>
        </p:txBody>
      </p:sp>
      <p:pic>
        <p:nvPicPr>
          <p:cNvPr id="10" name="图片 9">
            <a:extLst>
              <a:ext uri="{FF2B5EF4-FFF2-40B4-BE49-F238E27FC236}">
                <a16:creationId xmlns:a16="http://schemas.microsoft.com/office/drawing/2014/main" id="{EE34E9CD-1D47-492F-BD6E-5665D5458A36}"/>
              </a:ext>
            </a:extLst>
          </p:cNvPr>
          <p:cNvPicPr>
            <a:picLocks noChangeAspect="1"/>
          </p:cNvPicPr>
          <p:nvPr/>
        </p:nvPicPr>
        <p:blipFill>
          <a:blip r:embed="rId3"/>
          <a:stretch>
            <a:fillRect/>
          </a:stretch>
        </p:blipFill>
        <p:spPr>
          <a:xfrm>
            <a:off x="4639812" y="533400"/>
            <a:ext cx="6998619" cy="5765800"/>
          </a:xfrm>
          <a:prstGeom prst="rect">
            <a:avLst/>
          </a:prstGeom>
        </p:spPr>
      </p:pic>
    </p:spTree>
    <p:extLst>
      <p:ext uri="{BB962C8B-B14F-4D97-AF65-F5344CB8AC3E}">
        <p14:creationId xmlns:p14="http://schemas.microsoft.com/office/powerpoint/2010/main" val="3232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0">
            <a:extLst>
              <a:ext uri="{FF2B5EF4-FFF2-40B4-BE49-F238E27FC236}">
                <a16:creationId xmlns:a16="http://schemas.microsoft.com/office/drawing/2014/main" id="{9CBC68BC-CFFD-4584-A711-B1447FD36738}"/>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信道估计</a:t>
            </a:r>
          </a:p>
        </p:txBody>
      </p:sp>
      <p:grpSp>
        <p:nvGrpSpPr>
          <p:cNvPr id="3" name="组合 2">
            <a:extLst>
              <a:ext uri="{FF2B5EF4-FFF2-40B4-BE49-F238E27FC236}">
                <a16:creationId xmlns:a16="http://schemas.microsoft.com/office/drawing/2014/main" id="{6DCDA3FC-2FB5-461C-8E89-003EB73B2BAC}"/>
              </a:ext>
            </a:extLst>
          </p:cNvPr>
          <p:cNvGrpSpPr/>
          <p:nvPr/>
        </p:nvGrpSpPr>
        <p:grpSpPr>
          <a:xfrm>
            <a:off x="467371" y="322124"/>
            <a:ext cx="467216" cy="468245"/>
            <a:chOff x="3437020" y="2074814"/>
            <a:chExt cx="863676" cy="865577"/>
          </a:xfrm>
        </p:grpSpPr>
        <p:sp>
          <p:nvSpPr>
            <p:cNvPr id="4" name="椭圆 19">
              <a:extLst>
                <a:ext uri="{FF2B5EF4-FFF2-40B4-BE49-F238E27FC236}">
                  <a16:creationId xmlns:a16="http://schemas.microsoft.com/office/drawing/2014/main" id="{7BF82AAB-CB06-41C9-B8D8-95B18116C7E6}"/>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5" name="图片 4">
              <a:extLst>
                <a:ext uri="{FF2B5EF4-FFF2-40B4-BE49-F238E27FC236}">
                  <a16:creationId xmlns:a16="http://schemas.microsoft.com/office/drawing/2014/main" id="{716EF8F9-6C26-4887-86AF-5099AF115B3A}"/>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7" name="文本框 6">
            <a:extLst>
              <a:ext uri="{FF2B5EF4-FFF2-40B4-BE49-F238E27FC236}">
                <a16:creationId xmlns:a16="http://schemas.microsoft.com/office/drawing/2014/main" id="{26B36BDE-6C67-4DCC-A695-ECAFA04D6930}"/>
              </a:ext>
            </a:extLst>
          </p:cNvPr>
          <p:cNvSpPr txBox="1"/>
          <p:nvPr/>
        </p:nvSpPr>
        <p:spPr>
          <a:xfrm>
            <a:off x="629859" y="992722"/>
            <a:ext cx="4065203" cy="5043688"/>
          </a:xfrm>
          <a:prstGeom prst="rect">
            <a:avLst/>
          </a:prstGeom>
          <a:noFill/>
        </p:spPr>
        <p:txBody>
          <a:bodyPr wrap="square">
            <a:spAutoFit/>
          </a:bodyPr>
          <a:lstStyle/>
          <a:p>
            <a:pPr>
              <a:lnSpc>
                <a:spcPct val="150000"/>
              </a:lnSpc>
            </a:pPr>
            <a:r>
              <a:rPr lang="en-US" altLang="zh-CN" dirty="0">
                <a:solidFill>
                  <a:srgbClr val="000000"/>
                </a:solidFill>
                <a:latin typeface="Courier New" panose="02070309020205020404" pitchFamily="49" charset="0"/>
              </a:rPr>
              <a:t>%</a:t>
            </a:r>
            <a:r>
              <a:rPr lang="zh-CN" altLang="en-US" dirty="0">
                <a:solidFill>
                  <a:srgbClr val="000000"/>
                </a:solidFill>
                <a:latin typeface="Courier New" panose="02070309020205020404" pitchFamily="49" charset="0"/>
              </a:rPr>
              <a:t>分段线性插值：插值点处函数值由连接其最邻近的两侧点的线性函数预测。对超出已知点集的插值点用指定插值方法计算函数值</a:t>
            </a:r>
          </a:p>
          <a:p>
            <a:pPr>
              <a:lnSpc>
                <a:spcPct val="150000"/>
              </a:lnSpc>
            </a:pPr>
            <a:r>
              <a:rPr lang="pt-BR" altLang="zh-CN" dirty="0">
                <a:solidFill>
                  <a:srgbClr val="000000"/>
                </a:solidFill>
                <a:latin typeface="Courier New" panose="02070309020205020404" pitchFamily="49" charset="0"/>
              </a:rPr>
              <a:t>loc_A1=1:T_interA:N;</a:t>
            </a:r>
          </a:p>
          <a:p>
            <a:pPr>
              <a:lnSpc>
                <a:spcPct val="150000"/>
              </a:lnSpc>
            </a:pPr>
            <a:r>
              <a:rPr lang="pt-BR" altLang="zh-CN" dirty="0">
                <a:solidFill>
                  <a:srgbClr val="000000"/>
                </a:solidFill>
                <a:latin typeface="Courier New" panose="02070309020205020404" pitchFamily="49" charset="0"/>
              </a:rPr>
              <a:t>%A</a:t>
            </a:r>
            <a:r>
              <a:rPr lang="zh-CN" altLang="en-US" dirty="0">
                <a:solidFill>
                  <a:srgbClr val="000000"/>
                </a:solidFill>
                <a:latin typeface="Courier New" panose="02070309020205020404" pitchFamily="49" charset="0"/>
              </a:rPr>
              <a:t>图案的导频位置</a:t>
            </a:r>
          </a:p>
          <a:p>
            <a:pPr>
              <a:lnSpc>
                <a:spcPct val="150000"/>
              </a:lnSpc>
            </a:pPr>
            <a:r>
              <a:rPr lang="pt-BR" altLang="zh-CN" dirty="0">
                <a:solidFill>
                  <a:srgbClr val="000000"/>
                </a:solidFill>
                <a:latin typeface="Courier New" panose="02070309020205020404" pitchFamily="49" charset="0"/>
              </a:rPr>
              <a:t>loc_A2=1:N;</a:t>
            </a:r>
          </a:p>
          <a:p>
            <a:pPr>
              <a:lnSpc>
                <a:spcPct val="150000"/>
              </a:lnSpc>
            </a:pPr>
            <a:r>
              <a:rPr lang="pt-BR" altLang="zh-CN" dirty="0">
                <a:solidFill>
                  <a:srgbClr val="000000"/>
                </a:solidFill>
                <a:latin typeface="Courier New" panose="02070309020205020404" pitchFamily="49" charset="0"/>
              </a:rPr>
              <a:t>%A</a:t>
            </a:r>
            <a:r>
              <a:rPr lang="zh-CN" altLang="en-US" dirty="0">
                <a:solidFill>
                  <a:srgbClr val="000000"/>
                </a:solidFill>
                <a:latin typeface="Courier New" panose="02070309020205020404" pitchFamily="49" charset="0"/>
              </a:rPr>
              <a:t>图案的全部位置</a:t>
            </a:r>
          </a:p>
          <a:p>
            <a:pPr>
              <a:lnSpc>
                <a:spcPct val="150000"/>
              </a:lnSpc>
            </a:pPr>
            <a:r>
              <a:rPr lang="pt-BR" altLang="zh-CN" dirty="0">
                <a:solidFill>
                  <a:srgbClr val="000000"/>
                </a:solidFill>
                <a:latin typeface="Courier New" panose="02070309020205020404" pitchFamily="49" charset="0"/>
              </a:rPr>
              <a:t>H_intA=interp1(loc_A1.',H_estA.',loc_A2.','linear','extrap');</a:t>
            </a:r>
          </a:p>
          <a:p>
            <a:pPr>
              <a:lnSpc>
                <a:spcPct val="150000"/>
              </a:lnSpc>
            </a:pPr>
            <a:r>
              <a:rPr lang="pt-BR" altLang="zh-CN" dirty="0">
                <a:solidFill>
                  <a:srgbClr val="000000"/>
                </a:solidFill>
                <a:latin typeface="Courier New" panose="02070309020205020404" pitchFamily="49" charset="0"/>
              </a:rPr>
              <a:t>H_intA=H_intA.';</a:t>
            </a:r>
          </a:p>
        </p:txBody>
      </p:sp>
      <p:pic>
        <p:nvPicPr>
          <p:cNvPr id="8" name="图片 7">
            <a:extLst>
              <a:ext uri="{FF2B5EF4-FFF2-40B4-BE49-F238E27FC236}">
                <a16:creationId xmlns:a16="http://schemas.microsoft.com/office/drawing/2014/main" id="{8754D01D-99A6-495D-914F-B3E80F2025BA}"/>
              </a:ext>
            </a:extLst>
          </p:cNvPr>
          <p:cNvPicPr>
            <a:picLocks noChangeAspect="1"/>
          </p:cNvPicPr>
          <p:nvPr/>
        </p:nvPicPr>
        <p:blipFill>
          <a:blip r:embed="rId3"/>
          <a:stretch>
            <a:fillRect/>
          </a:stretch>
        </p:blipFill>
        <p:spPr>
          <a:xfrm>
            <a:off x="4766182" y="643432"/>
            <a:ext cx="7174808" cy="5571136"/>
          </a:xfrm>
          <a:prstGeom prst="rect">
            <a:avLst/>
          </a:prstGeom>
        </p:spPr>
      </p:pic>
    </p:spTree>
    <p:extLst>
      <p:ext uri="{BB962C8B-B14F-4D97-AF65-F5344CB8AC3E}">
        <p14:creationId xmlns:p14="http://schemas.microsoft.com/office/powerpoint/2010/main" val="84328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en-US" altLang="zh-CN" sz="2400" dirty="0">
                <a:solidFill>
                  <a:srgbClr val="325B7F"/>
                </a:solidFill>
              </a:rPr>
              <a:t>MSE</a:t>
            </a:r>
            <a:r>
              <a:rPr lang="zh-CN" altLang="en-US" sz="2400" dirty="0">
                <a:solidFill>
                  <a:srgbClr val="325B7F"/>
                </a:solidFill>
              </a:rPr>
              <a:t>分析</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1" name="文本框 10">
            <a:extLst>
              <a:ext uri="{FF2B5EF4-FFF2-40B4-BE49-F238E27FC236}">
                <a16:creationId xmlns:a16="http://schemas.microsoft.com/office/drawing/2014/main" id="{C517F4A9-9097-4FE6-9BB1-2BBBDC6D8290}"/>
              </a:ext>
            </a:extLst>
          </p:cNvPr>
          <p:cNvSpPr txBox="1"/>
          <p:nvPr/>
        </p:nvSpPr>
        <p:spPr>
          <a:xfrm>
            <a:off x="934586" y="1050836"/>
            <a:ext cx="10131347" cy="870751"/>
          </a:xfrm>
          <a:prstGeom prst="rect">
            <a:avLst/>
          </a:prstGeom>
          <a:noFill/>
        </p:spPr>
        <p:txBody>
          <a:bodyPr wrap="square">
            <a:spAutoFit/>
          </a:bodyPr>
          <a:lstStyle/>
          <a:p>
            <a:pPr>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选择</a:t>
            </a:r>
            <a:r>
              <a:rPr lang="en-US" altLang="zh-CN" sz="1800" kern="100" dirty="0">
                <a:effectLst/>
                <a:latin typeface="Times New Roman" panose="02020603050405020304" pitchFamily="18" charset="0"/>
                <a:ea typeface="宋体" panose="02010600030101010101" pitchFamily="2" charset="-122"/>
              </a:rPr>
              <a:t>SNR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15]dB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，分别仿真</a:t>
            </a:r>
            <a:r>
              <a:rPr lang="en-US" altLang="zh-CN" sz="1800" kern="100" dirty="0">
                <a:effectLst/>
                <a:latin typeface="Times New Roman" panose="02020603050405020304" pitchFamily="18" charset="0"/>
                <a:ea typeface="宋体" panose="02010600030101010101" pitchFamily="2" charset="-122"/>
              </a:rPr>
              <a:t>1e5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a:t>
            </a:r>
            <a:r>
              <a:rPr lang="en-US" altLang="zh-CN" sz="1800" kern="100" dirty="0">
                <a:effectLst/>
                <a:latin typeface="Times New Roman" panose="02020603050405020304" pitchFamily="18" charset="0"/>
                <a:ea typeface="宋体" panose="02010600030101010101" pitchFamily="2" charset="-122"/>
              </a:rPr>
              <a:t>OFDM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符号的信道估计，统计其归一化的均方误差（</a:t>
            </a:r>
            <a:r>
              <a:rPr lang="en-US" altLang="zh-CN" sz="1800" kern="100" dirty="0">
                <a:effectLst/>
                <a:latin typeface="Times New Roman" panose="02020603050405020304" pitchFamily="18" charset="0"/>
                <a:ea typeface="宋体" panose="02010600030101010101" pitchFamily="2" charset="-122"/>
              </a:rPr>
              <a:t>Mean Square Error, MSE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），以取对数后的</a:t>
            </a:r>
            <a:r>
              <a:rPr lang="en-US" altLang="zh-CN" sz="1800" kern="100" dirty="0">
                <a:effectLst/>
                <a:latin typeface="Times New Roman" panose="02020603050405020304" pitchFamily="18" charset="0"/>
                <a:ea typeface="宋体" panose="02010600030101010101" pitchFamily="2" charset="-122"/>
              </a:rPr>
              <a:t>MSE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为纵坐标，</a:t>
            </a:r>
            <a:r>
              <a:rPr lang="en-US" altLang="zh-CN" sz="1800" kern="100" dirty="0">
                <a:effectLst/>
                <a:latin typeface="Times New Roman" panose="02020603050405020304" pitchFamily="18" charset="0"/>
                <a:ea typeface="宋体" panose="02010600030101010101" pitchFamily="2" charset="-122"/>
              </a:rPr>
              <a:t>SNR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为横坐标画图</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4" name="图片 3">
            <a:extLst>
              <a:ext uri="{FF2B5EF4-FFF2-40B4-BE49-F238E27FC236}">
                <a16:creationId xmlns:a16="http://schemas.microsoft.com/office/drawing/2014/main" id="{6505C8C0-B1A5-4F53-885A-A8CFD48FB657}"/>
              </a:ext>
            </a:extLst>
          </p:cNvPr>
          <p:cNvPicPr>
            <a:picLocks noChangeAspect="1"/>
          </p:cNvPicPr>
          <p:nvPr/>
        </p:nvPicPr>
        <p:blipFill>
          <a:blip r:embed="rId4"/>
          <a:stretch>
            <a:fillRect/>
          </a:stretch>
        </p:blipFill>
        <p:spPr>
          <a:xfrm>
            <a:off x="700979" y="2128766"/>
            <a:ext cx="3676650" cy="1638300"/>
          </a:xfrm>
          <a:prstGeom prst="rect">
            <a:avLst/>
          </a:prstGeom>
        </p:spPr>
      </p:pic>
      <p:sp>
        <p:nvSpPr>
          <p:cNvPr id="2" name="文本框 1">
            <a:extLst>
              <a:ext uri="{FF2B5EF4-FFF2-40B4-BE49-F238E27FC236}">
                <a16:creationId xmlns:a16="http://schemas.microsoft.com/office/drawing/2014/main" id="{2AC6E9E6-A6C6-49EA-896C-15E84277AFDE}"/>
              </a:ext>
            </a:extLst>
          </p:cNvPr>
          <p:cNvSpPr txBox="1"/>
          <p:nvPr/>
        </p:nvSpPr>
        <p:spPr>
          <a:xfrm>
            <a:off x="853049" y="4486668"/>
            <a:ext cx="3524580" cy="1493999"/>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接收端信噪比</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SNR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与均方误差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MSE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成反比例关系。若</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以取对数后的</a:t>
            </a:r>
            <a:r>
              <a:rPr lang="en-US" altLang="zh-CN" kern="100" dirty="0">
                <a:latin typeface="Times New Roman" panose="02020603050405020304" pitchFamily="18" charset="0"/>
                <a:ea typeface="宋体" panose="02010600030101010101" pitchFamily="2" charset="-122"/>
              </a:rPr>
              <a:t>MSE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为纵坐标</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SNR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的对数成负线性相关。</a:t>
            </a:r>
          </a:p>
        </p:txBody>
      </p:sp>
      <p:pic>
        <p:nvPicPr>
          <p:cNvPr id="9" name="图片 8">
            <a:extLst>
              <a:ext uri="{FF2B5EF4-FFF2-40B4-BE49-F238E27FC236}">
                <a16:creationId xmlns:a16="http://schemas.microsoft.com/office/drawing/2014/main" id="{C93D0536-1F23-49D9-A3CC-727557D1EAEA}"/>
              </a:ext>
            </a:extLst>
          </p:cNvPr>
          <p:cNvPicPr>
            <a:picLocks noChangeAspect="1"/>
          </p:cNvPicPr>
          <p:nvPr/>
        </p:nvPicPr>
        <p:blipFill rotWithShape="1">
          <a:blip r:embed="rId5"/>
          <a:srcRect l="3484" t="17778" r="8103" b="864"/>
          <a:stretch/>
        </p:blipFill>
        <p:spPr>
          <a:xfrm>
            <a:off x="4999790" y="1921587"/>
            <a:ext cx="5655371" cy="4635435"/>
          </a:xfrm>
          <a:prstGeom prst="rect">
            <a:avLst/>
          </a:prstGeom>
        </p:spPr>
      </p:pic>
    </p:spTree>
    <p:extLst>
      <p:ext uri="{BB962C8B-B14F-4D97-AF65-F5344CB8AC3E}">
        <p14:creationId xmlns:p14="http://schemas.microsoft.com/office/powerpoint/2010/main" val="271204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6321346"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结果分析</a:t>
            </a:r>
            <a:r>
              <a:rPr lang="en-US" altLang="zh-CN" sz="2400" dirty="0">
                <a:solidFill>
                  <a:srgbClr val="325B7F"/>
                </a:solidFill>
              </a:rPr>
              <a:t>——</a:t>
            </a:r>
            <a:r>
              <a:rPr lang="zh-CN" altLang="en-US" sz="2400" dirty="0">
                <a:solidFill>
                  <a:srgbClr val="325B7F"/>
                </a:solidFill>
              </a:rPr>
              <a:t>时域导频间隔</a:t>
            </a:r>
            <a:r>
              <a:rPr lang="en-US" altLang="zh-CN" sz="2400" dirty="0">
                <a:solidFill>
                  <a:srgbClr val="325B7F"/>
                </a:solidFill>
              </a:rPr>
              <a:t>=4/8/16</a:t>
            </a:r>
            <a:endParaRPr lang="zh-CN" altLang="en-US" sz="2400" dirty="0">
              <a:solidFill>
                <a:srgbClr val="325B7F"/>
              </a:solidFill>
            </a:endParaRP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9809AE8B-9B2B-416B-A518-E7D38E2D5813}"/>
                  </a:ext>
                </a:extLst>
              </p:cNvPr>
              <p:cNvSpPr txBox="1"/>
              <p:nvPr/>
            </p:nvSpPr>
            <p:spPr>
              <a:xfrm>
                <a:off x="553568" y="1428682"/>
                <a:ext cx="3302696" cy="4194738"/>
              </a:xfrm>
              <a:prstGeom prst="rect">
                <a:avLst/>
              </a:prstGeom>
              <a:noFill/>
            </p:spPr>
            <p:txBody>
              <a:bodyPr wrap="square">
                <a:spAutoFit/>
              </a:bodyPr>
              <a:lstStyle/>
              <a:p>
                <a:pPr>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帧数：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1e2</a:t>
                </a:r>
              </a:p>
              <a:p>
                <a:pPr>
                  <a:lnSpc>
                    <a:spcPct val="150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仿真总点数：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1e2*1024</a:t>
                </a:r>
              </a:p>
              <a:p>
                <a:pPr>
                  <a:lnSpc>
                    <a:spcPct val="150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给定采样时间为：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a:t>
                </a:r>
                <a14:m>
                  <m:oMath xmlns:m="http://schemas.openxmlformats.org/officeDocument/2006/math">
                    <m:sSup>
                      <m:sSupPr>
                        <m:ctrlP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−6</m:t>
                        </m:r>
                      </m:sup>
                    </m:sSup>
                  </m:oMath>
                </a14:m>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符号率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:1/T=</a:t>
                </a:r>
                <a14:m>
                  <m:oMath xmlns:m="http://schemas.openxmlformats.org/officeDocument/2006/math">
                    <m:sSup>
                      <m:sSupPr>
                        <m:ctrlP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6</m:t>
                        </m:r>
                      </m:sup>
                    </m:sSup>
                  </m:oMath>
                </a14:m>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sym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多径：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 10]*T, [0 −4](dB)</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均方时延：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4.5129∗</a:t>
                </a:r>
                <a14:m>
                  <m:oMath xmlns:m="http://schemas.openxmlformats.org/officeDocument/2006/math">
                    <m:sSup>
                      <m:sSupPr>
                        <m:ctrlP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−6</m:t>
                        </m:r>
                      </m:sup>
                    </m:sSup>
                  </m:oMath>
                </a14:m>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多普勒频率：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100Hz</a:t>
                </a:r>
              </a:p>
              <a:p>
                <a:pPr>
                  <a:lnSpc>
                    <a:spcPct val="150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相干时间：</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0.01s </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SNR:−5:5:15dB  </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一个</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OFDM</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周期：</a:t>
                </a:r>
                <a14:m>
                  <m:oMath xmlns:m="http://schemas.openxmlformats.org/officeDocument/2006/math">
                    <m:sSub>
                      <m:sSubPr>
                        <m:ctrlP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−3</m:t>
                        </m:r>
                      </m:sup>
                    </m:sSup>
                  </m:oMath>
                </a14:m>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9809AE8B-9B2B-416B-A518-E7D38E2D5813}"/>
                  </a:ext>
                </a:extLst>
              </p:cNvPr>
              <p:cNvSpPr txBox="1">
                <a:spLocks noRot="1" noChangeAspect="1" noMove="1" noResize="1" noEditPoints="1" noAdjustHandles="1" noChangeArrowheads="1" noChangeShapeType="1" noTextEdit="1"/>
              </p:cNvSpPr>
              <p:nvPr/>
            </p:nvSpPr>
            <p:spPr>
              <a:xfrm>
                <a:off x="553568" y="1428682"/>
                <a:ext cx="3302696" cy="4194738"/>
              </a:xfrm>
              <a:prstGeom prst="rect">
                <a:avLst/>
              </a:prstGeom>
              <a:blipFill>
                <a:blip r:embed="rId3"/>
                <a:stretch>
                  <a:fillRect l="-1661" b="-1453"/>
                </a:stretch>
              </a:blipFill>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17AC9676-27EC-4DD1-A440-0AC4A3719040}"/>
              </a:ext>
            </a:extLst>
          </p:cNvPr>
          <p:cNvGraphicFramePr>
            <a:graphicFrameLocks noGrp="1"/>
          </p:cNvGraphicFramePr>
          <p:nvPr>
            <p:extLst>
              <p:ext uri="{D42A27DB-BD31-4B8C-83A1-F6EECF244321}">
                <p14:modId xmlns:p14="http://schemas.microsoft.com/office/powerpoint/2010/main" val="2899987451"/>
              </p:ext>
            </p:extLst>
          </p:nvPr>
        </p:nvGraphicFramePr>
        <p:xfrm>
          <a:off x="4095260" y="3604880"/>
          <a:ext cx="7366002" cy="3018092"/>
        </p:xfrm>
        <a:graphic>
          <a:graphicData uri="http://schemas.openxmlformats.org/drawingml/2006/table">
            <a:tbl>
              <a:tblPr firstRow="1" bandRow="1">
                <a:tableStyleId>{5C22544A-7EE6-4342-B048-85BDC9FD1C3A}</a:tableStyleId>
              </a:tblPr>
              <a:tblGrid>
                <a:gridCol w="1227667">
                  <a:extLst>
                    <a:ext uri="{9D8B030D-6E8A-4147-A177-3AD203B41FA5}">
                      <a16:colId xmlns:a16="http://schemas.microsoft.com/office/drawing/2014/main" val="3493492605"/>
                    </a:ext>
                  </a:extLst>
                </a:gridCol>
                <a:gridCol w="1227667">
                  <a:extLst>
                    <a:ext uri="{9D8B030D-6E8A-4147-A177-3AD203B41FA5}">
                      <a16:colId xmlns:a16="http://schemas.microsoft.com/office/drawing/2014/main" val="1536895370"/>
                    </a:ext>
                  </a:extLst>
                </a:gridCol>
                <a:gridCol w="1227667">
                  <a:extLst>
                    <a:ext uri="{9D8B030D-6E8A-4147-A177-3AD203B41FA5}">
                      <a16:colId xmlns:a16="http://schemas.microsoft.com/office/drawing/2014/main" val="2502217195"/>
                    </a:ext>
                  </a:extLst>
                </a:gridCol>
                <a:gridCol w="1227667">
                  <a:extLst>
                    <a:ext uri="{9D8B030D-6E8A-4147-A177-3AD203B41FA5}">
                      <a16:colId xmlns:a16="http://schemas.microsoft.com/office/drawing/2014/main" val="2630775223"/>
                    </a:ext>
                  </a:extLst>
                </a:gridCol>
                <a:gridCol w="1227667">
                  <a:extLst>
                    <a:ext uri="{9D8B030D-6E8A-4147-A177-3AD203B41FA5}">
                      <a16:colId xmlns:a16="http://schemas.microsoft.com/office/drawing/2014/main" val="1704684833"/>
                    </a:ext>
                  </a:extLst>
                </a:gridCol>
                <a:gridCol w="1227667">
                  <a:extLst>
                    <a:ext uri="{9D8B030D-6E8A-4147-A177-3AD203B41FA5}">
                      <a16:colId xmlns:a16="http://schemas.microsoft.com/office/drawing/2014/main" val="279361497"/>
                    </a:ext>
                  </a:extLst>
                </a:gridCol>
              </a:tblGrid>
              <a:tr h="370840">
                <a:tc>
                  <a:txBody>
                    <a:bodyPr/>
                    <a:lstStyle/>
                    <a:p>
                      <a:r>
                        <a:rPr lang="en-US" altLang="zh-CN" dirty="0"/>
                        <a:t>SNR</a:t>
                      </a:r>
                      <a:endParaRPr lang="zh-CN" altLang="en-US" dirty="0"/>
                    </a:p>
                  </a:txBody>
                  <a:tcPr/>
                </a:tc>
                <a:tc>
                  <a:txBody>
                    <a:bodyPr/>
                    <a:lstStyle/>
                    <a:p>
                      <a:r>
                        <a:rPr lang="en-US" altLang="zh-CN" dirty="0"/>
                        <a:t>-5</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r>
                        <a:rPr lang="en-US" altLang="zh-CN" dirty="0"/>
                        <a:t>10</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1219395677"/>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时域导频间隔</a:t>
                      </a:r>
                      <a:r>
                        <a:rPr lang="en-US" altLang="zh-CN" dirty="0"/>
                        <a:t>=1</a:t>
                      </a:r>
                      <a:endParaRPr lang="zh-CN" altLang="en-US" dirty="0"/>
                    </a:p>
                  </a:txBody>
                  <a:tcPr/>
                </a:tc>
                <a:tc>
                  <a:txBody>
                    <a:bodyPr/>
                    <a:lstStyle/>
                    <a:p>
                      <a:r>
                        <a:rPr lang="en-US" altLang="zh-CN" dirty="0"/>
                        <a:t>32.8906</a:t>
                      </a:r>
                      <a:endParaRPr lang="zh-CN" altLang="en-US" dirty="0"/>
                    </a:p>
                  </a:txBody>
                  <a:tcPr/>
                </a:tc>
                <a:tc>
                  <a:txBody>
                    <a:bodyPr/>
                    <a:lstStyle/>
                    <a:p>
                      <a:r>
                        <a:rPr lang="en-US" altLang="zh-CN" dirty="0"/>
                        <a:t>10.4016</a:t>
                      </a:r>
                      <a:endParaRPr lang="zh-CN" altLang="en-US" dirty="0"/>
                    </a:p>
                  </a:txBody>
                  <a:tcPr/>
                </a:tc>
                <a:tc>
                  <a:txBody>
                    <a:bodyPr/>
                    <a:lstStyle/>
                    <a:p>
                      <a:r>
                        <a:rPr lang="en-US" altLang="zh-CN" dirty="0"/>
                        <a:t>3.2900</a:t>
                      </a:r>
                      <a:endParaRPr lang="zh-CN" altLang="en-US" dirty="0"/>
                    </a:p>
                  </a:txBody>
                  <a:tcPr/>
                </a:tc>
                <a:tc>
                  <a:txBody>
                    <a:bodyPr/>
                    <a:lstStyle/>
                    <a:p>
                      <a:r>
                        <a:rPr lang="en-US" altLang="zh-CN" dirty="0"/>
                        <a:t>1.0411</a:t>
                      </a:r>
                      <a:endParaRPr lang="zh-CN" altLang="en-US" dirty="0"/>
                    </a:p>
                  </a:txBody>
                  <a:tcPr/>
                </a:tc>
                <a:tc>
                  <a:txBody>
                    <a:bodyPr/>
                    <a:lstStyle/>
                    <a:p>
                      <a:r>
                        <a:rPr lang="en-US" altLang="zh-CN" dirty="0"/>
                        <a:t>0.3299</a:t>
                      </a:r>
                      <a:endParaRPr lang="zh-CN" altLang="en-US" dirty="0"/>
                    </a:p>
                  </a:txBody>
                  <a:tcPr/>
                </a:tc>
                <a:extLst>
                  <a:ext uri="{0D108BD9-81ED-4DB2-BD59-A6C34878D82A}">
                    <a16:rowId xmlns:a16="http://schemas.microsoft.com/office/drawing/2014/main" val="4195641531"/>
                  </a:ext>
                </a:extLst>
              </a:tr>
              <a:tr h="370840">
                <a:tc>
                  <a:txBody>
                    <a:bodyPr/>
                    <a:lstStyle/>
                    <a:p>
                      <a:r>
                        <a:rPr lang="zh-CN" altLang="en-US" dirty="0"/>
                        <a:t>时域导频间隔</a:t>
                      </a:r>
                      <a:r>
                        <a:rPr lang="en-US" altLang="zh-CN" dirty="0"/>
                        <a:t>=4</a:t>
                      </a:r>
                      <a:endParaRPr lang="zh-CN" altLang="en-US" dirty="0"/>
                    </a:p>
                  </a:txBody>
                  <a:tcPr/>
                </a:tc>
                <a:tc>
                  <a:txBody>
                    <a:bodyPr/>
                    <a:lstStyle/>
                    <a:p>
                      <a:r>
                        <a:rPr lang="en-US" altLang="zh-CN" dirty="0"/>
                        <a:t>22.8351</a:t>
                      </a:r>
                      <a:endParaRPr lang="zh-CN" altLang="en-US" dirty="0"/>
                    </a:p>
                  </a:txBody>
                  <a:tcPr/>
                </a:tc>
                <a:tc>
                  <a:txBody>
                    <a:bodyPr/>
                    <a:lstStyle/>
                    <a:p>
                      <a:r>
                        <a:rPr lang="en-US" altLang="zh-CN" dirty="0"/>
                        <a:t>7.2220</a:t>
                      </a:r>
                      <a:endParaRPr lang="zh-CN" altLang="en-US" dirty="0"/>
                    </a:p>
                  </a:txBody>
                  <a:tcPr/>
                </a:tc>
                <a:tc>
                  <a:txBody>
                    <a:bodyPr/>
                    <a:lstStyle/>
                    <a:p>
                      <a:r>
                        <a:rPr lang="en-US" altLang="zh-CN" dirty="0"/>
                        <a:t>2.2846</a:t>
                      </a:r>
                      <a:endParaRPr lang="zh-CN" altLang="en-US" dirty="0"/>
                    </a:p>
                  </a:txBody>
                  <a:tcPr/>
                </a:tc>
                <a:tc>
                  <a:txBody>
                    <a:bodyPr/>
                    <a:lstStyle/>
                    <a:p>
                      <a:r>
                        <a:rPr lang="en-US" altLang="zh-CN" dirty="0"/>
                        <a:t>0.7231</a:t>
                      </a:r>
                      <a:endParaRPr lang="zh-CN" altLang="en-US" dirty="0"/>
                    </a:p>
                  </a:txBody>
                  <a:tcPr/>
                </a:tc>
                <a:tc>
                  <a:txBody>
                    <a:bodyPr/>
                    <a:lstStyle/>
                    <a:p>
                      <a:r>
                        <a:rPr lang="en-US" altLang="zh-CN" dirty="0"/>
                        <a:t>0.2293</a:t>
                      </a:r>
                      <a:endParaRPr lang="zh-CN" altLang="en-US" dirty="0"/>
                    </a:p>
                  </a:txBody>
                  <a:tcPr/>
                </a:tc>
                <a:extLst>
                  <a:ext uri="{0D108BD9-81ED-4DB2-BD59-A6C34878D82A}">
                    <a16:rowId xmlns:a16="http://schemas.microsoft.com/office/drawing/2014/main" val="112539707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时域导频间隔</a:t>
                      </a:r>
                      <a:r>
                        <a:rPr lang="en-US" altLang="zh-CN" dirty="0"/>
                        <a:t>=8</a:t>
                      </a:r>
                      <a:endParaRPr lang="zh-CN" altLang="en-US" dirty="0"/>
                    </a:p>
                  </a:txBody>
                  <a:tcPr/>
                </a:tc>
                <a:tc>
                  <a:txBody>
                    <a:bodyPr/>
                    <a:lstStyle/>
                    <a:p>
                      <a:r>
                        <a:rPr lang="en-US" altLang="zh-CN" dirty="0"/>
                        <a:t>22.1831</a:t>
                      </a:r>
                      <a:endParaRPr lang="zh-CN" altLang="en-US" dirty="0"/>
                    </a:p>
                  </a:txBody>
                  <a:tcPr/>
                </a:tc>
                <a:tc>
                  <a:txBody>
                    <a:bodyPr/>
                    <a:lstStyle/>
                    <a:p>
                      <a:r>
                        <a:rPr lang="en-US" altLang="zh-CN" dirty="0"/>
                        <a:t>7.0152</a:t>
                      </a:r>
                      <a:endParaRPr lang="zh-CN" altLang="en-US" dirty="0"/>
                    </a:p>
                  </a:txBody>
                  <a:tcPr/>
                </a:tc>
                <a:tc>
                  <a:txBody>
                    <a:bodyPr/>
                    <a:lstStyle/>
                    <a:p>
                      <a:r>
                        <a:rPr lang="en-US" altLang="zh-CN" dirty="0"/>
                        <a:t>2.2188</a:t>
                      </a:r>
                      <a:endParaRPr lang="zh-CN" altLang="en-US" dirty="0"/>
                    </a:p>
                  </a:txBody>
                  <a:tcPr/>
                </a:tc>
                <a:tc>
                  <a:txBody>
                    <a:bodyPr/>
                    <a:lstStyle/>
                    <a:p>
                      <a:r>
                        <a:rPr lang="en-US" altLang="zh-CN" dirty="0"/>
                        <a:t>0.7021</a:t>
                      </a:r>
                      <a:endParaRPr lang="zh-CN" altLang="en-US" dirty="0"/>
                    </a:p>
                  </a:txBody>
                  <a:tcPr/>
                </a:tc>
                <a:tc>
                  <a:txBody>
                    <a:bodyPr/>
                    <a:lstStyle/>
                    <a:p>
                      <a:r>
                        <a:rPr lang="en-US" altLang="zh-CN" dirty="0"/>
                        <a:t>0.2225</a:t>
                      </a:r>
                      <a:endParaRPr lang="zh-CN" altLang="en-US" dirty="0"/>
                    </a:p>
                  </a:txBody>
                  <a:tcPr/>
                </a:tc>
                <a:extLst>
                  <a:ext uri="{0D108BD9-81ED-4DB2-BD59-A6C34878D82A}">
                    <a16:rowId xmlns:a16="http://schemas.microsoft.com/office/drawing/2014/main" val="132228183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时域导频间隔</a:t>
                      </a:r>
                      <a:r>
                        <a:rPr lang="en-US" altLang="zh-CN" dirty="0"/>
                        <a:t>=16</a:t>
                      </a:r>
                      <a:endParaRPr lang="zh-CN" altLang="en-US" dirty="0"/>
                    </a:p>
                  </a:txBody>
                  <a:tcPr/>
                </a:tc>
                <a:tc>
                  <a:txBody>
                    <a:bodyPr/>
                    <a:lstStyle/>
                    <a:p>
                      <a:r>
                        <a:rPr lang="en-US" altLang="zh-CN" dirty="0"/>
                        <a:t>23.2181</a:t>
                      </a:r>
                      <a:endParaRPr lang="zh-CN" altLang="en-US" dirty="0"/>
                    </a:p>
                  </a:txBody>
                  <a:tcPr/>
                </a:tc>
                <a:tc>
                  <a:txBody>
                    <a:bodyPr/>
                    <a:lstStyle/>
                    <a:p>
                      <a:r>
                        <a:rPr lang="en-US" altLang="zh-CN" dirty="0"/>
                        <a:t>7.3414</a:t>
                      </a:r>
                      <a:endParaRPr lang="zh-CN" altLang="en-US" dirty="0"/>
                    </a:p>
                  </a:txBody>
                  <a:tcPr/>
                </a:tc>
                <a:tc>
                  <a:txBody>
                    <a:bodyPr/>
                    <a:lstStyle/>
                    <a:p>
                      <a:r>
                        <a:rPr lang="en-US" altLang="zh-CN" dirty="0"/>
                        <a:t>2.3213</a:t>
                      </a:r>
                      <a:endParaRPr lang="zh-CN" altLang="en-US" dirty="0"/>
                    </a:p>
                  </a:txBody>
                  <a:tcPr/>
                </a:tc>
                <a:tc>
                  <a:txBody>
                    <a:bodyPr/>
                    <a:lstStyle/>
                    <a:p>
                      <a:r>
                        <a:rPr lang="en-US" altLang="zh-CN" dirty="0"/>
                        <a:t>0.7342</a:t>
                      </a:r>
                      <a:endParaRPr lang="zh-CN" altLang="en-US" dirty="0"/>
                    </a:p>
                  </a:txBody>
                  <a:tcPr/>
                </a:tc>
                <a:tc>
                  <a:txBody>
                    <a:bodyPr/>
                    <a:lstStyle/>
                    <a:p>
                      <a:r>
                        <a:rPr lang="en-US" altLang="zh-CN" dirty="0"/>
                        <a:t>0.2325</a:t>
                      </a:r>
                      <a:endParaRPr lang="zh-CN" altLang="en-US" dirty="0"/>
                    </a:p>
                  </a:txBody>
                  <a:tcPr/>
                </a:tc>
                <a:extLst>
                  <a:ext uri="{0D108BD9-81ED-4DB2-BD59-A6C34878D82A}">
                    <a16:rowId xmlns:a16="http://schemas.microsoft.com/office/drawing/2014/main" val="1805402992"/>
                  </a:ext>
                </a:extLst>
              </a:tr>
            </a:tbl>
          </a:graphicData>
        </a:graphic>
      </p:graphicFrame>
      <p:pic>
        <p:nvPicPr>
          <p:cNvPr id="11" name="图片 10">
            <a:extLst>
              <a:ext uri="{FF2B5EF4-FFF2-40B4-BE49-F238E27FC236}">
                <a16:creationId xmlns:a16="http://schemas.microsoft.com/office/drawing/2014/main" id="{8A69AFC0-29EC-461E-8704-BC39FBA7B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664" y="1052057"/>
            <a:ext cx="2866667" cy="2400000"/>
          </a:xfrm>
          <a:prstGeom prst="rect">
            <a:avLst/>
          </a:prstGeom>
        </p:spPr>
      </p:pic>
      <p:pic>
        <p:nvPicPr>
          <p:cNvPr id="12" name="图片 11">
            <a:extLst>
              <a:ext uri="{FF2B5EF4-FFF2-40B4-BE49-F238E27FC236}">
                <a16:creationId xmlns:a16="http://schemas.microsoft.com/office/drawing/2014/main" id="{55CCF821-3E59-43C8-A89F-FFA21DA650B6}"/>
              </a:ext>
            </a:extLst>
          </p:cNvPr>
          <p:cNvPicPr>
            <a:picLocks noChangeAspect="1"/>
          </p:cNvPicPr>
          <p:nvPr/>
        </p:nvPicPr>
        <p:blipFill rotWithShape="1">
          <a:blip r:embed="rId5"/>
          <a:srcRect l="3484" t="17778" r="8103" b="864"/>
          <a:stretch/>
        </p:blipFill>
        <p:spPr>
          <a:xfrm>
            <a:off x="8006337" y="1054165"/>
            <a:ext cx="2866667" cy="2349668"/>
          </a:xfrm>
          <a:prstGeom prst="rect">
            <a:avLst/>
          </a:prstGeom>
        </p:spPr>
      </p:pic>
    </p:spTree>
    <p:extLst>
      <p:ext uri="{BB962C8B-B14F-4D97-AF65-F5344CB8AC3E}">
        <p14:creationId xmlns:p14="http://schemas.microsoft.com/office/powerpoint/2010/main" val="314627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6321346"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结果分析</a:t>
            </a:r>
            <a:r>
              <a:rPr lang="en-US" altLang="zh-CN" sz="2400" dirty="0">
                <a:solidFill>
                  <a:srgbClr val="325B7F"/>
                </a:solidFill>
              </a:rPr>
              <a:t>——</a:t>
            </a:r>
            <a:r>
              <a:rPr lang="zh-CN" altLang="en-US" sz="2400" dirty="0">
                <a:solidFill>
                  <a:srgbClr val="325B7F"/>
                </a:solidFill>
              </a:rPr>
              <a:t>频域导频间隔</a:t>
            </a:r>
            <a:r>
              <a:rPr lang="en-US" altLang="zh-CN" sz="2400" dirty="0">
                <a:solidFill>
                  <a:srgbClr val="325B7F"/>
                </a:solidFill>
              </a:rPr>
              <a:t>=4/16/64</a:t>
            </a:r>
            <a:endParaRPr lang="zh-CN" altLang="en-US" sz="2400" dirty="0">
              <a:solidFill>
                <a:srgbClr val="325B7F"/>
              </a:solidFill>
            </a:endParaRP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aphicFrame>
        <p:nvGraphicFramePr>
          <p:cNvPr id="3" name="表格 2">
            <a:extLst>
              <a:ext uri="{FF2B5EF4-FFF2-40B4-BE49-F238E27FC236}">
                <a16:creationId xmlns:a16="http://schemas.microsoft.com/office/drawing/2014/main" id="{17AC9676-27EC-4DD1-A440-0AC4A3719040}"/>
              </a:ext>
            </a:extLst>
          </p:cNvPr>
          <p:cNvGraphicFramePr>
            <a:graphicFrameLocks noGrp="1"/>
          </p:cNvGraphicFramePr>
          <p:nvPr>
            <p:extLst>
              <p:ext uri="{D42A27DB-BD31-4B8C-83A1-F6EECF244321}">
                <p14:modId xmlns:p14="http://schemas.microsoft.com/office/powerpoint/2010/main" val="996701650"/>
              </p:ext>
            </p:extLst>
          </p:nvPr>
        </p:nvGraphicFramePr>
        <p:xfrm>
          <a:off x="573119" y="3554078"/>
          <a:ext cx="7366002" cy="3018092"/>
        </p:xfrm>
        <a:graphic>
          <a:graphicData uri="http://schemas.openxmlformats.org/drawingml/2006/table">
            <a:tbl>
              <a:tblPr firstRow="1" bandRow="1">
                <a:tableStyleId>{5C22544A-7EE6-4342-B048-85BDC9FD1C3A}</a:tableStyleId>
              </a:tblPr>
              <a:tblGrid>
                <a:gridCol w="1227667">
                  <a:extLst>
                    <a:ext uri="{9D8B030D-6E8A-4147-A177-3AD203B41FA5}">
                      <a16:colId xmlns:a16="http://schemas.microsoft.com/office/drawing/2014/main" val="3493492605"/>
                    </a:ext>
                  </a:extLst>
                </a:gridCol>
                <a:gridCol w="1227667">
                  <a:extLst>
                    <a:ext uri="{9D8B030D-6E8A-4147-A177-3AD203B41FA5}">
                      <a16:colId xmlns:a16="http://schemas.microsoft.com/office/drawing/2014/main" val="1536895370"/>
                    </a:ext>
                  </a:extLst>
                </a:gridCol>
                <a:gridCol w="1227667">
                  <a:extLst>
                    <a:ext uri="{9D8B030D-6E8A-4147-A177-3AD203B41FA5}">
                      <a16:colId xmlns:a16="http://schemas.microsoft.com/office/drawing/2014/main" val="2502217195"/>
                    </a:ext>
                  </a:extLst>
                </a:gridCol>
                <a:gridCol w="1227667">
                  <a:extLst>
                    <a:ext uri="{9D8B030D-6E8A-4147-A177-3AD203B41FA5}">
                      <a16:colId xmlns:a16="http://schemas.microsoft.com/office/drawing/2014/main" val="2630775223"/>
                    </a:ext>
                  </a:extLst>
                </a:gridCol>
                <a:gridCol w="1227667">
                  <a:extLst>
                    <a:ext uri="{9D8B030D-6E8A-4147-A177-3AD203B41FA5}">
                      <a16:colId xmlns:a16="http://schemas.microsoft.com/office/drawing/2014/main" val="1704684833"/>
                    </a:ext>
                  </a:extLst>
                </a:gridCol>
                <a:gridCol w="1227667">
                  <a:extLst>
                    <a:ext uri="{9D8B030D-6E8A-4147-A177-3AD203B41FA5}">
                      <a16:colId xmlns:a16="http://schemas.microsoft.com/office/drawing/2014/main" val="279361497"/>
                    </a:ext>
                  </a:extLst>
                </a:gridCol>
              </a:tblGrid>
              <a:tr h="370840">
                <a:tc>
                  <a:txBody>
                    <a:bodyPr/>
                    <a:lstStyle/>
                    <a:p>
                      <a:r>
                        <a:rPr lang="en-US" altLang="zh-CN" dirty="0"/>
                        <a:t>SNR</a:t>
                      </a:r>
                      <a:endParaRPr lang="zh-CN" altLang="en-US" dirty="0"/>
                    </a:p>
                  </a:txBody>
                  <a:tcPr/>
                </a:tc>
                <a:tc>
                  <a:txBody>
                    <a:bodyPr/>
                    <a:lstStyle/>
                    <a:p>
                      <a:r>
                        <a:rPr lang="en-US" altLang="zh-CN" dirty="0"/>
                        <a:t>-5</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r>
                        <a:rPr lang="en-US" altLang="zh-CN" dirty="0"/>
                        <a:t>10</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1219395677"/>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频域导频间隔</a:t>
                      </a:r>
                      <a:r>
                        <a:rPr lang="en-US" altLang="zh-CN" dirty="0"/>
                        <a:t>=1</a:t>
                      </a:r>
                      <a:endParaRPr lang="zh-CN" altLang="en-US" dirty="0"/>
                    </a:p>
                  </a:txBody>
                  <a:tcPr/>
                </a:tc>
                <a:tc>
                  <a:txBody>
                    <a:bodyPr/>
                    <a:lstStyle/>
                    <a:p>
                      <a:r>
                        <a:rPr lang="en-US" altLang="zh-CN" dirty="0"/>
                        <a:t>32.8906</a:t>
                      </a:r>
                      <a:endParaRPr lang="zh-CN" altLang="en-US" dirty="0"/>
                    </a:p>
                  </a:txBody>
                  <a:tcPr/>
                </a:tc>
                <a:tc>
                  <a:txBody>
                    <a:bodyPr/>
                    <a:lstStyle/>
                    <a:p>
                      <a:r>
                        <a:rPr lang="en-US" altLang="zh-CN" dirty="0"/>
                        <a:t>10.4016</a:t>
                      </a:r>
                      <a:endParaRPr lang="zh-CN" altLang="en-US" dirty="0"/>
                    </a:p>
                  </a:txBody>
                  <a:tcPr/>
                </a:tc>
                <a:tc>
                  <a:txBody>
                    <a:bodyPr/>
                    <a:lstStyle/>
                    <a:p>
                      <a:r>
                        <a:rPr lang="en-US" altLang="zh-CN" dirty="0"/>
                        <a:t>3.2900</a:t>
                      </a:r>
                      <a:endParaRPr lang="zh-CN" altLang="en-US" dirty="0"/>
                    </a:p>
                  </a:txBody>
                  <a:tcPr/>
                </a:tc>
                <a:tc>
                  <a:txBody>
                    <a:bodyPr/>
                    <a:lstStyle/>
                    <a:p>
                      <a:r>
                        <a:rPr lang="en-US" altLang="zh-CN" dirty="0"/>
                        <a:t>1.0411</a:t>
                      </a:r>
                      <a:endParaRPr lang="zh-CN" altLang="en-US" dirty="0"/>
                    </a:p>
                  </a:txBody>
                  <a:tcPr/>
                </a:tc>
                <a:tc>
                  <a:txBody>
                    <a:bodyPr/>
                    <a:lstStyle/>
                    <a:p>
                      <a:r>
                        <a:rPr lang="en-US" altLang="zh-CN" dirty="0"/>
                        <a:t>0.3299</a:t>
                      </a:r>
                      <a:endParaRPr lang="zh-CN" altLang="en-US" dirty="0"/>
                    </a:p>
                  </a:txBody>
                  <a:tcPr/>
                </a:tc>
                <a:extLst>
                  <a:ext uri="{0D108BD9-81ED-4DB2-BD59-A6C34878D82A}">
                    <a16:rowId xmlns:a16="http://schemas.microsoft.com/office/drawing/2014/main" val="398073681"/>
                  </a:ext>
                </a:extLst>
              </a:tr>
              <a:tr h="370840">
                <a:tc>
                  <a:txBody>
                    <a:bodyPr/>
                    <a:lstStyle/>
                    <a:p>
                      <a:r>
                        <a:rPr lang="zh-CN" altLang="en-US" dirty="0"/>
                        <a:t>频域导频间隔</a:t>
                      </a:r>
                      <a:r>
                        <a:rPr lang="en-US" altLang="zh-CN" dirty="0"/>
                        <a:t>=4</a:t>
                      </a:r>
                      <a:endParaRPr lang="zh-CN" altLang="en-US" dirty="0"/>
                    </a:p>
                  </a:txBody>
                  <a:tcPr/>
                </a:tc>
                <a:tc>
                  <a:txBody>
                    <a:bodyPr/>
                    <a:lstStyle/>
                    <a:p>
                      <a:r>
                        <a:rPr lang="en-US" altLang="zh-CN" dirty="0"/>
                        <a:t>22.8828</a:t>
                      </a:r>
                      <a:endParaRPr lang="zh-CN" altLang="en-US" dirty="0"/>
                    </a:p>
                  </a:txBody>
                  <a:tcPr/>
                </a:tc>
                <a:tc>
                  <a:txBody>
                    <a:bodyPr/>
                    <a:lstStyle/>
                    <a:p>
                      <a:r>
                        <a:rPr lang="en-US" altLang="zh-CN" dirty="0"/>
                        <a:t>7.2360</a:t>
                      </a:r>
                      <a:endParaRPr lang="zh-CN" altLang="en-US" dirty="0"/>
                    </a:p>
                  </a:txBody>
                  <a:tcPr/>
                </a:tc>
                <a:tc>
                  <a:txBody>
                    <a:bodyPr/>
                    <a:lstStyle/>
                    <a:p>
                      <a:r>
                        <a:rPr lang="en-US" altLang="zh-CN" dirty="0"/>
                        <a:t>2.2884</a:t>
                      </a:r>
                      <a:endParaRPr lang="zh-CN" altLang="en-US" dirty="0"/>
                    </a:p>
                  </a:txBody>
                  <a:tcPr/>
                </a:tc>
                <a:tc>
                  <a:txBody>
                    <a:bodyPr/>
                    <a:lstStyle/>
                    <a:p>
                      <a:r>
                        <a:rPr lang="en-US" altLang="zh-CN" dirty="0"/>
                        <a:t>0.7240</a:t>
                      </a:r>
                      <a:endParaRPr lang="zh-CN" altLang="en-US" dirty="0"/>
                    </a:p>
                  </a:txBody>
                  <a:tcPr/>
                </a:tc>
                <a:tc>
                  <a:txBody>
                    <a:bodyPr/>
                    <a:lstStyle/>
                    <a:p>
                      <a:r>
                        <a:rPr lang="en-US" altLang="zh-CN" dirty="0"/>
                        <a:t>0.2294</a:t>
                      </a:r>
                      <a:endParaRPr lang="zh-CN" altLang="en-US" dirty="0"/>
                    </a:p>
                  </a:txBody>
                  <a:tcPr/>
                </a:tc>
                <a:extLst>
                  <a:ext uri="{0D108BD9-81ED-4DB2-BD59-A6C34878D82A}">
                    <a16:rowId xmlns:a16="http://schemas.microsoft.com/office/drawing/2014/main" val="112539707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频域导频间隔</a:t>
                      </a:r>
                      <a:r>
                        <a:rPr lang="en-US" altLang="zh-CN" dirty="0"/>
                        <a:t>=16</a:t>
                      </a:r>
                      <a:endParaRPr lang="zh-CN" altLang="en-US" dirty="0"/>
                    </a:p>
                  </a:txBody>
                  <a:tcPr/>
                </a:tc>
                <a:tc>
                  <a:txBody>
                    <a:bodyPr/>
                    <a:lstStyle/>
                    <a:p>
                      <a:r>
                        <a:rPr lang="en-US" altLang="zh-CN" dirty="0"/>
                        <a:t>24.0012</a:t>
                      </a:r>
                      <a:endParaRPr lang="zh-CN" altLang="en-US" dirty="0"/>
                    </a:p>
                  </a:txBody>
                  <a:tcPr/>
                </a:tc>
                <a:tc>
                  <a:txBody>
                    <a:bodyPr/>
                    <a:lstStyle/>
                    <a:p>
                      <a:r>
                        <a:rPr lang="en-US" altLang="zh-CN" dirty="0"/>
                        <a:t>7.5909</a:t>
                      </a:r>
                      <a:endParaRPr lang="zh-CN" altLang="en-US" dirty="0"/>
                    </a:p>
                  </a:txBody>
                  <a:tcPr/>
                </a:tc>
                <a:tc>
                  <a:txBody>
                    <a:bodyPr/>
                    <a:lstStyle/>
                    <a:p>
                      <a:r>
                        <a:rPr lang="en-US" altLang="zh-CN" dirty="0"/>
                        <a:t>2.4012</a:t>
                      </a:r>
                      <a:endParaRPr lang="zh-CN" altLang="en-US" dirty="0"/>
                    </a:p>
                  </a:txBody>
                  <a:tcPr/>
                </a:tc>
                <a:tc>
                  <a:txBody>
                    <a:bodyPr/>
                    <a:lstStyle/>
                    <a:p>
                      <a:r>
                        <a:rPr lang="en-US" altLang="zh-CN" dirty="0"/>
                        <a:t>0.7600</a:t>
                      </a:r>
                      <a:endParaRPr lang="zh-CN" altLang="en-US" dirty="0"/>
                    </a:p>
                  </a:txBody>
                  <a:tcPr/>
                </a:tc>
                <a:tc>
                  <a:txBody>
                    <a:bodyPr/>
                    <a:lstStyle/>
                    <a:p>
                      <a:r>
                        <a:rPr lang="en-US" altLang="zh-CN" dirty="0"/>
                        <a:t>0.2410</a:t>
                      </a:r>
                      <a:endParaRPr lang="zh-CN" altLang="en-US" dirty="0"/>
                    </a:p>
                  </a:txBody>
                  <a:tcPr/>
                </a:tc>
                <a:extLst>
                  <a:ext uri="{0D108BD9-81ED-4DB2-BD59-A6C34878D82A}">
                    <a16:rowId xmlns:a16="http://schemas.microsoft.com/office/drawing/2014/main" val="132228183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频域导频间隔</a:t>
                      </a:r>
                      <a:r>
                        <a:rPr lang="en-US" altLang="zh-CN" dirty="0"/>
                        <a:t>=64</a:t>
                      </a:r>
                      <a:endParaRPr lang="zh-CN" altLang="en-US" dirty="0"/>
                    </a:p>
                  </a:txBody>
                  <a:tcPr/>
                </a:tc>
                <a:tc>
                  <a:txBody>
                    <a:bodyPr/>
                    <a:lstStyle/>
                    <a:p>
                      <a:r>
                        <a:rPr lang="en-US" altLang="zh-CN" dirty="0"/>
                        <a:t>24.4234</a:t>
                      </a:r>
                      <a:endParaRPr lang="zh-CN" altLang="en-US" dirty="0"/>
                    </a:p>
                  </a:txBody>
                  <a:tcPr/>
                </a:tc>
                <a:tc>
                  <a:txBody>
                    <a:bodyPr/>
                    <a:lstStyle/>
                    <a:p>
                      <a:r>
                        <a:rPr lang="en-US" altLang="zh-CN" dirty="0"/>
                        <a:t>7.7230</a:t>
                      </a:r>
                      <a:endParaRPr lang="zh-CN" altLang="en-US" dirty="0"/>
                    </a:p>
                  </a:txBody>
                  <a:tcPr/>
                </a:tc>
                <a:tc>
                  <a:txBody>
                    <a:bodyPr/>
                    <a:lstStyle/>
                    <a:p>
                      <a:r>
                        <a:rPr lang="en-US" altLang="zh-CN" dirty="0"/>
                        <a:t>2.4422</a:t>
                      </a:r>
                      <a:endParaRPr lang="zh-CN" altLang="en-US" dirty="0"/>
                    </a:p>
                  </a:txBody>
                  <a:tcPr/>
                </a:tc>
                <a:tc>
                  <a:txBody>
                    <a:bodyPr/>
                    <a:lstStyle/>
                    <a:p>
                      <a:r>
                        <a:rPr lang="en-US" altLang="zh-CN" dirty="0"/>
                        <a:t>0.7726</a:t>
                      </a:r>
                      <a:endParaRPr lang="zh-CN" altLang="en-US" dirty="0"/>
                    </a:p>
                  </a:txBody>
                  <a:tcPr/>
                </a:tc>
                <a:tc>
                  <a:txBody>
                    <a:bodyPr/>
                    <a:lstStyle/>
                    <a:p>
                      <a:r>
                        <a:rPr lang="en-US" altLang="zh-CN" dirty="0"/>
                        <a:t>0.2447</a:t>
                      </a:r>
                      <a:endParaRPr lang="zh-CN" altLang="en-US" dirty="0"/>
                    </a:p>
                  </a:txBody>
                  <a:tcPr/>
                </a:tc>
                <a:extLst>
                  <a:ext uri="{0D108BD9-81ED-4DB2-BD59-A6C34878D82A}">
                    <a16:rowId xmlns:a16="http://schemas.microsoft.com/office/drawing/2014/main" val="1805402992"/>
                  </a:ext>
                </a:extLst>
              </a:tr>
            </a:tbl>
          </a:graphicData>
        </a:graphic>
      </p:graphicFrame>
      <p:pic>
        <p:nvPicPr>
          <p:cNvPr id="4" name="图片 3">
            <a:extLst>
              <a:ext uri="{FF2B5EF4-FFF2-40B4-BE49-F238E27FC236}">
                <a16:creationId xmlns:a16="http://schemas.microsoft.com/office/drawing/2014/main" id="{8C4CD1CA-B68A-4AE6-A0D6-8050E5738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49" y="956214"/>
            <a:ext cx="3038095" cy="2447619"/>
          </a:xfrm>
          <a:prstGeom prst="rect">
            <a:avLst/>
          </a:prstGeom>
        </p:spPr>
      </p:pic>
      <p:pic>
        <p:nvPicPr>
          <p:cNvPr id="9" name="图片 8">
            <a:extLst>
              <a:ext uri="{FF2B5EF4-FFF2-40B4-BE49-F238E27FC236}">
                <a16:creationId xmlns:a16="http://schemas.microsoft.com/office/drawing/2014/main" id="{C7347B9C-CB5A-4B2F-95EC-7512B9798123}"/>
              </a:ext>
            </a:extLst>
          </p:cNvPr>
          <p:cNvPicPr>
            <a:picLocks noChangeAspect="1"/>
          </p:cNvPicPr>
          <p:nvPr/>
        </p:nvPicPr>
        <p:blipFill rotWithShape="1">
          <a:blip r:embed="rId4"/>
          <a:srcRect l="3264" t="17655" r="7222" b="1111"/>
          <a:stretch/>
        </p:blipFill>
        <p:spPr>
          <a:xfrm>
            <a:off x="4598223" y="956214"/>
            <a:ext cx="2995554" cy="2421468"/>
          </a:xfrm>
          <a:prstGeom prst="rect">
            <a:avLst/>
          </a:prstGeom>
        </p:spPr>
      </p:pic>
      <p:sp>
        <p:nvSpPr>
          <p:cNvPr id="13" name="文本框 12">
            <a:extLst>
              <a:ext uri="{FF2B5EF4-FFF2-40B4-BE49-F238E27FC236}">
                <a16:creationId xmlns:a16="http://schemas.microsoft.com/office/drawing/2014/main" id="{298A4DD7-A7B8-4D7F-B617-35636600ABF2}"/>
              </a:ext>
            </a:extLst>
          </p:cNvPr>
          <p:cNvSpPr txBox="1"/>
          <p:nvPr/>
        </p:nvSpPr>
        <p:spPr>
          <a:xfrm>
            <a:off x="8156654" y="1885881"/>
            <a:ext cx="3374945" cy="294824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导频间隔不是越大越好，也不是越小越好，需要综合考虑。</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在时域上，导频的间隔应小于相干时间；在频域上，导频的间隔应小于相干带宽。</a:t>
            </a:r>
          </a:p>
        </p:txBody>
      </p:sp>
    </p:spTree>
    <p:extLst>
      <p:ext uri="{BB962C8B-B14F-4D97-AF65-F5344CB8AC3E}">
        <p14:creationId xmlns:p14="http://schemas.microsoft.com/office/powerpoint/2010/main" val="113248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导频原理概述</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67371" y="322124"/>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7149095" y="2270006"/>
            <a:ext cx="4233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ea"/>
                <a:ea typeface="+mn-ea"/>
              </a:rPr>
              <a:t>请在这里添加相应的文字内容，请在这里添加相应的文字内容。</a:t>
            </a:r>
            <a:endParaRPr lang="en-US" altLang="zh-CN" sz="1600" b="1" dirty="0">
              <a:solidFill>
                <a:schemeClr val="bg1"/>
              </a:solidFill>
              <a:latin typeface="+mn-ea"/>
              <a:ea typeface="+mn-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13" name="文本框 12">
            <a:extLst>
              <a:ext uri="{FF2B5EF4-FFF2-40B4-BE49-F238E27FC236}">
                <a16:creationId xmlns:a16="http://schemas.microsoft.com/office/drawing/2014/main" id="{6F5ECED5-FCC2-41F0-A6A7-5C2D2B1BBFB3}"/>
              </a:ext>
            </a:extLst>
          </p:cNvPr>
          <p:cNvSpPr txBox="1"/>
          <p:nvPr/>
        </p:nvSpPr>
        <p:spPr>
          <a:xfrm>
            <a:off x="853049" y="1362064"/>
            <a:ext cx="9839014" cy="923330"/>
          </a:xfrm>
          <a:prstGeom prst="rect">
            <a:avLst/>
          </a:prstGeom>
          <a:noFill/>
        </p:spPr>
        <p:txBody>
          <a:bodyPr wrap="square">
            <a:spAutoFit/>
          </a:bodyPr>
          <a:lstStyle/>
          <a:p>
            <a:r>
              <a:rPr lang="zh-CN" altLang="en-US" sz="1800" dirty="0">
                <a:solidFill>
                  <a:srgbClr val="323F4F"/>
                </a:solidFill>
                <a:effectLst/>
                <a:ea typeface="Microsoft YaHei" panose="020B0503020204020204" pitchFamily="34" charset="-122"/>
              </a:rPr>
              <a:t>导频技术</a:t>
            </a:r>
            <a:r>
              <a:rPr lang="zh-CN" altLang="zh-CN" sz="1800" dirty="0">
                <a:solidFill>
                  <a:srgbClr val="323F4F"/>
                </a:solidFill>
                <a:effectLst/>
                <a:ea typeface="Microsoft YaHei" panose="020B0503020204020204" pitchFamily="34" charset="-122"/>
              </a:rPr>
              <a:t>主要用于信道估计，有时也用于同步。为了获得移动信道的频率响应，最常用的方法就是导频辅助信道估计算法，即利用导频信号对信道在时域空间上的不同点进行采样，然后采用插值滤波得到整个信道的频率响应值来完成信道估计。</a:t>
            </a:r>
            <a:endParaRPr lang="zh-CN" altLang="en-US" dirty="0"/>
          </a:p>
        </p:txBody>
      </p:sp>
      <p:sp>
        <p:nvSpPr>
          <p:cNvPr id="15" name="文本框 14">
            <a:extLst>
              <a:ext uri="{FF2B5EF4-FFF2-40B4-BE49-F238E27FC236}">
                <a16:creationId xmlns:a16="http://schemas.microsoft.com/office/drawing/2014/main" id="{219D198C-AC20-4375-B2F9-45DCE683DED2}"/>
              </a:ext>
            </a:extLst>
          </p:cNvPr>
          <p:cNvSpPr txBox="1"/>
          <p:nvPr/>
        </p:nvSpPr>
        <p:spPr>
          <a:xfrm>
            <a:off x="700979" y="5172770"/>
            <a:ext cx="9124810" cy="646331"/>
          </a:xfrm>
          <a:prstGeom prst="rect">
            <a:avLst/>
          </a:prstGeom>
          <a:noFill/>
        </p:spPr>
        <p:txBody>
          <a:bodyPr wrap="square">
            <a:spAutoFit/>
          </a:bodyPr>
          <a:lstStyle/>
          <a:p>
            <a:pPr marL="285750" indent="-285750">
              <a:buFont typeface="Arial" panose="020B0604020202020204" pitchFamily="34" charset="0"/>
              <a:buChar char="•"/>
            </a:pPr>
            <a:r>
              <a:rPr lang="zh-CN" altLang="zh-CN" sz="1800" dirty="0">
                <a:solidFill>
                  <a:srgbClr val="323F4F"/>
                </a:solidFill>
                <a:effectLst/>
                <a:ea typeface="Microsoft YaHei" panose="020B0503020204020204" pitchFamily="34" charset="-122"/>
              </a:rPr>
              <a:t>块状（时域内插）、梳状（频域内插）、格状，分别适用于频率选择性信道、快衰落信道（格状导频使用不多，可能因为在频域时域均受限）</a:t>
            </a:r>
            <a:endParaRPr lang="zh-CN" altLang="en-US" dirty="0"/>
          </a:p>
        </p:txBody>
      </p:sp>
      <p:pic>
        <p:nvPicPr>
          <p:cNvPr id="1028" name="Picture 4" descr="전 &#10;Frequency &#10;0 0 000000000000 0 &#10;0 0000000000000 &#10;00000000000000 &#10;0 0 000000000000 3 &#10;00000000000000 &#10;00000000000000 &#10;0 0 0000000 0 0 000 &#10;0 0 0000000 0 0 000 ">
            <a:extLst>
              <a:ext uri="{FF2B5EF4-FFF2-40B4-BE49-F238E27FC236}">
                <a16:creationId xmlns:a16="http://schemas.microsoft.com/office/drawing/2014/main" id="{F01251E2-0DAB-45B7-B915-9D7F6C090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945" y="2511054"/>
            <a:ext cx="2651560" cy="230431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σ- &#10;Ι OFDM symbol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Time &#10;Figure 6.2 Comb-type pilot arrangement. ">
            <a:extLst>
              <a:ext uri="{FF2B5EF4-FFF2-40B4-BE49-F238E27FC236}">
                <a16:creationId xmlns:a16="http://schemas.microsoft.com/office/drawing/2014/main" id="{BD02DEE3-9118-4648-AAD9-007A86F29D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1121" y="2506259"/>
            <a:ext cx="2779462" cy="2313902"/>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CCD18091-E8A5-4A18-900F-F105AEDE4001}"/>
              </a:ext>
            </a:extLst>
          </p:cNvPr>
          <p:cNvPicPr>
            <a:picLocks noChangeAspect="1"/>
          </p:cNvPicPr>
          <p:nvPr/>
        </p:nvPicPr>
        <p:blipFill rotWithShape="1">
          <a:blip r:embed="rId7"/>
          <a:srcRect l="1615" t="2607" r="7676" b="9706"/>
          <a:stretch/>
        </p:blipFill>
        <p:spPr>
          <a:xfrm>
            <a:off x="6507479" y="2511054"/>
            <a:ext cx="5390929" cy="2218426"/>
          </a:xfrm>
          <a:prstGeom prst="rect">
            <a:avLst/>
          </a:prstGeom>
        </p:spPr>
      </p:pic>
    </p:spTree>
    <p:extLst>
      <p:ext uri="{BB962C8B-B14F-4D97-AF65-F5344CB8AC3E}">
        <p14:creationId xmlns:p14="http://schemas.microsoft.com/office/powerpoint/2010/main" val="1539186378"/>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图案设计</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67371" y="322124"/>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7149095" y="2270006"/>
            <a:ext cx="4233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ea"/>
                <a:ea typeface="+mn-ea"/>
              </a:rPr>
              <a:t>请在这里添加相应的文字内容，请在这里添加相应的文字内容。</a:t>
            </a:r>
            <a:endParaRPr lang="en-US" altLang="zh-CN" sz="1600" b="1" dirty="0">
              <a:solidFill>
                <a:schemeClr val="bg1"/>
              </a:solidFill>
              <a:latin typeface="+mn-ea"/>
              <a:ea typeface="+mn-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12" name="文本框 11">
            <a:extLst>
              <a:ext uri="{FF2B5EF4-FFF2-40B4-BE49-F238E27FC236}">
                <a16:creationId xmlns:a16="http://schemas.microsoft.com/office/drawing/2014/main" id="{D5C24786-11B5-496F-B197-68060A89893C}"/>
              </a:ext>
            </a:extLst>
          </p:cNvPr>
          <p:cNvSpPr txBox="1"/>
          <p:nvPr/>
        </p:nvSpPr>
        <p:spPr>
          <a:xfrm>
            <a:off x="853049" y="989661"/>
            <a:ext cx="9758680" cy="1704954"/>
          </a:xfrm>
          <a:prstGeom prst="rect">
            <a:avLst/>
          </a:prstGeom>
          <a:noFill/>
        </p:spPr>
        <p:txBody>
          <a:bodyPr wrap="square">
            <a:spAutoFit/>
          </a:bodyPr>
          <a:lstStyle/>
          <a:p>
            <a:pPr>
              <a:lnSpc>
                <a:spcPct val="150000"/>
              </a:lnSpc>
            </a:pPr>
            <a:r>
              <a:rPr lang="zh-CN" altLang="en-US" dirty="0"/>
              <a:t>MIMO-OFDM的信道估计里，时，频，空三个域都要考虑，尤其是在空域，不同天线发射的导频序列需要相互正交，否则在接收端无法区分各个导频，造成导频污染，就无法正确地估计信道。正交的方法有很多，可以是时间上错开，在某个时间只允许某个天线发送。也可以在频率上错开。还可以让导频信号本身就是正交的。</a:t>
            </a:r>
          </a:p>
        </p:txBody>
      </p:sp>
      <p:pic>
        <p:nvPicPr>
          <p:cNvPr id="6" name="图片 5">
            <a:extLst>
              <a:ext uri="{FF2B5EF4-FFF2-40B4-BE49-F238E27FC236}">
                <a16:creationId xmlns:a16="http://schemas.microsoft.com/office/drawing/2014/main" id="{65D0191D-9773-493A-8539-A55E05159C46}"/>
              </a:ext>
            </a:extLst>
          </p:cNvPr>
          <p:cNvPicPr>
            <a:picLocks noChangeAspect="1"/>
          </p:cNvPicPr>
          <p:nvPr/>
        </p:nvPicPr>
        <p:blipFill>
          <a:blip r:embed="rId5"/>
          <a:stretch>
            <a:fillRect/>
          </a:stretch>
        </p:blipFill>
        <p:spPr>
          <a:xfrm>
            <a:off x="1871027" y="2788920"/>
            <a:ext cx="8124825" cy="3352800"/>
          </a:xfrm>
          <a:prstGeom prst="rect">
            <a:avLst/>
          </a:prstGeom>
        </p:spPr>
      </p:pic>
    </p:spTree>
    <p:extLst>
      <p:ext uri="{BB962C8B-B14F-4D97-AF65-F5344CB8AC3E}">
        <p14:creationId xmlns:p14="http://schemas.microsoft.com/office/powerpoint/2010/main" val="1607449512"/>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722786-0500-467C-A54F-6AE786C7FE38}"/>
              </a:ext>
            </a:extLst>
          </p:cNvPr>
          <p:cNvPicPr>
            <a:picLocks noChangeAspect="1"/>
          </p:cNvPicPr>
          <p:nvPr/>
        </p:nvPicPr>
        <p:blipFill>
          <a:blip r:embed="rId2"/>
          <a:stretch>
            <a:fillRect/>
          </a:stretch>
        </p:blipFill>
        <p:spPr>
          <a:xfrm>
            <a:off x="4296092" y="936942"/>
            <a:ext cx="6505575" cy="5248275"/>
          </a:xfrm>
          <a:prstGeom prst="rect">
            <a:avLst/>
          </a:prstGeom>
        </p:spPr>
      </p:pic>
      <p:sp>
        <p:nvSpPr>
          <p:cNvPr id="4" name="矩形 30">
            <a:extLst>
              <a:ext uri="{FF2B5EF4-FFF2-40B4-BE49-F238E27FC236}">
                <a16:creationId xmlns:a16="http://schemas.microsoft.com/office/drawing/2014/main" id="{5A81D10E-F8DB-48A9-83ED-307A8C43081C}"/>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图案设计</a:t>
            </a:r>
          </a:p>
        </p:txBody>
      </p:sp>
      <p:grpSp>
        <p:nvGrpSpPr>
          <p:cNvPr id="5" name="组合 4">
            <a:extLst>
              <a:ext uri="{FF2B5EF4-FFF2-40B4-BE49-F238E27FC236}">
                <a16:creationId xmlns:a16="http://schemas.microsoft.com/office/drawing/2014/main" id="{38DD78B2-55B5-449F-98AA-7BD65B3DC06C}"/>
              </a:ext>
            </a:extLst>
          </p:cNvPr>
          <p:cNvGrpSpPr/>
          <p:nvPr/>
        </p:nvGrpSpPr>
        <p:grpSpPr>
          <a:xfrm>
            <a:off x="467371" y="322124"/>
            <a:ext cx="467216" cy="468245"/>
            <a:chOff x="3437020" y="2074814"/>
            <a:chExt cx="863676" cy="865577"/>
          </a:xfrm>
        </p:grpSpPr>
        <p:sp>
          <p:nvSpPr>
            <p:cNvPr id="6" name="椭圆 19">
              <a:extLst>
                <a:ext uri="{FF2B5EF4-FFF2-40B4-BE49-F238E27FC236}">
                  <a16:creationId xmlns:a16="http://schemas.microsoft.com/office/drawing/2014/main" id="{30AEA14A-5BE8-4916-B797-8A50731958A3}"/>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7" name="图片 6">
              <a:extLst>
                <a:ext uri="{FF2B5EF4-FFF2-40B4-BE49-F238E27FC236}">
                  <a16:creationId xmlns:a16="http://schemas.microsoft.com/office/drawing/2014/main" id="{E6B67BA5-917C-4943-85E3-81B77F55433F}"/>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8" name="图片 7">
            <a:extLst>
              <a:ext uri="{FF2B5EF4-FFF2-40B4-BE49-F238E27FC236}">
                <a16:creationId xmlns:a16="http://schemas.microsoft.com/office/drawing/2014/main" id="{75C481A7-4BCD-4DB9-A567-BF0128663D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12" name="文本框 11">
            <a:extLst>
              <a:ext uri="{FF2B5EF4-FFF2-40B4-BE49-F238E27FC236}">
                <a16:creationId xmlns:a16="http://schemas.microsoft.com/office/drawing/2014/main" id="{9935002A-E3FF-4B30-82B1-64BFBFA2D467}"/>
              </a:ext>
            </a:extLst>
          </p:cNvPr>
          <p:cNvSpPr txBox="1"/>
          <p:nvPr/>
        </p:nvSpPr>
        <p:spPr>
          <a:xfrm>
            <a:off x="857430" y="1562224"/>
            <a:ext cx="2346960" cy="873957"/>
          </a:xfrm>
          <a:prstGeom prst="rect">
            <a:avLst/>
          </a:prstGeom>
          <a:noFill/>
        </p:spPr>
        <p:txBody>
          <a:bodyPr wrap="square">
            <a:spAutoFit/>
          </a:bodyPr>
          <a:lstStyle/>
          <a:p>
            <a:pPr>
              <a:lnSpc>
                <a:spcPct val="150000"/>
              </a:lnSpc>
            </a:pPr>
            <a:r>
              <a:rPr lang="en-US" altLang="zh-CN" dirty="0">
                <a:solidFill>
                  <a:srgbClr val="323F4F"/>
                </a:solidFill>
                <a:latin typeface="Cambria Math" panose="02040503050406030204" pitchFamily="18" charset="0"/>
              </a:rPr>
              <a:t>LTE</a:t>
            </a:r>
            <a:r>
              <a:rPr lang="zh-CN" altLang="en-US" dirty="0">
                <a:solidFill>
                  <a:srgbClr val="323F4F"/>
                </a:solidFill>
                <a:latin typeface="Cambria Math" panose="02040503050406030204" pitchFamily="18" charset="0"/>
              </a:rPr>
              <a:t>下行的导频设计</a:t>
            </a:r>
            <a:endParaRPr lang="en-US" altLang="zh-CN" dirty="0">
              <a:solidFill>
                <a:srgbClr val="323F4F"/>
              </a:solidFill>
              <a:latin typeface="Cambria Math" panose="02040503050406030204" pitchFamily="18" charset="0"/>
            </a:endParaRPr>
          </a:p>
          <a:p>
            <a:pPr>
              <a:lnSpc>
                <a:spcPct val="150000"/>
              </a:lnSpc>
            </a:pPr>
            <a:r>
              <a:rPr lang="zh-CN" altLang="en-US" dirty="0">
                <a:solidFill>
                  <a:srgbClr val="323F4F"/>
                </a:solidFill>
                <a:latin typeface="Cambria Math" panose="02040503050406030204" pitchFamily="18" charset="0"/>
              </a:rPr>
              <a:t>（三种方法相混合</a:t>
            </a:r>
            <a:r>
              <a:rPr lang="zh-CN" altLang="en-US" dirty="0">
                <a:solidFill>
                  <a:prstClr val="black"/>
                </a:solidFill>
                <a:latin typeface="Arial"/>
                <a:ea typeface="微软雅黑"/>
              </a:rPr>
              <a:t>）</a:t>
            </a:r>
            <a:endParaRPr lang="zh-CN" altLang="en-US" dirty="0"/>
          </a:p>
        </p:txBody>
      </p:sp>
    </p:spTree>
    <p:extLst>
      <p:ext uri="{BB962C8B-B14F-4D97-AF65-F5344CB8AC3E}">
        <p14:creationId xmlns:p14="http://schemas.microsoft.com/office/powerpoint/2010/main" val="204651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C5BC77DC-388C-4B71-9909-C907EE83C80D}"/>
              </a:ext>
            </a:extLst>
          </p:cNvPr>
          <p:cNvSpPr txBox="1"/>
          <p:nvPr>
            <p:custDataLst>
              <p:tags r:id="rId1"/>
            </p:custDataLst>
          </p:nvPr>
        </p:nvSpPr>
        <p:spPr>
          <a:xfrm>
            <a:off x="650632" y="2552431"/>
            <a:ext cx="11827994" cy="1392369"/>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7200" dirty="0">
                <a:solidFill>
                  <a:srgbClr val="3B5F80"/>
                </a:solidFill>
              </a:rPr>
              <a:t>谢谢观看！</a:t>
            </a:r>
          </a:p>
        </p:txBody>
      </p:sp>
      <p:grpSp>
        <p:nvGrpSpPr>
          <p:cNvPr id="13" name="组合 12">
            <a:extLst>
              <a:ext uri="{FF2B5EF4-FFF2-40B4-BE49-F238E27FC236}">
                <a16:creationId xmlns:a16="http://schemas.microsoft.com/office/drawing/2014/main" id="{E036E557-095B-4040-A776-92F3FD2D7A48}"/>
              </a:ext>
            </a:extLst>
          </p:cNvPr>
          <p:cNvGrpSpPr/>
          <p:nvPr/>
        </p:nvGrpSpPr>
        <p:grpSpPr>
          <a:xfrm>
            <a:off x="3816544" y="4305569"/>
            <a:ext cx="5250889" cy="382068"/>
            <a:chOff x="3548596" y="4873761"/>
            <a:chExt cx="5250889" cy="382068"/>
          </a:xfrm>
        </p:grpSpPr>
        <p:sp>
          <p:nvSpPr>
            <p:cNvPr id="5"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D53AA61-2C55-4524-936A-3966A3AFCEA4}"/>
                </a:ext>
              </a:extLst>
            </p:cNvPr>
            <p:cNvSpPr/>
            <p:nvPr>
              <p:custDataLst>
                <p:tags r:id="rId4"/>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Tw Cen MT" panose="020B0602020104020603" pitchFamily="34" charset="0"/>
                <a:ea typeface="微软雅黑" panose="020B0503020204020204" pitchFamily="34" charset="-122"/>
              </a:endParaRPr>
            </a:p>
          </p:txBody>
        </p:sp>
        <p:sp>
          <p:nvSpPr>
            <p:cNvPr id="6"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51AE31-B98C-4079-BF57-2ABB6AE94545}"/>
                </a:ext>
              </a:extLst>
            </p:cNvPr>
            <p:cNvSpPr/>
            <p:nvPr>
              <p:custDataLst>
                <p:tags r:id="rId5"/>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Tw Cen MT" panose="020B0602020104020603" pitchFamily="34" charset="0"/>
                <a:ea typeface="微软雅黑" panose="020B0503020204020204" pitchFamily="34" charset="-122"/>
              </a:endParaRPr>
            </a:p>
          </p:txBody>
        </p:sp>
        <p:sp>
          <p:nvSpPr>
            <p:cNvPr id="12" name="矩形: 圆角 11">
              <a:extLst>
                <a:ext uri="{FF2B5EF4-FFF2-40B4-BE49-F238E27FC236}">
                  <a16:creationId xmlns:a16="http://schemas.microsoft.com/office/drawing/2014/main" id="{D7F3319C-F12D-40BD-82A2-5F41F56ACF53}"/>
                </a:ext>
              </a:extLst>
            </p:cNvPr>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w Cen MT" panose="020B0602020104020603" pitchFamily="34" charset="0"/>
                  <a:ea typeface="微软雅黑" panose="020B0503020204020204" pitchFamily="34" charset="-122"/>
                </a:rPr>
                <a:t>电子科技大学信通学院 </a:t>
              </a:r>
            </a:p>
          </p:txBody>
        </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4869" y="842574"/>
            <a:ext cx="1622260" cy="1614308"/>
          </a:xfrm>
          <a:prstGeom prst="rect">
            <a:avLst/>
          </a:prstGeom>
        </p:spPr>
      </p:pic>
      <p:sp>
        <p:nvSpPr>
          <p:cNvPr id="10"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8623B0B-1E34-8448-8560-8225EEF0357D}"/>
              </a:ext>
            </a:extLst>
          </p:cNvPr>
          <p:cNvSpPr txBox="1"/>
          <p:nvPr>
            <p:custDataLst>
              <p:tags r:id="rId2"/>
            </p:custDataLst>
          </p:nvPr>
        </p:nvSpPr>
        <p:spPr>
          <a:xfrm>
            <a:off x="4203663" y="5083694"/>
            <a:ext cx="1620957" cy="338554"/>
          </a:xfrm>
          <a:prstGeom prst="rect">
            <a:avLst/>
          </a:prstGeom>
          <a:noFill/>
        </p:spPr>
        <p:txBody>
          <a:bodyPr vert="horz" wrap="non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指导老师：雷霞</a:t>
            </a:r>
          </a:p>
        </p:txBody>
      </p:sp>
      <p:sp>
        <p:nvSpPr>
          <p:cNvPr id="11"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6213B14-D22C-F641-82F5-8066745C08DD}"/>
              </a:ext>
            </a:extLst>
          </p:cNvPr>
          <p:cNvSpPr txBox="1"/>
          <p:nvPr>
            <p:custDataLst>
              <p:tags r:id="rId3"/>
            </p:custDataLst>
          </p:nvPr>
        </p:nvSpPr>
        <p:spPr>
          <a:xfrm>
            <a:off x="4203663" y="5479751"/>
            <a:ext cx="5865623" cy="338554"/>
          </a:xfrm>
          <a:prstGeom prst="rect">
            <a:avLst/>
          </a:prstGeom>
          <a:noFill/>
        </p:spPr>
        <p:txBody>
          <a:bodyPr vert="horz"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小组成员 ：张芷兰，曹怡蕊，戴欣航</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023007"/>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A5B3C7F-5CF5-4877-9E56-EAB6063F5DF7}"/>
              </a:ext>
            </a:extLst>
          </p:cNvPr>
          <p:cNvSpPr txBox="1"/>
          <p:nvPr/>
        </p:nvSpPr>
        <p:spPr>
          <a:xfrm>
            <a:off x="685800" y="1630997"/>
            <a:ext cx="2910840" cy="2543132"/>
          </a:xfrm>
          <a:prstGeom prst="rect">
            <a:avLst/>
          </a:prstGeom>
          <a:noFill/>
        </p:spPr>
        <p:txBody>
          <a:bodyPr wrap="square">
            <a:spAutoFit/>
          </a:bodyPr>
          <a:lstStyle/>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样本测试：</a:t>
            </a:r>
          </a:p>
          <a:p>
            <a:pPr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B=20000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子载波间隔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导频间隔</a:t>
            </a:r>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子载波个数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，导频个数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p>
          <a:p>
            <a:pPr algn="just">
              <a:lnSpc>
                <a:spcPct val="150000"/>
              </a:lnSpc>
            </a:pPr>
            <a:r>
              <a:rPr lang="zh-CN" altLang="en-US" kern="100" dirty="0">
                <a:latin typeface="等线" panose="02010600030101010101" pitchFamily="2" charset="-122"/>
                <a:ea typeface="等线" panose="02010600030101010101" pitchFamily="2" charset="-122"/>
                <a:cs typeface="Times New Roman" panose="02020603050405020304" pitchFamily="18" charset="0"/>
              </a:rPr>
              <a:t>循环前缀</a:t>
            </a:r>
            <a:r>
              <a:rPr lang="en-US" altLang="zh-CN" kern="100" dirty="0">
                <a:latin typeface="等线" panose="02010600030101010101" pitchFamily="2" charset="-122"/>
                <a:ea typeface="等线" panose="02010600030101010101" pitchFamily="2" charset="-122"/>
                <a:cs typeface="Times New Roman" panose="02020603050405020304" pitchFamily="18" charset="0"/>
              </a:rPr>
              <a:t>8</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30">
            <a:extLst>
              <a:ext uri="{FF2B5EF4-FFF2-40B4-BE49-F238E27FC236}">
                <a16:creationId xmlns:a16="http://schemas.microsoft.com/office/drawing/2014/main" id="{F72F30B3-2E91-474F-A1CE-D805E0FEC38A}"/>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信号生成原理</a:t>
            </a:r>
          </a:p>
        </p:txBody>
      </p:sp>
      <p:grpSp>
        <p:nvGrpSpPr>
          <p:cNvPr id="8" name="组合 7">
            <a:extLst>
              <a:ext uri="{FF2B5EF4-FFF2-40B4-BE49-F238E27FC236}">
                <a16:creationId xmlns:a16="http://schemas.microsoft.com/office/drawing/2014/main" id="{DF7A57A4-29FB-4031-B3B2-A2C861797D69}"/>
              </a:ext>
            </a:extLst>
          </p:cNvPr>
          <p:cNvGrpSpPr/>
          <p:nvPr/>
        </p:nvGrpSpPr>
        <p:grpSpPr>
          <a:xfrm>
            <a:off x="467371" y="322124"/>
            <a:ext cx="467216" cy="468245"/>
            <a:chOff x="3437020" y="2074814"/>
            <a:chExt cx="863676" cy="865577"/>
          </a:xfrm>
        </p:grpSpPr>
        <p:sp>
          <p:nvSpPr>
            <p:cNvPr id="9" name="椭圆 19">
              <a:extLst>
                <a:ext uri="{FF2B5EF4-FFF2-40B4-BE49-F238E27FC236}">
                  <a16:creationId xmlns:a16="http://schemas.microsoft.com/office/drawing/2014/main" id="{C59C0187-8AE3-4163-82E0-98CF6AF617A4}"/>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0" name="图片 9">
              <a:extLst>
                <a:ext uri="{FF2B5EF4-FFF2-40B4-BE49-F238E27FC236}">
                  <a16:creationId xmlns:a16="http://schemas.microsoft.com/office/drawing/2014/main" id="{7464BFF7-CBD3-4BE4-ADA6-B3C1BDF891DE}"/>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11" name="图片 10">
            <a:extLst>
              <a:ext uri="{FF2B5EF4-FFF2-40B4-BE49-F238E27FC236}">
                <a16:creationId xmlns:a16="http://schemas.microsoft.com/office/drawing/2014/main" id="{53CB941A-EEC4-4E3C-9285-8155AB5CB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423050"/>
            <a:ext cx="7726832" cy="6011899"/>
          </a:xfrm>
          <a:prstGeom prst="rect">
            <a:avLst/>
          </a:prstGeom>
        </p:spPr>
      </p:pic>
    </p:spTree>
    <p:extLst>
      <p:ext uri="{BB962C8B-B14F-4D97-AF65-F5344CB8AC3E}">
        <p14:creationId xmlns:p14="http://schemas.microsoft.com/office/powerpoint/2010/main" val="173825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信道估计原理</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67371" y="322124"/>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7149095" y="2270006"/>
            <a:ext cx="4233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ea"/>
                <a:ea typeface="+mn-ea"/>
              </a:rPr>
              <a:t>请在这里添加相应的文字内容，请在这里添加相应的文字内容。</a:t>
            </a:r>
            <a:endParaRPr lang="en-US" altLang="zh-CN" sz="1600" b="1" dirty="0">
              <a:solidFill>
                <a:schemeClr val="bg1"/>
              </a:solidFill>
              <a:latin typeface="+mn-ea"/>
              <a:ea typeface="+mn-ea"/>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685C97A-2555-4760-8677-682279CB9BC6}"/>
                  </a:ext>
                </a:extLst>
              </p:cNvPr>
              <p:cNvSpPr txBox="1"/>
              <p:nvPr/>
            </p:nvSpPr>
            <p:spPr>
              <a:xfrm>
                <a:off x="700979" y="1061460"/>
                <a:ext cx="6106160" cy="439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zh-CN" sz="2000" smtClean="0">
                          <a:solidFill>
                            <a:srgbClr val="323F4F"/>
                          </a:solidFill>
                          <a:effectLst/>
                          <a:latin typeface="Cambria Math" panose="02040503050406030204" pitchFamily="18" charset="0"/>
                          <a:ea typeface="Comic Sans MS" panose="030F0702030302020204" pitchFamily="66" charset="0"/>
                        </a:rPr>
                        <m:t>导频处的接收信号</m:t>
                      </m:r>
                      <m:sSub>
                        <m:sSubPr>
                          <m:ctrlPr>
                            <a:rPr lang="zh-CN" altLang="zh-CN" sz="2000" i="1">
                              <a:solidFill>
                                <a:srgbClr val="323F4F"/>
                              </a:solidFill>
                              <a:effectLst/>
                              <a:latin typeface="Cambria Math" panose="02040503050406030204" pitchFamily="18" charset="0"/>
                              <a:ea typeface="Comic Sans MS" panose="030F0702030302020204" pitchFamily="66" charset="0"/>
                            </a:rPr>
                          </m:ctrlPr>
                        </m:sSubPr>
                        <m:e>
                          <m:r>
                            <a:rPr lang="zh-CN" altLang="zh-CN" sz="2000">
                              <a:solidFill>
                                <a:srgbClr val="323F4F"/>
                              </a:solidFill>
                              <a:effectLst/>
                              <a:latin typeface="Cambria Math" panose="02040503050406030204" pitchFamily="18" charset="0"/>
                              <a:ea typeface="Comic Sans MS" panose="030F0702030302020204" pitchFamily="66" charset="0"/>
                            </a:rPr>
                            <m:t>𝑌</m:t>
                          </m:r>
                        </m:e>
                        <m:sub>
                          <m:r>
                            <a:rPr lang="zh-CN" altLang="zh-CN" sz="2000">
                              <a:solidFill>
                                <a:srgbClr val="323F4F"/>
                              </a:solidFill>
                              <a:effectLst/>
                              <a:latin typeface="Cambria Math" panose="02040503050406030204" pitchFamily="18" charset="0"/>
                              <a:ea typeface="Comic Sans MS" panose="030F0702030302020204" pitchFamily="66" charset="0"/>
                            </a:rPr>
                            <m:t>𝑝</m:t>
                          </m:r>
                        </m:sub>
                      </m:sSub>
                      <m:d>
                        <m:dPr>
                          <m:ctrlPr>
                            <a:rPr lang="zh-CN" altLang="zh-CN" sz="2000" i="1">
                              <a:solidFill>
                                <a:srgbClr val="323F4F"/>
                              </a:solidFill>
                              <a:effectLst/>
                              <a:latin typeface="Cambria Math" panose="02040503050406030204" pitchFamily="18" charset="0"/>
                              <a:ea typeface="Comic Sans MS" panose="030F0702030302020204" pitchFamily="66" charset="0"/>
                            </a:rPr>
                          </m:ctrlPr>
                        </m:dPr>
                        <m:e>
                          <m:r>
                            <a:rPr lang="zh-CN" altLang="zh-CN" sz="2000">
                              <a:solidFill>
                                <a:srgbClr val="323F4F"/>
                              </a:solidFill>
                              <a:effectLst/>
                              <a:latin typeface="Cambria Math" panose="02040503050406030204" pitchFamily="18" charset="0"/>
                              <a:ea typeface="Comic Sans MS" panose="030F0702030302020204" pitchFamily="66" charset="0"/>
                            </a:rPr>
                            <m:t>𝑙</m:t>
                          </m:r>
                        </m:e>
                      </m:d>
                      <m:r>
                        <a:rPr lang="zh-CN" altLang="zh-CN" sz="2000">
                          <a:solidFill>
                            <a:srgbClr val="323F4F"/>
                          </a:solidFill>
                          <a:effectLst/>
                          <a:latin typeface="Cambria Math" panose="02040503050406030204" pitchFamily="18" charset="0"/>
                          <a:ea typeface="Comic Sans MS" panose="030F0702030302020204" pitchFamily="66" charset="0"/>
                        </a:rPr>
                        <m:t>=</m:t>
                      </m:r>
                      <m:sSub>
                        <m:sSubPr>
                          <m:ctrlPr>
                            <a:rPr lang="zh-CN" altLang="zh-CN" sz="2000" i="1">
                              <a:solidFill>
                                <a:srgbClr val="323F4F"/>
                              </a:solidFill>
                              <a:effectLst/>
                              <a:latin typeface="Cambria Math" panose="02040503050406030204" pitchFamily="18" charset="0"/>
                              <a:ea typeface="Comic Sans MS" panose="030F0702030302020204" pitchFamily="66" charset="0"/>
                            </a:rPr>
                          </m:ctrlPr>
                        </m:sSubPr>
                        <m:e>
                          <m:acc>
                            <m:accPr>
                              <m:chr m:val="̂"/>
                              <m:ctrlPr>
                                <a:rPr lang="zh-CN" altLang="zh-CN" sz="2000" i="1">
                                  <a:solidFill>
                                    <a:srgbClr val="323F4F"/>
                                  </a:solidFill>
                                  <a:effectLst/>
                                  <a:latin typeface="Cambria Math" panose="02040503050406030204" pitchFamily="18" charset="0"/>
                                  <a:ea typeface="Comic Sans MS" panose="030F0702030302020204" pitchFamily="66" charset="0"/>
                                </a:rPr>
                              </m:ctrlPr>
                            </m:accPr>
                            <m:e>
                              <m:r>
                                <a:rPr lang="zh-CN" altLang="zh-CN" sz="2000">
                                  <a:solidFill>
                                    <a:srgbClr val="323F4F"/>
                                  </a:solidFill>
                                  <a:effectLst/>
                                  <a:latin typeface="Cambria Math" panose="02040503050406030204" pitchFamily="18" charset="0"/>
                                  <a:ea typeface="Comic Sans MS" panose="030F0702030302020204" pitchFamily="66" charset="0"/>
                                </a:rPr>
                                <m:t>𝐻</m:t>
                              </m:r>
                            </m:e>
                          </m:acc>
                        </m:e>
                        <m:sub>
                          <m:r>
                            <a:rPr lang="zh-CN" altLang="zh-CN" sz="2000">
                              <a:solidFill>
                                <a:srgbClr val="323F4F"/>
                              </a:solidFill>
                              <a:effectLst/>
                              <a:latin typeface="Cambria Math" panose="02040503050406030204" pitchFamily="18" charset="0"/>
                              <a:ea typeface="Comic Sans MS" panose="030F0702030302020204" pitchFamily="66" charset="0"/>
                            </a:rPr>
                            <m:t>𝑝</m:t>
                          </m:r>
                        </m:sub>
                      </m:sSub>
                      <m:d>
                        <m:dPr>
                          <m:ctrlPr>
                            <a:rPr lang="zh-CN" altLang="zh-CN" sz="2000" i="1">
                              <a:solidFill>
                                <a:srgbClr val="323F4F"/>
                              </a:solidFill>
                              <a:effectLst/>
                              <a:latin typeface="Cambria Math" panose="02040503050406030204" pitchFamily="18" charset="0"/>
                              <a:ea typeface="Comic Sans MS" panose="030F0702030302020204" pitchFamily="66" charset="0"/>
                            </a:rPr>
                          </m:ctrlPr>
                        </m:dPr>
                        <m:e>
                          <m:r>
                            <a:rPr lang="zh-CN" altLang="zh-CN" sz="2000">
                              <a:solidFill>
                                <a:srgbClr val="323F4F"/>
                              </a:solidFill>
                              <a:effectLst/>
                              <a:latin typeface="Cambria Math" panose="02040503050406030204" pitchFamily="18" charset="0"/>
                              <a:ea typeface="Comic Sans MS" panose="030F0702030302020204" pitchFamily="66" charset="0"/>
                            </a:rPr>
                            <m:t>𝐿</m:t>
                          </m:r>
                        </m:e>
                      </m:d>
                      <m:sSub>
                        <m:sSubPr>
                          <m:ctrlPr>
                            <a:rPr lang="zh-CN" altLang="zh-CN" sz="2000" i="1">
                              <a:solidFill>
                                <a:srgbClr val="323F4F"/>
                              </a:solidFill>
                              <a:effectLst/>
                              <a:latin typeface="Cambria Math" panose="02040503050406030204" pitchFamily="18" charset="0"/>
                              <a:ea typeface="Comic Sans MS" panose="030F0702030302020204" pitchFamily="66" charset="0"/>
                            </a:rPr>
                          </m:ctrlPr>
                        </m:sSubPr>
                        <m:e>
                          <m:r>
                            <a:rPr lang="zh-CN" altLang="zh-CN" sz="2000">
                              <a:solidFill>
                                <a:srgbClr val="323F4F"/>
                              </a:solidFill>
                              <a:effectLst/>
                              <a:latin typeface="Cambria Math" panose="02040503050406030204" pitchFamily="18" charset="0"/>
                              <a:ea typeface="Comic Sans MS" panose="030F0702030302020204" pitchFamily="66" charset="0"/>
                            </a:rPr>
                            <m:t>𝑋</m:t>
                          </m:r>
                        </m:e>
                        <m:sub>
                          <m:r>
                            <a:rPr lang="zh-CN" altLang="zh-CN" sz="2000">
                              <a:solidFill>
                                <a:srgbClr val="323F4F"/>
                              </a:solidFill>
                              <a:effectLst/>
                              <a:latin typeface="Cambria Math" panose="02040503050406030204" pitchFamily="18" charset="0"/>
                              <a:ea typeface="Comic Sans MS" panose="030F0702030302020204" pitchFamily="66" charset="0"/>
                            </a:rPr>
                            <m:t>𝑝</m:t>
                          </m:r>
                        </m:sub>
                      </m:sSub>
                      <m:d>
                        <m:dPr>
                          <m:ctrlPr>
                            <a:rPr lang="zh-CN" altLang="zh-CN" sz="2000" i="1">
                              <a:solidFill>
                                <a:srgbClr val="323F4F"/>
                              </a:solidFill>
                              <a:effectLst/>
                              <a:latin typeface="Cambria Math" panose="02040503050406030204" pitchFamily="18" charset="0"/>
                              <a:ea typeface="Comic Sans MS" panose="030F0702030302020204" pitchFamily="66" charset="0"/>
                            </a:rPr>
                          </m:ctrlPr>
                        </m:dPr>
                        <m:e>
                          <m:r>
                            <a:rPr lang="zh-CN" altLang="zh-CN" sz="2000">
                              <a:solidFill>
                                <a:srgbClr val="323F4F"/>
                              </a:solidFill>
                              <a:effectLst/>
                              <a:latin typeface="Cambria Math" panose="02040503050406030204" pitchFamily="18" charset="0"/>
                              <a:ea typeface="Comic Sans MS" panose="030F0702030302020204" pitchFamily="66" charset="0"/>
                            </a:rPr>
                            <m:t>𝐿</m:t>
                          </m:r>
                        </m:e>
                      </m:d>
                      <m:r>
                        <a:rPr lang="zh-CN" altLang="zh-CN" sz="2000">
                          <a:solidFill>
                            <a:srgbClr val="323F4F"/>
                          </a:solidFill>
                          <a:effectLst/>
                          <a:latin typeface="Cambria Math" panose="02040503050406030204" pitchFamily="18" charset="0"/>
                          <a:ea typeface="Comic Sans MS" panose="030F0702030302020204" pitchFamily="66" charset="0"/>
                        </a:rPr>
                        <m:t>+</m:t>
                      </m:r>
                      <m:sSub>
                        <m:sSubPr>
                          <m:ctrlPr>
                            <a:rPr lang="zh-CN" altLang="zh-CN" sz="2000" i="1">
                              <a:solidFill>
                                <a:srgbClr val="323F4F"/>
                              </a:solidFill>
                              <a:effectLst/>
                              <a:latin typeface="Cambria Math" panose="02040503050406030204" pitchFamily="18" charset="0"/>
                              <a:ea typeface="Comic Sans MS" panose="030F0702030302020204" pitchFamily="66" charset="0"/>
                            </a:rPr>
                          </m:ctrlPr>
                        </m:sSubPr>
                        <m:e>
                          <m:r>
                            <a:rPr lang="zh-CN" altLang="zh-CN" sz="2000">
                              <a:solidFill>
                                <a:srgbClr val="323F4F"/>
                              </a:solidFill>
                              <a:effectLst/>
                              <a:latin typeface="Cambria Math" panose="02040503050406030204" pitchFamily="18" charset="0"/>
                              <a:ea typeface="Comic Sans MS" panose="030F0702030302020204" pitchFamily="66" charset="0"/>
                            </a:rPr>
                            <m:t>𝑁</m:t>
                          </m:r>
                        </m:e>
                        <m:sub>
                          <m:r>
                            <a:rPr lang="zh-CN" altLang="zh-CN" sz="2000">
                              <a:solidFill>
                                <a:srgbClr val="323F4F"/>
                              </a:solidFill>
                              <a:effectLst/>
                              <a:latin typeface="Cambria Math" panose="02040503050406030204" pitchFamily="18" charset="0"/>
                              <a:ea typeface="Comic Sans MS" panose="030F0702030302020204" pitchFamily="66" charset="0"/>
                            </a:rPr>
                            <m:t>𝑝</m:t>
                          </m:r>
                        </m:sub>
                      </m:sSub>
                      <m:d>
                        <m:dPr>
                          <m:ctrlPr>
                            <a:rPr lang="zh-CN" altLang="zh-CN" sz="2000" i="1">
                              <a:solidFill>
                                <a:srgbClr val="323F4F"/>
                              </a:solidFill>
                              <a:effectLst/>
                              <a:latin typeface="Cambria Math" panose="02040503050406030204" pitchFamily="18" charset="0"/>
                              <a:ea typeface="Comic Sans MS" panose="030F0702030302020204" pitchFamily="66" charset="0"/>
                            </a:rPr>
                          </m:ctrlPr>
                        </m:dPr>
                        <m:e>
                          <m:r>
                            <a:rPr lang="zh-CN" altLang="zh-CN" sz="2000">
                              <a:solidFill>
                                <a:srgbClr val="323F4F"/>
                              </a:solidFill>
                              <a:effectLst/>
                              <a:latin typeface="Cambria Math" panose="02040503050406030204" pitchFamily="18" charset="0"/>
                              <a:ea typeface="Comic Sans MS" panose="030F0702030302020204" pitchFamily="66" charset="0"/>
                            </a:rPr>
                            <m:t>𝐿</m:t>
                          </m:r>
                        </m:e>
                      </m:d>
                    </m:oMath>
                  </m:oMathPara>
                </a14:m>
                <a:endParaRPr lang="zh-CN" altLang="en-US" sz="2000" dirty="0"/>
              </a:p>
            </p:txBody>
          </p:sp>
        </mc:Choice>
        <mc:Fallback xmlns="">
          <p:sp>
            <p:nvSpPr>
              <p:cNvPr id="13" name="文本框 12">
                <a:extLst>
                  <a:ext uri="{FF2B5EF4-FFF2-40B4-BE49-F238E27FC236}">
                    <a16:creationId xmlns:a16="http://schemas.microsoft.com/office/drawing/2014/main" id="{8685C97A-2555-4760-8677-682279CB9BC6}"/>
                  </a:ext>
                </a:extLst>
              </p:cNvPr>
              <p:cNvSpPr txBox="1">
                <a:spLocks noRot="1" noChangeAspect="1" noMove="1" noResize="1" noEditPoints="1" noAdjustHandles="1" noChangeArrowheads="1" noChangeShapeType="1" noTextEdit="1"/>
              </p:cNvSpPr>
              <p:nvPr/>
            </p:nvSpPr>
            <p:spPr>
              <a:xfrm>
                <a:off x="700979" y="1061460"/>
                <a:ext cx="6106160" cy="439223"/>
              </a:xfrm>
              <a:prstGeom prst="rect">
                <a:avLst/>
              </a:prstGeom>
              <a:blipFill>
                <a:blip r:embed="rId6"/>
                <a:stretch>
                  <a:fillRect t="-6944" b="-5556"/>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E7D65C18-B870-44EA-8B78-3F445A77E10A}"/>
              </a:ext>
            </a:extLst>
          </p:cNvPr>
          <p:cNvPicPr>
            <a:picLocks noChangeAspect="1"/>
          </p:cNvPicPr>
          <p:nvPr/>
        </p:nvPicPr>
        <p:blipFill>
          <a:blip r:embed="rId7"/>
          <a:stretch>
            <a:fillRect/>
          </a:stretch>
        </p:blipFill>
        <p:spPr>
          <a:xfrm>
            <a:off x="594360" y="1594988"/>
            <a:ext cx="8657054" cy="1884812"/>
          </a:xfrm>
          <a:prstGeom prst="rect">
            <a:avLst/>
          </a:prstGeom>
        </p:spPr>
      </p:pic>
      <p:sp>
        <p:nvSpPr>
          <p:cNvPr id="17" name="文本框 16">
            <a:extLst>
              <a:ext uri="{FF2B5EF4-FFF2-40B4-BE49-F238E27FC236}">
                <a16:creationId xmlns:a16="http://schemas.microsoft.com/office/drawing/2014/main" id="{C57C4CC7-363A-4757-9A8D-4426E877B822}"/>
              </a:ext>
            </a:extLst>
          </p:cNvPr>
          <p:cNvSpPr txBox="1"/>
          <p:nvPr/>
        </p:nvSpPr>
        <p:spPr>
          <a:xfrm>
            <a:off x="934587" y="3541251"/>
            <a:ext cx="8305801" cy="646331"/>
          </a:xfrm>
          <a:prstGeom prst="rect">
            <a:avLst/>
          </a:prstGeom>
          <a:noFill/>
        </p:spPr>
        <p:txBody>
          <a:bodyPr wrap="square">
            <a:spAutoFit/>
          </a:bodyPr>
          <a:lstStyle/>
          <a:p>
            <a:r>
              <a:rPr lang="en-US" altLang="zh-CN" dirty="0">
                <a:solidFill>
                  <a:srgbClr val="323F4F"/>
                </a:solidFill>
                <a:latin typeface="Cambria Math" panose="02040503050406030204" pitchFamily="18" charset="0"/>
              </a:rPr>
              <a:t>    </a:t>
            </a:r>
            <a:r>
              <a:rPr lang="zh-CN" altLang="zh-CN" dirty="0">
                <a:solidFill>
                  <a:srgbClr val="323F4F"/>
                </a:solidFill>
                <a:latin typeface="Cambria Math" panose="02040503050406030204" pitchFamily="18" charset="0"/>
              </a:rPr>
              <a:t>获取了导频位置处信道衰落系数的估计后，利用</a:t>
            </a:r>
            <a:r>
              <a:rPr lang="zh-CN" altLang="en-US" dirty="0">
                <a:solidFill>
                  <a:srgbClr val="323F4F"/>
                </a:solidFill>
                <a:latin typeface="Cambria Math" panose="02040503050406030204" pitchFamily="18" charset="0"/>
              </a:rPr>
              <a:t>线性内插</a:t>
            </a:r>
            <a:r>
              <a:rPr lang="zh-CN" altLang="zh-CN" dirty="0">
                <a:solidFill>
                  <a:srgbClr val="323F4F"/>
                </a:solidFill>
                <a:latin typeface="Cambria Math" panose="02040503050406030204" pitchFamily="18" charset="0"/>
              </a:rPr>
              <a:t>技术，获取所有时频资源上的信道衰落系数。</a:t>
            </a:r>
            <a:endParaRPr lang="zh-CN" altLang="en-US" dirty="0">
              <a:solidFill>
                <a:srgbClr val="323F4F"/>
              </a:solidFill>
              <a:latin typeface="Cambria Math" panose="02040503050406030204" pitchFamily="18" charset="0"/>
            </a:endParaRPr>
          </a:p>
        </p:txBody>
      </p:sp>
      <p:graphicFrame>
        <p:nvGraphicFramePr>
          <p:cNvPr id="18" name="对象 17">
            <a:extLst>
              <a:ext uri="{FF2B5EF4-FFF2-40B4-BE49-F238E27FC236}">
                <a16:creationId xmlns:a16="http://schemas.microsoft.com/office/drawing/2014/main" id="{01650AE0-BB27-4FA6-A14F-232D7506088D}"/>
              </a:ext>
            </a:extLst>
          </p:cNvPr>
          <p:cNvGraphicFramePr>
            <a:graphicFrameLocks noChangeAspect="1"/>
          </p:cNvGraphicFramePr>
          <p:nvPr>
            <p:extLst>
              <p:ext uri="{D42A27DB-BD31-4B8C-83A1-F6EECF244321}">
                <p14:modId xmlns:p14="http://schemas.microsoft.com/office/powerpoint/2010/main" val="1159898023"/>
              </p:ext>
            </p:extLst>
          </p:nvPr>
        </p:nvGraphicFramePr>
        <p:xfrm>
          <a:off x="2195304" y="4365823"/>
          <a:ext cx="6659136" cy="2089064"/>
        </p:xfrm>
        <a:graphic>
          <a:graphicData uri="http://schemas.openxmlformats.org/presentationml/2006/ole">
            <mc:AlternateContent xmlns:mc="http://schemas.openxmlformats.org/markup-compatibility/2006">
              <mc:Choice xmlns:v="urn:schemas-microsoft-com:vml" Requires="v">
                <p:oleObj spid="_x0000_s1032" r:id="rId8" imgW="6437988" imgH="2020320" progId="Visio.Drawing.6">
                  <p:embed/>
                </p:oleObj>
              </mc:Choice>
              <mc:Fallback>
                <p:oleObj r:id="rId8" imgW="6437988" imgH="2020320" progId="Visio.Drawing.6">
                  <p:embed/>
                  <p:pic>
                    <p:nvPicPr>
                      <p:cNvPr id="19" name="对象 18">
                        <a:extLst>
                          <a:ext uri="{FF2B5EF4-FFF2-40B4-BE49-F238E27FC236}">
                            <a16:creationId xmlns:a16="http://schemas.microsoft.com/office/drawing/2014/main" id="{CABD3502-3977-4391-B1F0-A13B612580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304" y="4365823"/>
                        <a:ext cx="6659136" cy="2089064"/>
                      </a:xfrm>
                      <a:prstGeom prst="rect">
                        <a:avLst/>
                      </a:prstGeom>
                      <a:noFill/>
                    </p:spPr>
                  </p:pic>
                </p:oleObj>
              </mc:Fallback>
            </mc:AlternateContent>
          </a:graphicData>
        </a:graphic>
      </p:graphicFrame>
    </p:spTree>
    <p:extLst>
      <p:ext uri="{BB962C8B-B14F-4D97-AF65-F5344CB8AC3E}">
        <p14:creationId xmlns:p14="http://schemas.microsoft.com/office/powerpoint/2010/main" val="2092883912"/>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题目设计</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67371" y="322124"/>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7149095" y="2270006"/>
            <a:ext cx="4233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ea"/>
                <a:ea typeface="+mn-ea"/>
              </a:rPr>
              <a:t>请在这里添加相应的文字内容，请在这里添加相应的文字内容。</a:t>
            </a:r>
            <a:endParaRPr lang="en-US" altLang="zh-CN" sz="1600" b="1" dirty="0">
              <a:solidFill>
                <a:schemeClr val="bg1"/>
              </a:solidFill>
              <a:latin typeface="+mn-ea"/>
              <a:ea typeface="+mn-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15" name="文本框 14">
            <a:extLst>
              <a:ext uri="{FF2B5EF4-FFF2-40B4-BE49-F238E27FC236}">
                <a16:creationId xmlns:a16="http://schemas.microsoft.com/office/drawing/2014/main" id="{3E793AC7-4628-49E9-A7E3-2576CE456C04}"/>
              </a:ext>
            </a:extLst>
          </p:cNvPr>
          <p:cNvSpPr txBox="1"/>
          <p:nvPr/>
        </p:nvSpPr>
        <p:spPr>
          <a:xfrm>
            <a:off x="934587" y="1216271"/>
            <a:ext cx="7188199" cy="1892249"/>
          </a:xfrm>
          <a:prstGeom prst="rect">
            <a:avLst/>
          </a:prstGeom>
          <a:noFill/>
        </p:spPr>
        <p:txBody>
          <a:bodyPr wrap="square">
            <a:spAutoFit/>
          </a:bodyPr>
          <a:lstStyle/>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系统带宽：</a:t>
            </a:r>
            <a:r>
              <a:rPr lang="en-US" altLang="zh-CN" sz="1600" kern="100" dirty="0">
                <a:effectLst/>
                <a:latin typeface="Times New Roman" panose="02020603050405020304" pitchFamily="18" charset="0"/>
                <a:ea typeface="宋体" panose="02010600030101010101" pitchFamily="2" charset="-122"/>
              </a:rPr>
              <a:t>2MHz  </a:t>
            </a:r>
            <a:endParaRPr lang="zh-CN" altLang="zh-CN" sz="1600" kern="100" dirty="0">
              <a:effectLst/>
              <a:latin typeface="Times New Roman" panose="02020603050405020304" pitchFamily="18" charset="0"/>
              <a:ea typeface="宋体" panose="02010600030101010101" pitchFamily="2" charset="-122"/>
            </a:endParaRPr>
          </a:p>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子载波个数为：</a:t>
            </a:r>
            <a:r>
              <a:rPr lang="en-US" altLang="zh-CN" sz="1600" kern="100" dirty="0">
                <a:effectLst/>
                <a:latin typeface="Times New Roman" panose="02020603050405020304" pitchFamily="18" charset="0"/>
                <a:ea typeface="宋体" panose="02010600030101010101" pitchFamily="2" charset="-122"/>
              </a:rPr>
              <a:t>1024</a:t>
            </a:r>
            <a:endParaRPr lang="zh-CN" altLang="zh-CN" sz="1600" kern="100" dirty="0">
              <a:effectLst/>
              <a:latin typeface="Times New Roman" panose="02020603050405020304" pitchFamily="18" charset="0"/>
              <a:ea typeface="宋体" panose="02010600030101010101" pitchFamily="2" charset="-122"/>
            </a:endParaRPr>
          </a:p>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频域导频间隔分别为</a:t>
            </a:r>
            <a:r>
              <a:rPr lang="en-US" altLang="zh-CN" sz="1600" kern="100" dirty="0">
                <a:effectLst/>
                <a:latin typeface="Times New Roman" panose="02020603050405020304" pitchFamily="18" charset="0"/>
                <a:ea typeface="宋体" panose="02010600030101010101" pitchFamily="2" charset="-122"/>
              </a:rPr>
              <a:t>4</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16</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64/</a:t>
            </a:r>
            <a:r>
              <a:rPr lang="zh-CN" altLang="zh-CN" sz="1600" kern="100" dirty="0">
                <a:effectLst/>
                <a:latin typeface="Times New Roman" panose="02020603050405020304" pitchFamily="18" charset="0"/>
                <a:ea typeface="宋体" panose="02010600030101010101" pitchFamily="2" charset="-122"/>
              </a:rPr>
              <a:t>时域导频间隔可以尝试</a:t>
            </a:r>
            <a:r>
              <a:rPr lang="en-US" altLang="zh-CN" sz="1600" kern="100" dirty="0">
                <a:effectLst/>
                <a:latin typeface="Times New Roman" panose="02020603050405020304" pitchFamily="18" charset="0"/>
                <a:ea typeface="宋体" panose="02010600030101010101" pitchFamily="2" charset="-122"/>
              </a:rPr>
              <a:t>4</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8</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16</a:t>
            </a:r>
            <a:r>
              <a:rPr lang="zh-CN" altLang="zh-CN" sz="1600" kern="100" dirty="0">
                <a:effectLst/>
                <a:latin typeface="Times New Roman" panose="02020603050405020304" pitchFamily="18" charset="0"/>
                <a:ea typeface="宋体" panose="02010600030101010101" pitchFamily="2" charset="-122"/>
              </a:rPr>
              <a:t>。</a:t>
            </a:r>
          </a:p>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导频数据为</a:t>
            </a:r>
            <a:r>
              <a:rPr lang="en-US" altLang="zh-CN" sz="1600" kern="100" dirty="0">
                <a:effectLst/>
                <a:latin typeface="Times New Roman" panose="02020603050405020304" pitchFamily="18" charset="0"/>
                <a:ea typeface="宋体" panose="02010600030101010101" pitchFamily="2" charset="-122"/>
              </a:rPr>
              <a:t>1</a:t>
            </a:r>
            <a:endParaRPr lang="zh-CN" altLang="zh-CN" sz="1600" kern="100" dirty="0">
              <a:effectLst/>
              <a:latin typeface="Times New Roman" panose="02020603050405020304" pitchFamily="18" charset="0"/>
              <a:ea typeface="宋体" panose="02010600030101010101" pitchFamily="2" charset="-122"/>
            </a:endParaRPr>
          </a:p>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循环前缀长度：</a:t>
            </a:r>
            <a:r>
              <a:rPr lang="en-US" altLang="zh-CN" sz="1600" kern="100" dirty="0">
                <a:effectLst/>
                <a:latin typeface="Times New Roman" panose="02020603050405020304" pitchFamily="18" charset="0"/>
                <a:ea typeface="宋体" panose="02010600030101010101" pitchFamily="2" charset="-122"/>
              </a:rPr>
              <a:t>106</a:t>
            </a:r>
            <a:endParaRPr lang="zh-CN" altLang="zh-CN" sz="1600" kern="100" dirty="0">
              <a:effectLst/>
              <a:latin typeface="Times New Roman" panose="02020603050405020304" pitchFamily="18" charset="0"/>
              <a:ea typeface="宋体" panose="02010600030101010101" pitchFamily="2" charset="-122"/>
            </a:endParaRPr>
          </a:p>
        </p:txBody>
      </p:sp>
      <p:pic>
        <p:nvPicPr>
          <p:cNvPr id="24" name="图片 23">
            <a:extLst>
              <a:ext uri="{FF2B5EF4-FFF2-40B4-BE49-F238E27FC236}">
                <a16:creationId xmlns:a16="http://schemas.microsoft.com/office/drawing/2014/main" id="{FA6DE9C2-842D-4DF6-BFC2-B06CB96C1EAC}"/>
              </a:ext>
            </a:extLst>
          </p:cNvPr>
          <p:cNvPicPr>
            <a:picLocks noChangeAspect="1"/>
          </p:cNvPicPr>
          <p:nvPr/>
        </p:nvPicPr>
        <p:blipFill>
          <a:blip r:embed="rId5"/>
          <a:stretch>
            <a:fillRect/>
          </a:stretch>
        </p:blipFill>
        <p:spPr>
          <a:xfrm>
            <a:off x="853049" y="3266440"/>
            <a:ext cx="7702729" cy="2463800"/>
          </a:xfrm>
          <a:prstGeom prst="rect">
            <a:avLst/>
          </a:prstGeom>
        </p:spPr>
      </p:pic>
    </p:spTree>
    <p:extLst>
      <p:ext uri="{BB962C8B-B14F-4D97-AF65-F5344CB8AC3E}">
        <p14:creationId xmlns:p14="http://schemas.microsoft.com/office/powerpoint/2010/main" val="3522391754"/>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导 麵 符 号 &#10;和 虚 载 波 &#10;0 ℃ P &#10;郇 特 &#10;扰 碣 流 &#10;交 织 &#10;呋 射 器 &#10;串 ／ 并 &#10;和 &#10;并 / 串 &#10;WFT &#10;加 窗 &#10;OFDMfä 号 &#10;无 线 信 道 &#10;定 时 。 睾 同 步 &#10;和 信 道 估 计 &#10;解 扰 &#10;解 交 织 &#10;井 ／ 串 &#10;FFT &#10;串 / 并 &#10;-kCP &#10;接 收 器 &#10;射 器 &#10;」 匀 的 器 &#10;比 特 原 &#10;OFDM 亻 」 号 &#10;制 符 号 &#10;OFDM 系 统 的 发 射 机 和 接 收 机 框 图 ">
            <a:extLst>
              <a:ext uri="{FF2B5EF4-FFF2-40B4-BE49-F238E27FC236}">
                <a16:creationId xmlns:a16="http://schemas.microsoft.com/office/drawing/2014/main" id="{81BCE314-7E3E-4D64-99AC-9762A607C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307" y="413481"/>
            <a:ext cx="8166551" cy="565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61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导频图案选择</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3" name="图片 2">
            <a:extLst>
              <a:ext uri="{FF2B5EF4-FFF2-40B4-BE49-F238E27FC236}">
                <a16:creationId xmlns:a16="http://schemas.microsoft.com/office/drawing/2014/main" id="{7F766B07-0713-46F6-9729-96E2410BC76D}"/>
              </a:ext>
            </a:extLst>
          </p:cNvPr>
          <p:cNvPicPr>
            <a:picLocks noChangeAspect="1"/>
          </p:cNvPicPr>
          <p:nvPr/>
        </p:nvPicPr>
        <p:blipFill>
          <a:blip r:embed="rId3"/>
          <a:stretch>
            <a:fillRect/>
          </a:stretch>
        </p:blipFill>
        <p:spPr>
          <a:xfrm>
            <a:off x="5881370" y="790369"/>
            <a:ext cx="5753100" cy="5648325"/>
          </a:xfrm>
          <a:prstGeom prst="rect">
            <a:avLst/>
          </a:prstGeom>
        </p:spPr>
      </p:pic>
      <p:sp>
        <p:nvSpPr>
          <p:cNvPr id="10" name="文本框 9">
            <a:extLst>
              <a:ext uri="{FF2B5EF4-FFF2-40B4-BE49-F238E27FC236}">
                <a16:creationId xmlns:a16="http://schemas.microsoft.com/office/drawing/2014/main" id="{F9EF0F2C-BF8F-4398-8B61-F31E1DA6D1A0}"/>
              </a:ext>
            </a:extLst>
          </p:cNvPr>
          <p:cNvSpPr txBox="1"/>
          <p:nvPr/>
        </p:nvSpPr>
        <p:spPr>
          <a:xfrm>
            <a:off x="1035624" y="2502668"/>
            <a:ext cx="4298811" cy="341632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频域内插：</a:t>
            </a:r>
            <a:endParaRPr lang="en-US" altLang="zh-CN" dirty="0">
              <a:latin typeface="宋体" panose="02010600030101010101" pitchFamily="2" charset="-122"/>
              <a:ea typeface="宋体" panose="02010600030101010101" pitchFamily="2" charset="-122"/>
            </a:endParaRPr>
          </a:p>
          <a:p>
            <a:endParaRPr lang="en-US" altLang="zh-CN" b="0" dirty="0">
              <a:effectLst/>
              <a:latin typeface="宋体" panose="02010600030101010101" pitchFamily="2" charset="-122"/>
              <a:ea typeface="宋体" panose="02010600030101010101" pitchFamily="2" charset="-122"/>
            </a:endParaRPr>
          </a:p>
          <a:p>
            <a:r>
              <a:rPr lang="en-US" altLang="zh-CN" b="0" dirty="0" err="1">
                <a:effectLst/>
                <a:latin typeface="宋体" panose="02010600030101010101" pitchFamily="2" charset="-122"/>
                <a:ea typeface="宋体" panose="02010600030101010101" pitchFamily="2" charset="-122"/>
              </a:rPr>
              <a:t>T_inter</a:t>
            </a:r>
            <a:r>
              <a:rPr lang="en-US" altLang="zh-CN" b="0" dirty="0">
                <a:effectLst/>
                <a:latin typeface="宋体" panose="02010600030101010101" pitchFamily="2" charset="-122"/>
                <a:ea typeface="宋体" panose="02010600030101010101" pitchFamily="2" charset="-122"/>
              </a:rPr>
              <a:t>=1;%</a:t>
            </a:r>
            <a:r>
              <a:rPr lang="zh-CN" altLang="en-US" b="0" dirty="0">
                <a:effectLst/>
                <a:latin typeface="宋体" panose="02010600030101010101" pitchFamily="2" charset="-122"/>
                <a:ea typeface="宋体" panose="02010600030101010101" pitchFamily="2" charset="-122"/>
              </a:rPr>
              <a:t>时域间隔</a:t>
            </a:r>
          </a:p>
          <a:p>
            <a:r>
              <a:rPr lang="en-US" altLang="zh-CN" b="0" dirty="0" err="1">
                <a:effectLst/>
                <a:latin typeface="宋体" panose="02010600030101010101" pitchFamily="2" charset="-122"/>
                <a:ea typeface="宋体" panose="02010600030101010101" pitchFamily="2" charset="-122"/>
              </a:rPr>
              <a:t>F_inter</a:t>
            </a:r>
            <a:r>
              <a:rPr lang="en-US" altLang="zh-CN" b="0" dirty="0">
                <a:effectLst/>
                <a:latin typeface="宋体" panose="02010600030101010101" pitchFamily="2" charset="-122"/>
                <a:ea typeface="宋体" panose="02010600030101010101" pitchFamily="2" charset="-122"/>
              </a:rPr>
              <a:t>=4;%</a:t>
            </a:r>
            <a:r>
              <a:rPr lang="zh-CN" altLang="en-US" b="0" dirty="0">
                <a:effectLst/>
                <a:latin typeface="宋体" panose="02010600030101010101" pitchFamily="2" charset="-122"/>
                <a:ea typeface="宋体" panose="02010600030101010101" pitchFamily="2" charset="-122"/>
              </a:rPr>
              <a:t>频域间隔</a:t>
            </a:r>
            <a:endParaRPr lang="en-US" altLang="zh-CN" b="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时域内插：</a:t>
            </a:r>
            <a:endParaRPr lang="en-US" altLang="zh-CN" dirty="0">
              <a:latin typeface="宋体" panose="02010600030101010101" pitchFamily="2" charset="-122"/>
              <a:ea typeface="宋体" panose="02010600030101010101" pitchFamily="2" charset="-122"/>
            </a:endParaRPr>
          </a:p>
          <a:p>
            <a:endParaRPr lang="en-US" altLang="zh-CN" b="0" dirty="0">
              <a:effectLst/>
              <a:latin typeface="宋体" panose="02010600030101010101" pitchFamily="2" charset="-122"/>
              <a:ea typeface="宋体" panose="02010600030101010101" pitchFamily="2" charset="-122"/>
            </a:endParaRPr>
          </a:p>
          <a:p>
            <a:r>
              <a:rPr lang="en-US" altLang="zh-CN" b="0" dirty="0" err="1">
                <a:effectLst/>
                <a:latin typeface="宋体" panose="02010600030101010101" pitchFamily="2" charset="-122"/>
                <a:ea typeface="宋体" panose="02010600030101010101" pitchFamily="2" charset="-122"/>
              </a:rPr>
              <a:t>T_inter</a:t>
            </a:r>
            <a:r>
              <a:rPr lang="en-US" altLang="zh-CN" b="0" dirty="0">
                <a:effectLst/>
                <a:latin typeface="宋体" panose="02010600030101010101" pitchFamily="2" charset="-122"/>
                <a:ea typeface="宋体" panose="02010600030101010101" pitchFamily="2" charset="-122"/>
              </a:rPr>
              <a:t>=4;%</a:t>
            </a:r>
            <a:r>
              <a:rPr lang="zh-CN" altLang="en-US" b="0" dirty="0">
                <a:effectLst/>
                <a:latin typeface="宋体" panose="02010600030101010101" pitchFamily="2" charset="-122"/>
                <a:ea typeface="宋体" panose="02010600030101010101" pitchFamily="2" charset="-122"/>
              </a:rPr>
              <a:t>时域间隔</a:t>
            </a:r>
          </a:p>
          <a:p>
            <a:r>
              <a:rPr lang="en-US" altLang="zh-CN" b="0" dirty="0" err="1">
                <a:effectLst/>
                <a:latin typeface="宋体" panose="02010600030101010101" pitchFamily="2" charset="-122"/>
                <a:ea typeface="宋体" panose="02010600030101010101" pitchFamily="2" charset="-122"/>
              </a:rPr>
              <a:t>F_inter</a:t>
            </a:r>
            <a:r>
              <a:rPr lang="en-US" altLang="zh-CN" b="0" dirty="0">
                <a:effectLst/>
                <a:latin typeface="宋体" panose="02010600030101010101" pitchFamily="2" charset="-122"/>
                <a:ea typeface="宋体" panose="02010600030101010101" pitchFamily="2" charset="-122"/>
              </a:rPr>
              <a:t>=1;%</a:t>
            </a:r>
            <a:r>
              <a:rPr lang="zh-CN" altLang="en-US" b="0" dirty="0">
                <a:effectLst/>
                <a:latin typeface="宋体" panose="02010600030101010101" pitchFamily="2" charset="-122"/>
                <a:ea typeface="宋体" panose="02010600030101010101" pitchFamily="2" charset="-122"/>
              </a:rPr>
              <a:t>频域间隔</a:t>
            </a:r>
            <a:endParaRPr lang="en-US" altLang="zh-CN" b="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0" dirty="0">
                <a:effectLst/>
                <a:latin typeface="宋体" panose="02010600030101010101" pitchFamily="2" charset="-122"/>
                <a:ea typeface="宋体" panose="02010600030101010101" pitchFamily="2" charset="-122"/>
              </a:rPr>
              <a:t>…</a:t>
            </a:r>
          </a:p>
          <a:p>
            <a:endParaRPr lang="zh-CN" altLang="en-US" b="0" dirty="0">
              <a:effectLst/>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2641703F-60FA-404C-87C8-5E8179AC1919}"/>
              </a:ext>
            </a:extLst>
          </p:cNvPr>
          <p:cNvSpPr txBox="1"/>
          <p:nvPr/>
        </p:nvSpPr>
        <p:spPr>
          <a:xfrm>
            <a:off x="1035624" y="1429056"/>
            <a:ext cx="4511101" cy="646331"/>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频域导频间隔分别为</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rPr>
              <a:t>64</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时域导频间隔可以尝试</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16</a:t>
            </a:r>
            <a:endParaRPr lang="zh-CN" altLang="en-US" dirty="0"/>
          </a:p>
        </p:txBody>
      </p:sp>
    </p:spTree>
    <p:extLst>
      <p:ext uri="{BB962C8B-B14F-4D97-AF65-F5344CB8AC3E}">
        <p14:creationId xmlns:p14="http://schemas.microsoft.com/office/powerpoint/2010/main" val="8896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2CBC557-F3E9-490B-9877-CD4C138F9C60}"/>
              </a:ext>
            </a:extLst>
          </p:cNvPr>
          <p:cNvSpPr txBox="1"/>
          <p:nvPr/>
        </p:nvSpPr>
        <p:spPr>
          <a:xfrm>
            <a:off x="416279" y="1097360"/>
            <a:ext cx="3667760" cy="5186035"/>
          </a:xfrm>
          <a:prstGeom prst="rect">
            <a:avLst/>
          </a:prstGeom>
          <a:noFill/>
        </p:spPr>
        <p:txBody>
          <a:bodyPr wrap="square">
            <a:spAutoFit/>
          </a:bodyPr>
          <a:lstStyle/>
          <a:p>
            <a:r>
              <a:rPr lang="en-US" altLang="zh-CN" sz="1500" b="0" i="0" u="none" strike="noStrike" baseline="0" dirty="0" err="1">
                <a:solidFill>
                  <a:srgbClr val="000000"/>
                </a:solidFill>
                <a:latin typeface="Courier New" panose="02070309020205020404" pitchFamily="49" charset="0"/>
              </a:rPr>
              <a:t>Nfft</a:t>
            </a:r>
            <a:r>
              <a:rPr lang="en-US" altLang="zh-CN" sz="1500" b="0" i="0" u="none" strike="noStrike" baseline="0" dirty="0">
                <a:solidFill>
                  <a:srgbClr val="000000"/>
                </a:solidFill>
                <a:latin typeface="Courier New" panose="02070309020205020404" pitchFamily="49" charset="0"/>
              </a:rPr>
              <a:t>=1024</a:t>
            </a:r>
            <a:r>
              <a:rPr lang="zh-CN" altLang="en-US" sz="1500" b="0" i="0" u="none" strike="noStrike" baseline="0" dirty="0">
                <a:solidFill>
                  <a:srgbClr val="000000"/>
                </a:solidFill>
                <a:latin typeface="Courier New" panose="02070309020205020404" pitchFamily="49" charset="0"/>
              </a:rPr>
              <a:t>；</a:t>
            </a:r>
            <a:endParaRPr lang="en-US" altLang="zh-CN" sz="1500" b="0" i="0" u="none" strike="noStrike" baseline="0" dirty="0">
              <a:solidFill>
                <a:srgbClr val="000000"/>
              </a:solidFill>
              <a:latin typeface="Courier New" panose="02070309020205020404" pitchFamily="49" charset="0"/>
            </a:endParaRPr>
          </a:p>
          <a:p>
            <a:r>
              <a:rPr lang="en-US" altLang="zh-CN" sz="1500" b="0" i="0" u="none" strike="noStrike" baseline="0" dirty="0">
                <a:solidFill>
                  <a:srgbClr val="000000"/>
                </a:solidFill>
                <a:latin typeface="Courier New" panose="02070309020205020404" pitchFamily="49" charset="0"/>
              </a:rPr>
              <a:t>N=1e2;</a:t>
            </a:r>
            <a:endParaRPr lang="en-US" altLang="zh-CN" sz="1500" b="0" i="0" u="none" strike="noStrike" baseline="0" dirty="0">
              <a:solidFill>
                <a:srgbClr val="3C763D"/>
              </a:solidFill>
              <a:latin typeface="Courier New" panose="02070309020205020404" pitchFamily="49" charset="0"/>
            </a:endParaRPr>
          </a:p>
          <a:p>
            <a:r>
              <a:rPr lang="en-US" altLang="zh-CN" sz="1500" b="0" i="0" u="none" strike="noStrike" baseline="0" dirty="0">
                <a:solidFill>
                  <a:srgbClr val="000000"/>
                </a:solidFill>
                <a:latin typeface="Courier New" panose="02070309020205020404" pitchFamily="49" charset="0"/>
              </a:rPr>
              <a:t>data0=</a:t>
            </a:r>
            <a:r>
              <a:rPr lang="en-US" altLang="zh-CN" sz="1500" b="0" i="0" u="none" strike="noStrike" baseline="0" dirty="0" err="1">
                <a:solidFill>
                  <a:srgbClr val="000000"/>
                </a:solidFill>
                <a:latin typeface="Courier New" panose="02070309020205020404" pitchFamily="49" charset="0"/>
              </a:rPr>
              <a:t>randi</a:t>
            </a:r>
            <a:r>
              <a:rPr lang="en-US" altLang="zh-CN" sz="1500" b="0" i="0" u="none" strike="noStrike" baseline="0" dirty="0">
                <a:solidFill>
                  <a:srgbClr val="000000"/>
                </a:solidFill>
                <a:latin typeface="Courier New" panose="02070309020205020404" pitchFamily="49" charset="0"/>
              </a:rPr>
              <a:t>(2,Nfft*N,1)*2-3</a:t>
            </a:r>
          </a:p>
          <a:p>
            <a:endParaRPr lang="en-US" altLang="zh-CN" sz="1500" dirty="0">
              <a:solidFill>
                <a:srgbClr val="000000"/>
              </a:solidFill>
              <a:latin typeface="Courier New" panose="02070309020205020404" pitchFamily="49" charset="0"/>
            </a:endParaRPr>
          </a:p>
          <a:p>
            <a:endParaRPr lang="en-US" altLang="zh-CN" sz="1500" dirty="0">
              <a:solidFill>
                <a:srgbClr val="000000"/>
              </a:solidFill>
              <a:latin typeface="Courier New" panose="02070309020205020404" pitchFamily="49" charset="0"/>
            </a:endParaRPr>
          </a:p>
          <a:p>
            <a:r>
              <a:rPr lang="en-US" altLang="zh-CN" sz="1500" b="0" i="0" u="none" strike="noStrike" baseline="0" dirty="0" err="1">
                <a:solidFill>
                  <a:srgbClr val="000000"/>
                </a:solidFill>
                <a:latin typeface="Courier New" panose="02070309020205020404" pitchFamily="49" charset="0"/>
              </a:rPr>
              <a:t>FdataA</a:t>
            </a:r>
            <a:r>
              <a:rPr lang="en-US" altLang="zh-CN" sz="1500" b="0" i="0" u="none" strike="noStrike" baseline="0" dirty="0">
                <a:solidFill>
                  <a:srgbClr val="000000"/>
                </a:solidFill>
                <a:latin typeface="Courier New" panose="02070309020205020404" pitchFamily="49" charset="0"/>
              </a:rPr>
              <a:t>=reshape(data0,Nfft,[]);</a:t>
            </a:r>
            <a:endParaRPr lang="en-US" altLang="zh-CN" sz="1500" b="0" i="0" u="none" strike="noStrike" baseline="0" dirty="0">
              <a:solidFill>
                <a:srgbClr val="3C763D"/>
              </a:solidFill>
              <a:latin typeface="Courier New" panose="02070309020205020404" pitchFamily="49" charset="0"/>
            </a:endParaRPr>
          </a:p>
          <a:p>
            <a:r>
              <a:rPr lang="en-US" altLang="zh-CN" sz="1500" b="0" i="0" u="none" strike="noStrike" baseline="0" dirty="0" err="1">
                <a:solidFill>
                  <a:srgbClr val="000000"/>
                </a:solidFill>
                <a:latin typeface="Courier New" panose="02070309020205020404" pitchFamily="49" charset="0"/>
              </a:rPr>
              <a:t>Ncp</a:t>
            </a:r>
            <a:r>
              <a:rPr lang="en-US" altLang="zh-CN" sz="1500" b="0" i="0" u="none" strike="noStrike" baseline="0" dirty="0">
                <a:solidFill>
                  <a:srgbClr val="000000"/>
                </a:solidFill>
                <a:latin typeface="Courier New" panose="02070309020205020404" pitchFamily="49" charset="0"/>
              </a:rPr>
              <a:t>=106</a:t>
            </a:r>
            <a:r>
              <a:rPr lang="en-US" altLang="zh-CN" sz="1500" dirty="0">
                <a:solidFill>
                  <a:srgbClr val="000000"/>
                </a:solidFill>
                <a:latin typeface="Courier New" panose="02070309020205020404" pitchFamily="49" charset="0"/>
              </a:rPr>
              <a:t>;</a:t>
            </a:r>
          </a:p>
          <a:p>
            <a:endParaRPr lang="en-US" altLang="zh-CN" sz="1500" dirty="0">
              <a:solidFill>
                <a:srgbClr val="000000"/>
              </a:solidFill>
              <a:latin typeface="Courier New" panose="02070309020205020404" pitchFamily="49" charset="0"/>
            </a:endParaRPr>
          </a:p>
          <a:p>
            <a:r>
              <a:rPr lang="zh-CN" altLang="en-US" sz="1500" dirty="0">
                <a:solidFill>
                  <a:srgbClr val="000000"/>
                </a:solidFill>
                <a:latin typeface="Courier New" panose="02070309020205020404" pitchFamily="49" charset="0"/>
              </a:rPr>
              <a:t>导频：（频域内插，</a:t>
            </a:r>
            <a:r>
              <a:rPr lang="en-US" altLang="zh-CN" sz="1500" dirty="0">
                <a:solidFill>
                  <a:srgbClr val="000000"/>
                </a:solidFill>
                <a:latin typeface="Courier New" panose="02070309020205020404" pitchFamily="49" charset="0"/>
              </a:rPr>
              <a:t>4</a:t>
            </a:r>
            <a:r>
              <a:rPr lang="zh-CN" altLang="en-US" sz="1500" dirty="0">
                <a:solidFill>
                  <a:srgbClr val="000000"/>
                </a:solidFill>
                <a:latin typeface="Courier New" panose="02070309020205020404" pitchFamily="49" charset="0"/>
              </a:rPr>
              <a:t>）</a:t>
            </a:r>
            <a:endParaRPr lang="en-US" altLang="zh-CN" sz="1500" dirty="0">
              <a:solidFill>
                <a:srgbClr val="000000"/>
              </a:solidFill>
              <a:latin typeface="Courier New" panose="02070309020205020404" pitchFamily="49" charset="0"/>
            </a:endParaRPr>
          </a:p>
          <a:p>
            <a:r>
              <a:rPr lang="da-DK" altLang="zh-CN" sz="1500" dirty="0">
                <a:solidFill>
                  <a:srgbClr val="000000"/>
                </a:solidFill>
                <a:latin typeface="Courier New" panose="02070309020205020404" pitchFamily="49" charset="0"/>
              </a:rPr>
              <a:t>data0(:,1:F_inter:end)=Pilot;</a:t>
            </a:r>
            <a:endParaRPr lang="en-US" altLang="zh-CN" sz="1500" dirty="0">
              <a:solidFill>
                <a:srgbClr val="000000"/>
              </a:solidFill>
              <a:latin typeface="Courier New" panose="02070309020205020404" pitchFamily="49" charset="0"/>
            </a:endParaRPr>
          </a:p>
          <a:p>
            <a:endParaRPr lang="fi-FI" altLang="zh-CN" sz="1500" b="0" i="0" u="none" strike="noStrike" baseline="0" dirty="0">
              <a:solidFill>
                <a:srgbClr val="000000"/>
              </a:solidFill>
              <a:latin typeface="Courier New" panose="02070309020205020404" pitchFamily="49" charset="0"/>
            </a:endParaRPr>
          </a:p>
          <a:p>
            <a:r>
              <a:rPr lang="en-US" altLang="zh-CN" sz="1500" b="0" i="0" u="none" strike="noStrike" baseline="0" dirty="0" err="1">
                <a:solidFill>
                  <a:srgbClr val="000000"/>
                </a:solidFill>
                <a:latin typeface="Courier New" panose="02070309020205020404" pitchFamily="49" charset="0"/>
              </a:rPr>
              <a:t>ifft</a:t>
            </a:r>
            <a:r>
              <a:rPr lang="zh-CN" altLang="en-US" sz="1500" dirty="0">
                <a:solidFill>
                  <a:srgbClr val="000000"/>
                </a:solidFill>
                <a:latin typeface="Courier New" panose="02070309020205020404" pitchFamily="49" charset="0"/>
              </a:rPr>
              <a:t>：</a:t>
            </a:r>
            <a:endParaRPr lang="fi-FI" altLang="zh-CN" sz="1500" b="0" i="0" u="none" strike="noStrike" baseline="0" dirty="0">
              <a:solidFill>
                <a:srgbClr val="000000"/>
              </a:solidFill>
              <a:latin typeface="Courier New" panose="02070309020205020404" pitchFamily="49" charset="0"/>
            </a:endParaRPr>
          </a:p>
          <a:p>
            <a:r>
              <a:rPr lang="fi-FI" altLang="zh-CN" sz="1500" b="0" i="0" u="none" strike="noStrike" baseline="0" dirty="0">
                <a:solidFill>
                  <a:srgbClr val="000000"/>
                </a:solidFill>
                <a:latin typeface="Courier New" panose="02070309020205020404" pitchFamily="49" charset="0"/>
              </a:rPr>
              <a:t>TdataA=ifft(FdataA)*sqrt(1024);</a:t>
            </a:r>
          </a:p>
          <a:p>
            <a:endParaRPr lang="en-US" altLang="zh-CN" sz="1500" b="0" i="0" u="none" strike="noStrike" baseline="0" dirty="0">
              <a:solidFill>
                <a:srgbClr val="000000"/>
              </a:solidFill>
              <a:latin typeface="Courier New" panose="02070309020205020404" pitchFamily="49" charset="0"/>
            </a:endParaRPr>
          </a:p>
          <a:p>
            <a:endParaRPr lang="en-US" altLang="zh-CN" sz="1500" dirty="0">
              <a:solidFill>
                <a:srgbClr val="000000"/>
              </a:solidFill>
              <a:latin typeface="Courier New" panose="02070309020205020404" pitchFamily="49" charset="0"/>
            </a:endParaRPr>
          </a:p>
          <a:p>
            <a:r>
              <a:rPr lang="zh-CN" altLang="en-US" sz="1500" b="0" i="0" u="none" strike="noStrike" baseline="0" dirty="0">
                <a:solidFill>
                  <a:srgbClr val="000000"/>
                </a:solidFill>
                <a:latin typeface="Courier New" panose="02070309020205020404" pitchFamily="49" charset="0"/>
              </a:rPr>
              <a:t>加前缀：</a:t>
            </a:r>
            <a:endParaRPr lang="en-US" altLang="zh-CN" sz="1500" b="0" i="0" u="none" strike="noStrike" baseline="0" dirty="0">
              <a:solidFill>
                <a:srgbClr val="000000"/>
              </a:solidFill>
              <a:latin typeface="Courier New" panose="02070309020205020404" pitchFamily="49" charset="0"/>
            </a:endParaRPr>
          </a:p>
          <a:p>
            <a:r>
              <a:rPr lang="en-US" altLang="zh-CN" sz="1500" b="0" i="0" u="none" strike="noStrike" baseline="0" dirty="0" err="1">
                <a:solidFill>
                  <a:srgbClr val="000000"/>
                </a:solidFill>
                <a:latin typeface="Courier New" panose="02070309020205020404" pitchFamily="49" charset="0"/>
              </a:rPr>
              <a:t>TdataA</a:t>
            </a:r>
            <a:r>
              <a:rPr lang="en-US" altLang="zh-CN" sz="1500" b="0" i="0" u="none" strike="noStrike" baseline="0" dirty="0">
                <a:solidFill>
                  <a:srgbClr val="000000"/>
                </a:solidFill>
                <a:latin typeface="Courier New" panose="02070309020205020404" pitchFamily="49" charset="0"/>
              </a:rPr>
              <a:t>=[</a:t>
            </a:r>
            <a:r>
              <a:rPr lang="en-US" altLang="zh-CN" sz="1500" b="0" i="0" u="none" strike="noStrike" baseline="0" dirty="0" err="1">
                <a:solidFill>
                  <a:srgbClr val="000000"/>
                </a:solidFill>
                <a:latin typeface="Courier New" panose="02070309020205020404" pitchFamily="49" charset="0"/>
              </a:rPr>
              <a:t>TdataA</a:t>
            </a:r>
            <a:r>
              <a:rPr lang="en-US" altLang="zh-CN" sz="1500" b="0" i="0" u="none" strike="noStrike" baseline="0" dirty="0">
                <a:solidFill>
                  <a:srgbClr val="000000"/>
                </a:solidFill>
                <a:latin typeface="Courier New" panose="02070309020205020404" pitchFamily="49" charset="0"/>
              </a:rPr>
              <a:t>(Nfft-Ncp+1:end,:);</a:t>
            </a:r>
            <a:r>
              <a:rPr lang="en-US" altLang="zh-CN" sz="1500" b="0" i="0" u="none" strike="noStrike" baseline="0" dirty="0" err="1">
                <a:solidFill>
                  <a:srgbClr val="000000"/>
                </a:solidFill>
                <a:latin typeface="Courier New" panose="02070309020205020404" pitchFamily="49" charset="0"/>
              </a:rPr>
              <a:t>TdataA</a:t>
            </a:r>
            <a:r>
              <a:rPr lang="en-US" altLang="zh-CN" sz="1500" b="0" i="0" u="none" strike="noStrike" baseline="0" dirty="0">
                <a:solidFill>
                  <a:srgbClr val="000000"/>
                </a:solidFill>
                <a:latin typeface="Courier New" panose="02070309020205020404" pitchFamily="49" charset="0"/>
              </a:rPr>
              <a:t>];</a:t>
            </a:r>
          </a:p>
          <a:p>
            <a:endParaRPr lang="en-US" altLang="zh-CN" sz="1500" dirty="0">
              <a:solidFill>
                <a:srgbClr val="000000"/>
              </a:solidFill>
              <a:latin typeface="Courier New" panose="02070309020205020404" pitchFamily="49" charset="0"/>
            </a:endParaRPr>
          </a:p>
          <a:p>
            <a:r>
              <a:rPr lang="zh-CN" altLang="en-US" sz="1500" dirty="0">
                <a:solidFill>
                  <a:srgbClr val="000000"/>
                </a:solidFill>
                <a:latin typeface="Courier New" panose="02070309020205020404" pitchFamily="49" charset="0"/>
              </a:rPr>
              <a:t>并串：</a:t>
            </a:r>
            <a:endParaRPr lang="en-US" altLang="zh-CN" sz="1500" dirty="0">
              <a:solidFill>
                <a:srgbClr val="000000"/>
              </a:solidFill>
              <a:latin typeface="Courier New" panose="02070309020205020404" pitchFamily="49" charset="0"/>
            </a:endParaRPr>
          </a:p>
          <a:p>
            <a:r>
              <a:rPr lang="en-US" altLang="zh-CN" sz="1600" b="0" i="0" u="none" strike="noStrike" baseline="0" dirty="0" err="1">
                <a:solidFill>
                  <a:srgbClr val="000000"/>
                </a:solidFill>
                <a:latin typeface="Courier New" panose="02070309020205020404" pitchFamily="49" charset="0"/>
              </a:rPr>
              <a:t>TdataA</a:t>
            </a:r>
            <a:r>
              <a:rPr lang="en-US" altLang="zh-CN" sz="1600" b="0" i="0" u="none" strike="noStrike" baseline="0" dirty="0">
                <a:solidFill>
                  <a:srgbClr val="000000"/>
                </a:solidFill>
                <a:latin typeface="Courier New" panose="02070309020205020404" pitchFamily="49" charset="0"/>
              </a:rPr>
              <a:t>=reshape(</a:t>
            </a:r>
            <a:r>
              <a:rPr lang="en-US" altLang="zh-CN" sz="1600" b="0" i="0" u="none" strike="noStrike" baseline="0" dirty="0" err="1">
                <a:solidFill>
                  <a:srgbClr val="000000"/>
                </a:solidFill>
                <a:latin typeface="Courier New" panose="02070309020205020404" pitchFamily="49" charset="0"/>
              </a:rPr>
              <a:t>TdataA</a:t>
            </a:r>
            <a:r>
              <a:rPr lang="en-US" altLang="zh-CN" sz="1600" b="0" i="0" u="none" strike="noStrike" baseline="0" dirty="0">
                <a:solidFill>
                  <a:srgbClr val="000000"/>
                </a:solidFill>
                <a:latin typeface="Courier New" panose="02070309020205020404" pitchFamily="49" charset="0"/>
              </a:rPr>
              <a:t>,[],1</a:t>
            </a:r>
            <a:r>
              <a:rPr lang="en-US" altLang="zh-CN" sz="1600" dirty="0">
                <a:solidFill>
                  <a:srgbClr val="000000"/>
                </a:solidFill>
                <a:latin typeface="Courier New" panose="02070309020205020404" pitchFamily="49" charset="0"/>
              </a:rPr>
              <a:t>);</a:t>
            </a:r>
            <a:endParaRPr lang="en-US" altLang="zh-CN" sz="1600" b="0" i="0" u="none" strike="noStrike" baseline="0" dirty="0">
              <a:solidFill>
                <a:srgbClr val="3C763D"/>
              </a:solidFill>
              <a:latin typeface="Courier New" panose="02070309020205020404" pitchFamily="49" charset="0"/>
            </a:endParaRPr>
          </a:p>
          <a:p>
            <a:endParaRPr lang="en-US" altLang="zh-CN" sz="1500" dirty="0">
              <a:solidFill>
                <a:srgbClr val="000000"/>
              </a:solidFill>
              <a:latin typeface="Courier New" panose="02070309020205020404" pitchFamily="49" charset="0"/>
            </a:endParaRPr>
          </a:p>
        </p:txBody>
      </p:sp>
      <p:sp>
        <p:nvSpPr>
          <p:cNvPr id="6" name="矩形 30">
            <a:extLst>
              <a:ext uri="{FF2B5EF4-FFF2-40B4-BE49-F238E27FC236}">
                <a16:creationId xmlns:a16="http://schemas.microsoft.com/office/drawing/2014/main" id="{B3D9440C-49FD-446F-BA06-8FAFC5F240EF}"/>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信号生成</a:t>
            </a:r>
          </a:p>
        </p:txBody>
      </p:sp>
      <p:grpSp>
        <p:nvGrpSpPr>
          <p:cNvPr id="7" name="组合 6">
            <a:extLst>
              <a:ext uri="{FF2B5EF4-FFF2-40B4-BE49-F238E27FC236}">
                <a16:creationId xmlns:a16="http://schemas.microsoft.com/office/drawing/2014/main" id="{F6CE4057-8FEC-44AE-BA5A-C4A62F273FBE}"/>
              </a:ext>
            </a:extLst>
          </p:cNvPr>
          <p:cNvGrpSpPr/>
          <p:nvPr/>
        </p:nvGrpSpPr>
        <p:grpSpPr>
          <a:xfrm>
            <a:off x="467371" y="322124"/>
            <a:ext cx="467216" cy="468245"/>
            <a:chOff x="3437020" y="2074814"/>
            <a:chExt cx="863676" cy="865577"/>
          </a:xfrm>
        </p:grpSpPr>
        <p:sp>
          <p:nvSpPr>
            <p:cNvPr id="8" name="椭圆 19">
              <a:extLst>
                <a:ext uri="{FF2B5EF4-FFF2-40B4-BE49-F238E27FC236}">
                  <a16:creationId xmlns:a16="http://schemas.microsoft.com/office/drawing/2014/main" id="{4528B846-3A9C-44FB-B130-24EDCA024D17}"/>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9" name="图片 8">
              <a:extLst>
                <a:ext uri="{FF2B5EF4-FFF2-40B4-BE49-F238E27FC236}">
                  <a16:creationId xmlns:a16="http://schemas.microsoft.com/office/drawing/2014/main" id="{6DA59270-A201-48CB-9140-2DA82F35A01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11" name="图片 10">
            <a:extLst>
              <a:ext uri="{FF2B5EF4-FFF2-40B4-BE49-F238E27FC236}">
                <a16:creationId xmlns:a16="http://schemas.microsoft.com/office/drawing/2014/main" id="{BB1C38E6-8575-4A7B-B9CB-85ED322EE451}"/>
              </a:ext>
            </a:extLst>
          </p:cNvPr>
          <p:cNvPicPr>
            <a:picLocks noChangeAspect="1"/>
          </p:cNvPicPr>
          <p:nvPr/>
        </p:nvPicPr>
        <p:blipFill>
          <a:blip r:embed="rId3"/>
          <a:stretch>
            <a:fillRect/>
          </a:stretch>
        </p:blipFill>
        <p:spPr>
          <a:xfrm>
            <a:off x="4084039" y="566870"/>
            <a:ext cx="7553325" cy="5753100"/>
          </a:xfrm>
          <a:prstGeom prst="rect">
            <a:avLst/>
          </a:prstGeom>
        </p:spPr>
      </p:pic>
    </p:spTree>
    <p:extLst>
      <p:ext uri="{BB962C8B-B14F-4D97-AF65-F5344CB8AC3E}">
        <p14:creationId xmlns:p14="http://schemas.microsoft.com/office/powerpoint/2010/main" val="79553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0">
            <a:extLst>
              <a:ext uri="{FF2B5EF4-FFF2-40B4-BE49-F238E27FC236}">
                <a16:creationId xmlns:a16="http://schemas.microsoft.com/office/drawing/2014/main" id="{B3D9440C-49FD-446F-BA06-8FAFC5F240EF}"/>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信号生成</a:t>
            </a:r>
          </a:p>
        </p:txBody>
      </p:sp>
      <p:grpSp>
        <p:nvGrpSpPr>
          <p:cNvPr id="7" name="组合 6">
            <a:extLst>
              <a:ext uri="{FF2B5EF4-FFF2-40B4-BE49-F238E27FC236}">
                <a16:creationId xmlns:a16="http://schemas.microsoft.com/office/drawing/2014/main" id="{F6CE4057-8FEC-44AE-BA5A-C4A62F273FBE}"/>
              </a:ext>
            </a:extLst>
          </p:cNvPr>
          <p:cNvGrpSpPr/>
          <p:nvPr/>
        </p:nvGrpSpPr>
        <p:grpSpPr>
          <a:xfrm>
            <a:off x="467371" y="322124"/>
            <a:ext cx="467216" cy="468245"/>
            <a:chOff x="3437020" y="2074814"/>
            <a:chExt cx="863676" cy="865577"/>
          </a:xfrm>
        </p:grpSpPr>
        <p:sp>
          <p:nvSpPr>
            <p:cNvPr id="8" name="椭圆 19">
              <a:extLst>
                <a:ext uri="{FF2B5EF4-FFF2-40B4-BE49-F238E27FC236}">
                  <a16:creationId xmlns:a16="http://schemas.microsoft.com/office/drawing/2014/main" id="{4528B846-3A9C-44FB-B130-24EDCA024D17}"/>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9" name="图片 8">
              <a:extLst>
                <a:ext uri="{FF2B5EF4-FFF2-40B4-BE49-F238E27FC236}">
                  <a16:creationId xmlns:a16="http://schemas.microsoft.com/office/drawing/2014/main" id="{6DA59270-A201-48CB-9140-2DA82F35A01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10" name="图片 9">
            <a:extLst>
              <a:ext uri="{FF2B5EF4-FFF2-40B4-BE49-F238E27FC236}">
                <a16:creationId xmlns:a16="http://schemas.microsoft.com/office/drawing/2014/main" id="{D7BCF0FD-A5ED-444D-A7FC-E0CFD6C9C78E}"/>
              </a:ext>
            </a:extLst>
          </p:cNvPr>
          <p:cNvPicPr>
            <a:picLocks noChangeAspect="1"/>
          </p:cNvPicPr>
          <p:nvPr/>
        </p:nvPicPr>
        <p:blipFill>
          <a:blip r:embed="rId3"/>
          <a:stretch>
            <a:fillRect/>
          </a:stretch>
        </p:blipFill>
        <p:spPr>
          <a:xfrm>
            <a:off x="1348173" y="1409161"/>
            <a:ext cx="8813476" cy="4585239"/>
          </a:xfrm>
          <a:prstGeom prst="rect">
            <a:avLst/>
          </a:prstGeom>
        </p:spPr>
      </p:pic>
      <p:pic>
        <p:nvPicPr>
          <p:cNvPr id="3" name="图片 2">
            <a:extLst>
              <a:ext uri="{FF2B5EF4-FFF2-40B4-BE49-F238E27FC236}">
                <a16:creationId xmlns:a16="http://schemas.microsoft.com/office/drawing/2014/main" id="{40A10C07-5686-474C-BA93-FE0D2441A181}"/>
              </a:ext>
            </a:extLst>
          </p:cNvPr>
          <p:cNvPicPr>
            <a:picLocks noChangeAspect="1"/>
          </p:cNvPicPr>
          <p:nvPr/>
        </p:nvPicPr>
        <p:blipFill>
          <a:blip r:embed="rId4"/>
          <a:stretch>
            <a:fillRect/>
          </a:stretch>
        </p:blipFill>
        <p:spPr>
          <a:xfrm>
            <a:off x="3779520" y="1192260"/>
            <a:ext cx="7231113" cy="5179378"/>
          </a:xfrm>
          <a:prstGeom prst="rect">
            <a:avLst/>
          </a:prstGeom>
        </p:spPr>
      </p:pic>
    </p:spTree>
    <p:extLst>
      <p:ext uri="{BB962C8B-B14F-4D97-AF65-F5344CB8AC3E}">
        <p14:creationId xmlns:p14="http://schemas.microsoft.com/office/powerpoint/2010/main" val="240660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1193</TotalTime>
  <Words>1328</Words>
  <Application>Microsoft Office PowerPoint</Application>
  <PresentationFormat>宽屏</PresentationFormat>
  <Paragraphs>189</Paragraphs>
  <Slides>22</Slides>
  <Notes>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42" baseType="lpstr">
      <vt:lpstr>等线</vt:lpstr>
      <vt:lpstr>黑体</vt:lpstr>
      <vt:lpstr>迷你简菱心</vt:lpstr>
      <vt:lpstr>宋体</vt:lpstr>
      <vt:lpstr>微软雅黑</vt:lpstr>
      <vt:lpstr>微软雅黑</vt:lpstr>
      <vt:lpstr>幼圆</vt:lpstr>
      <vt:lpstr>Arial</vt:lpstr>
      <vt:lpstr>Arial Black</vt:lpstr>
      <vt:lpstr>Calibri</vt:lpstr>
      <vt:lpstr>Cambria Math</vt:lpstr>
      <vt:lpstr>Comic Sans MS</vt:lpstr>
      <vt:lpstr>Courier New</vt:lpstr>
      <vt:lpstr>Times New Roman</vt:lpstr>
      <vt:lpstr>Tw Cen MT</vt:lpstr>
      <vt:lpstr>Wingdings</vt:lpstr>
      <vt:lpstr>Wingdings 2</vt:lpstr>
      <vt:lpstr>A000120140530A99PPBG</vt:lpstr>
      <vt:lpstr>Visio.Drawing.6</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ASUS</cp:lastModifiedBy>
  <cp:revision>367</cp:revision>
  <dcterms:created xsi:type="dcterms:W3CDTF">2018-10-08T13:07:35Z</dcterms:created>
  <dcterms:modified xsi:type="dcterms:W3CDTF">2021-05-18T07:53:38Z</dcterms:modified>
</cp:coreProperties>
</file>