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82" r:id="rId3"/>
    <p:sldId id="312" r:id="rId4"/>
    <p:sldId id="283" r:id="rId5"/>
    <p:sldId id="284" r:id="rId6"/>
    <p:sldId id="280" r:id="rId7"/>
    <p:sldId id="286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9" r:id="rId21"/>
    <p:sldId id="298" r:id="rId22"/>
    <p:sldId id="301" r:id="rId23"/>
    <p:sldId id="302" r:id="rId24"/>
    <p:sldId id="304" r:id="rId25"/>
    <p:sldId id="305" r:id="rId26"/>
    <p:sldId id="306" r:id="rId27"/>
    <p:sldId id="300" r:id="rId28"/>
    <p:sldId id="307" r:id="rId29"/>
    <p:sldId id="308" r:id="rId30"/>
    <p:sldId id="309" r:id="rId31"/>
    <p:sldId id="310" r:id="rId32"/>
    <p:sldId id="279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87895" autoAdjust="0"/>
  </p:normalViewPr>
  <p:slideViewPr>
    <p:cSldViewPr snapToGrid="0">
      <p:cViewPr varScale="1">
        <p:scale>
          <a:sx n="69" d="100"/>
          <a:sy n="69" d="100"/>
        </p:scale>
        <p:origin x="12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9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3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9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0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1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8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7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172353"/>
          </a:xfrm>
        </p:spPr>
        <p:txBody>
          <a:bodyPr>
            <a:normAutofit fontScale="90000"/>
          </a:bodyPr>
          <a:lstStyle/>
          <a:p>
            <a:r>
              <a:rPr lang="ru-RU" dirty="0"/>
              <a:t>Тема </a:t>
            </a:r>
            <a:r>
              <a:rPr lang="en-GB" dirty="0"/>
              <a:t>4</a:t>
            </a:r>
            <a:r>
              <a:rPr lang="ru-RU" dirty="0"/>
              <a:t>:</a:t>
            </a:r>
            <a:r>
              <a:rPr lang="ro-MD" dirty="0"/>
              <a:t> </a:t>
            </a:r>
            <a:r>
              <a:rPr lang="ru-RU" dirty="0"/>
              <a:t>Методы</a:t>
            </a:r>
            <a:r>
              <a:rPr lang="en-US" dirty="0"/>
              <a:t> </a:t>
            </a:r>
            <a:r>
              <a:rPr lang="ru-RU" dirty="0"/>
              <a:t>и функции, которые можно применять при работе с коллекциями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C202-2538-4E5F-838C-EDBD0C68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ru-RU" b="1" dirty="0"/>
              <a:t> </a:t>
            </a:r>
            <a:r>
              <a:rPr lang="en-US" b="1" dirty="0"/>
              <a:t>remove(</a:t>
            </a:r>
            <a:r>
              <a:rPr lang="en-US" b="1" i="1" dirty="0"/>
              <a:t>x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12C-E25B-4F70-9C85-1A5AA4C3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200" dirty="0"/>
              <a:t>Метод </a:t>
            </a:r>
            <a:r>
              <a:rPr lang="ru-RU" sz="2200" b="1" dirty="0" err="1"/>
              <a:t>remove</a:t>
            </a:r>
            <a:r>
              <a:rPr lang="ru-RU" sz="2200" b="1" dirty="0"/>
              <a:t>() </a:t>
            </a:r>
            <a:r>
              <a:rPr lang="ru-RU" sz="2200" dirty="0"/>
              <a:t>ищет указанный элемент в списке и удаляет первый соответствующий элемент</a:t>
            </a:r>
          </a:p>
          <a:p>
            <a:r>
              <a:rPr lang="ru-RU" sz="2200" dirty="0"/>
              <a:t>Если элемент не найден в списке – выдается ошибка</a:t>
            </a:r>
          </a:p>
          <a:p>
            <a:r>
              <a:rPr lang="ru-RU" sz="2200" dirty="0"/>
              <a:t>Синтаксис: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list.remove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(element)</a:t>
            </a:r>
            <a:endParaRPr lang="en-US" altLang="en-US" sz="2200" b="1" dirty="0">
              <a:solidFill>
                <a:schemeClr val="tx1"/>
              </a:solidFill>
              <a:highlight>
                <a:srgbClr val="00FFFF"/>
              </a:highlight>
              <a:latin typeface="Corbel" panose="020B0503020204020204" pitchFamily="34" charset="0"/>
            </a:endParaRPr>
          </a:p>
          <a:p>
            <a:r>
              <a:rPr lang="ru-RU" sz="2200" dirty="0"/>
              <a:t>Пример: 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fruits.remove</a:t>
            </a:r>
            <a:r>
              <a:rPr lang="en-US" sz="2000" dirty="0">
                <a:solidFill>
                  <a:srgbClr val="C00000"/>
                </a:solidFill>
              </a:rPr>
              <a:t>('apple')</a:t>
            </a:r>
          </a:p>
          <a:p>
            <a:pPr marL="0" indent="0">
              <a:buNone/>
            </a:pPr>
            <a:r>
              <a:rPr lang="en-US" sz="2000" dirty="0"/>
              <a:t>#Updated fruits List</a:t>
            </a:r>
          </a:p>
          <a:p>
            <a:pPr marL="0" indent="0">
              <a:buNone/>
            </a:pPr>
            <a:r>
              <a:rPr lang="en-US" sz="2000" dirty="0"/>
              <a:t>print('New list is: ', fruits)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E002B-181E-4C87-9A1A-7F9F3BE25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02" y="5860569"/>
            <a:ext cx="5702521" cy="4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261A-CA45-4667-B221-0BB3807A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b="1" dirty="0" err="1"/>
              <a:t>count</a:t>
            </a:r>
            <a:r>
              <a:rPr lang="ru-RU" b="1" dirty="0"/>
              <a:t>()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ADD3-B71B-464F-8252-3FBB65B40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ru-RU" sz="2200" b="1" dirty="0" err="1"/>
              <a:t>count</a:t>
            </a:r>
            <a:r>
              <a:rPr lang="ru-RU" sz="2200" b="1" dirty="0"/>
              <a:t>() </a:t>
            </a:r>
            <a:r>
              <a:rPr lang="ru-RU" sz="2200" dirty="0"/>
              <a:t>возвращает количество вхождений элемента в список</a:t>
            </a:r>
            <a:endParaRPr lang="en-US" sz="2200" dirty="0"/>
          </a:p>
          <a:p>
            <a:r>
              <a:rPr lang="ru-RU" sz="2200" dirty="0"/>
              <a:t>Синтаксис: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list.count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(element)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fruits.count</a:t>
            </a:r>
            <a:r>
              <a:rPr lang="en-US" sz="2000" dirty="0">
                <a:solidFill>
                  <a:srgbClr val="C00000"/>
                </a:solidFill>
              </a:rPr>
              <a:t>('apple’))</a:t>
            </a:r>
            <a:r>
              <a:rPr lang="ru-RU" sz="2000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# 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fruits.count</a:t>
            </a:r>
            <a:r>
              <a:rPr lang="en-US" sz="2000" dirty="0">
                <a:solidFill>
                  <a:srgbClr val="C00000"/>
                </a:solidFill>
              </a:rPr>
              <a:t>('plums’))   </a:t>
            </a:r>
            <a:r>
              <a:rPr lang="en-US" sz="2000" dirty="0"/>
              <a:t>#</a:t>
            </a:r>
            <a:r>
              <a:rPr lang="ru-RU" sz="2000" dirty="0"/>
              <a:t> </a:t>
            </a:r>
            <a:r>
              <a:rPr lang="en-US" sz="2000" dirty="0"/>
              <a:t>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83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9522-1669-4480-90BC-1EE5825D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pop()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0740-AA59-4A4F-B296-C58524D2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6" y="1855303"/>
            <a:ext cx="11329639" cy="4846579"/>
          </a:xfrm>
        </p:spPr>
        <p:txBody>
          <a:bodyPr>
            <a:normAutofit fontScale="92500"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pop</a:t>
            </a:r>
            <a:r>
              <a:rPr lang="ru-RU" sz="2000" b="1" dirty="0"/>
              <a:t>() </a:t>
            </a:r>
            <a:r>
              <a:rPr lang="ru-RU" sz="2000" dirty="0"/>
              <a:t>удаляет элемент по указанному индексу из списка. Метод также возвращает удаленный элемент</a:t>
            </a:r>
          </a:p>
          <a:p>
            <a:r>
              <a:rPr lang="ru-RU" sz="2000" dirty="0"/>
              <a:t>Аргумент, передаваемый методу </a:t>
            </a:r>
            <a:r>
              <a:rPr lang="ru-RU" sz="2000" b="1" dirty="0" err="1"/>
              <a:t>pop</a:t>
            </a:r>
            <a:r>
              <a:rPr lang="ru-RU" sz="2000" b="1" dirty="0"/>
              <a:t>()</a:t>
            </a:r>
            <a:r>
              <a:rPr lang="ru-RU" sz="2000" dirty="0"/>
              <a:t>, является необязательным. Если параметр не передан, передается по умолчанию</a:t>
            </a:r>
            <a:r>
              <a:rPr lang="en-US" sz="2000" dirty="0"/>
              <a:t> </a:t>
            </a:r>
            <a:r>
              <a:rPr lang="ru-RU" sz="2000" dirty="0"/>
              <a:t>индекс </a:t>
            </a:r>
            <a:r>
              <a:rPr lang="ru-RU" sz="2000" b="1" dirty="0"/>
              <a:t>-1</a:t>
            </a:r>
            <a:r>
              <a:rPr lang="en-US" sz="2000" b="1" dirty="0"/>
              <a:t>,</a:t>
            </a:r>
            <a:r>
              <a:rPr lang="ru-RU" sz="2000" dirty="0"/>
              <a:t> в качестве аргумента, который возвращает последний элемент</a:t>
            </a:r>
          </a:p>
          <a:p>
            <a:r>
              <a:rPr lang="ru-RU" sz="2000" dirty="0"/>
              <a:t>Если индекс, переданный методу </a:t>
            </a:r>
            <a:r>
              <a:rPr lang="ru-RU" sz="2000" b="1" dirty="0" err="1"/>
              <a:t>pop</a:t>
            </a:r>
            <a:r>
              <a:rPr lang="ru-RU" sz="2000" b="1" dirty="0"/>
              <a:t>()</a:t>
            </a:r>
            <a:r>
              <a:rPr lang="ru-RU" sz="2000" dirty="0"/>
              <a:t>, находится вне диапазона, он выдает </a:t>
            </a:r>
            <a:r>
              <a:rPr lang="ru-RU" sz="2000" i="1" dirty="0" err="1"/>
              <a:t>IndexError</a:t>
            </a:r>
            <a:endParaRPr lang="ru-RU" sz="2000" i="1" dirty="0"/>
          </a:p>
          <a:p>
            <a:r>
              <a:rPr lang="ru-RU" sz="2000" dirty="0"/>
              <a:t>Синтаксис: </a:t>
            </a:r>
            <a:r>
              <a:rPr lang="en-US" altLang="en-US" sz="20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list.pop</a:t>
            </a:r>
            <a:r>
              <a:rPr lang="en-US" altLang="en-US" sz="20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(index)</a:t>
            </a:r>
            <a:r>
              <a:rPr lang="en-US" altLang="en-US" sz="20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sz="2000" dirty="0"/>
              <a:t>fruits = ['pear', 'apple', 'orange', 'grapes', 'apple']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fruits.pop</a:t>
            </a:r>
            <a:r>
              <a:rPr lang="en-US" sz="2000" dirty="0">
                <a:solidFill>
                  <a:srgbClr val="C00000"/>
                </a:solidFill>
              </a:rPr>
              <a:t>(1))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print(</a:t>
            </a:r>
            <a:r>
              <a:rPr lang="en-US" sz="2000" dirty="0" err="1">
                <a:solidFill>
                  <a:srgbClr val="C00000"/>
                </a:solidFill>
              </a:rPr>
              <a:t>fruits.pop</a:t>
            </a:r>
            <a:r>
              <a:rPr lang="en-US" sz="2000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sz="2000" dirty="0"/>
              <a:t>#Updated fruits List</a:t>
            </a:r>
          </a:p>
          <a:p>
            <a:pPr marL="0" indent="0">
              <a:buNone/>
            </a:pPr>
            <a:r>
              <a:rPr lang="en-US" sz="2000" dirty="0"/>
              <a:t>print('New list is: ', fruits)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08946-DA56-4B7E-843D-83A99B03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25" y="5397154"/>
            <a:ext cx="4086278" cy="7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32F9-40E7-4339-B29A-15D70C9C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reverse()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EE14-0CE6-421E-9AF8-E3D20EE32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5304"/>
            <a:ext cx="6185367" cy="4003495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/>
              <a:t>Метод </a:t>
            </a:r>
            <a:r>
              <a:rPr lang="ru-RU" sz="2400" b="1" dirty="0" err="1"/>
              <a:t>reverse</a:t>
            </a:r>
            <a:r>
              <a:rPr lang="ru-RU" sz="2400" b="1" dirty="0"/>
              <a:t>() </a:t>
            </a:r>
            <a:r>
              <a:rPr lang="ru-RU" sz="2400" dirty="0"/>
              <a:t>обращает наоборот элементы данного списка</a:t>
            </a:r>
          </a:p>
          <a:p>
            <a:r>
              <a:rPr lang="ru-RU" sz="2400" dirty="0"/>
              <a:t>Метод </a:t>
            </a:r>
            <a:r>
              <a:rPr lang="ru-RU" sz="2400" b="1" dirty="0" err="1"/>
              <a:t>reverse</a:t>
            </a:r>
            <a:r>
              <a:rPr lang="ru-RU" sz="2400" b="1" dirty="0"/>
              <a:t>() </a:t>
            </a:r>
            <a:r>
              <a:rPr lang="ru-RU" sz="2400" dirty="0"/>
              <a:t>не имеет аргументов</a:t>
            </a:r>
          </a:p>
          <a:p>
            <a:r>
              <a:rPr lang="ru-RU" sz="2400" dirty="0"/>
              <a:t>Синтаксис: </a:t>
            </a:r>
            <a:r>
              <a:rPr lang="en-US" altLang="en-US" sz="24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list.reverse</a:t>
            </a:r>
            <a:r>
              <a:rPr lang="en-US" altLang="en-US" sz="24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()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r>
              <a:rPr lang="ru-RU" altLang="en-US" sz="2400" dirty="0">
                <a:solidFill>
                  <a:schemeClr val="tx1"/>
                </a:solidFill>
              </a:rPr>
              <a:t>Пример 1: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fruits = ['pear', 'apple', 'orange', 'grapes', 'apple', 'blackberries']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print(fruits)</a:t>
            </a:r>
          </a:p>
          <a:p>
            <a:pPr marL="0" indent="0">
              <a:buNone/>
            </a:pPr>
            <a:r>
              <a:rPr lang="en-US" altLang="en-US" sz="20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fruits.reverse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print(fruits)</a:t>
            </a:r>
            <a:endParaRPr lang="ru-RU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# print(</a:t>
            </a:r>
            <a:r>
              <a:rPr lang="en-US" altLang="en-US" sz="2000" i="1" dirty="0" err="1">
                <a:solidFill>
                  <a:schemeClr val="tx1"/>
                </a:solidFill>
                <a:latin typeface="Arial" panose="020B0604020202020204" pitchFamily="34" charset="0"/>
              </a:rPr>
              <a:t>fruits.reverse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()) – </a:t>
            </a:r>
            <a:r>
              <a:rPr lang="ru-RU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не работает</a:t>
            </a:r>
          </a:p>
          <a:p>
            <a:pPr marL="0" indent="0">
              <a:buNone/>
            </a:pP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# </a:t>
            </a:r>
            <a:r>
              <a:rPr lang="ru-RU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выдает </a:t>
            </a:r>
            <a:r>
              <a:rPr lang="en-US" dirty="0"/>
              <a:t>None</a:t>
            </a:r>
            <a:endParaRPr lang="en-US" alt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8915-B75B-46A8-9BDD-E0B04A64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79" y="5858799"/>
            <a:ext cx="3531242" cy="534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0B21F-4ED3-4F6E-81D6-7479EA8F7121}"/>
              </a:ext>
            </a:extLst>
          </p:cNvPr>
          <p:cNvSpPr txBox="1"/>
          <p:nvPr/>
        </p:nvSpPr>
        <p:spPr>
          <a:xfrm>
            <a:off x="6766560" y="3429000"/>
            <a:ext cx="542544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00" dirty="0">
                <a:cs typeface="Arial" panose="020B0604020202020204" pitchFamily="34" charset="0"/>
              </a:rPr>
              <a:t>Пример 2:</a:t>
            </a:r>
            <a:endParaRPr lang="en-US" sz="1900" dirty="0">
              <a:cs typeface="Arial" panose="020B0604020202020204" pitchFamily="34" charset="0"/>
            </a:endParaRPr>
          </a:p>
          <a:p>
            <a:endParaRPr lang="ru-RU" sz="1900" dirty="0"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numbers = [4, 3, 5, 6, 9, 11, 2]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print(numbers)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#Reversed fruits List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print('New list is: ', </a:t>
            </a:r>
            <a:r>
              <a:rPr lang="en-US" sz="1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numbers[::-1]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)  # list[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start:stop:step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7B785-6D20-4836-A912-586239A34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6002597"/>
            <a:ext cx="5970210" cy="53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469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27B2-CEA3-4125-AD33-7DF1E3B7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sort()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0553-C257-4A27-9A11-2AA5BA14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2052"/>
            <a:ext cx="7849801" cy="4863548"/>
          </a:xfrm>
        </p:spPr>
        <p:txBody>
          <a:bodyPr>
            <a:normAutofit/>
          </a:bodyPr>
          <a:lstStyle/>
          <a:p>
            <a:r>
              <a:rPr lang="ru-RU" dirty="0"/>
              <a:t>Метод </a:t>
            </a:r>
            <a:r>
              <a:rPr lang="ru-RU" b="1" dirty="0" err="1"/>
              <a:t>sort</a:t>
            </a:r>
            <a:r>
              <a:rPr lang="ru-RU" b="1" dirty="0"/>
              <a:t>()</a:t>
            </a:r>
            <a:r>
              <a:rPr lang="ru-RU" dirty="0"/>
              <a:t> сортирует элементы данного списка</a:t>
            </a:r>
            <a:r>
              <a:rPr lang="ro-MD" dirty="0"/>
              <a:t> </a:t>
            </a:r>
            <a:r>
              <a:rPr lang="ru-RU" dirty="0"/>
              <a:t>в определенном порядке - по возрастанию или по убыванию</a:t>
            </a:r>
            <a:endParaRPr lang="en-US" dirty="0"/>
          </a:p>
          <a:p>
            <a:r>
              <a:rPr lang="ru-RU" dirty="0"/>
              <a:t>Метод </a:t>
            </a:r>
            <a:r>
              <a:rPr lang="ru-RU" b="1" dirty="0" err="1"/>
              <a:t>sort</a:t>
            </a:r>
            <a:r>
              <a:rPr lang="ru-RU" b="1" dirty="0"/>
              <a:t>() </a:t>
            </a:r>
            <a:r>
              <a:rPr lang="ru-RU" u="sng" dirty="0"/>
              <a:t>не возвращает никакого значения</a:t>
            </a:r>
            <a:r>
              <a:rPr lang="en-US" dirty="0"/>
              <a:t> - </a:t>
            </a:r>
            <a:r>
              <a:rPr lang="ru-RU" dirty="0"/>
              <a:t>он меняет исходный список</a:t>
            </a:r>
          </a:p>
          <a:p>
            <a:r>
              <a:rPr lang="ru-RU" dirty="0"/>
              <a:t>По умолчанию </a:t>
            </a:r>
            <a:r>
              <a:rPr lang="ru-RU" b="1" dirty="0" err="1"/>
              <a:t>sort</a:t>
            </a:r>
            <a:r>
              <a:rPr lang="ru-RU" b="1" dirty="0"/>
              <a:t>() </a:t>
            </a:r>
            <a:r>
              <a:rPr lang="ru-RU" dirty="0"/>
              <a:t>не требует никаких дополнительных параметров. Однако он имеет два необязательных параметра:</a:t>
            </a:r>
          </a:p>
          <a:p>
            <a:pPr lvl="1"/>
            <a:r>
              <a:rPr lang="ru-RU" sz="1700" b="1" dirty="0" err="1"/>
              <a:t>reverse</a:t>
            </a:r>
            <a:r>
              <a:rPr lang="ru-RU" sz="1700" dirty="0"/>
              <a:t> - если </a:t>
            </a:r>
            <a:r>
              <a:rPr lang="en-US" sz="1700" i="1" dirty="0"/>
              <a:t>T</a:t>
            </a:r>
            <a:r>
              <a:rPr lang="ru-RU" sz="1700" i="1" dirty="0" err="1"/>
              <a:t>rue</a:t>
            </a:r>
            <a:r>
              <a:rPr lang="ru-RU" sz="1700" dirty="0"/>
              <a:t>, отсортированный список переворачивается (или сортируется в порядке убывания)</a:t>
            </a:r>
          </a:p>
          <a:p>
            <a:pPr lvl="1"/>
            <a:r>
              <a:rPr lang="en-US" sz="1700" b="1" dirty="0"/>
              <a:t>key</a:t>
            </a:r>
            <a:r>
              <a:rPr lang="ru-RU" sz="1700" dirty="0"/>
              <a:t> - функция, которая служит ключом для сравнения сортировки</a:t>
            </a:r>
            <a:endParaRPr lang="ro-MD" sz="1700" dirty="0"/>
          </a:p>
          <a:p>
            <a:r>
              <a:rPr lang="ru-RU" dirty="0"/>
              <a:t>Синтаксис: </a:t>
            </a:r>
            <a:r>
              <a:rPr lang="en-US" altLang="en-US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list.sort</a:t>
            </a:r>
            <a:r>
              <a:rPr lang="en-US" altLang="en-US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(key=..., reverse=...)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  <a:endParaRPr lang="en-US" altLang="en-US" sz="4000" b="1" dirty="0">
              <a:solidFill>
                <a:schemeClr val="tx1"/>
              </a:solidFill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ru-RU" dirty="0"/>
              <a:t>Пример 1: 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numbers.sort</a:t>
            </a:r>
            <a:r>
              <a:rPr lang="en-US" dirty="0"/>
              <a:t>())</a:t>
            </a:r>
            <a:r>
              <a:rPr lang="ru-RU" dirty="0"/>
              <a:t>  </a:t>
            </a:r>
            <a:r>
              <a:rPr lang="en-US" dirty="0"/>
              <a:t># </a:t>
            </a:r>
            <a:r>
              <a:rPr lang="ru-RU" dirty="0"/>
              <a:t>Выдает </a:t>
            </a:r>
            <a:r>
              <a:rPr lang="en-US" b="1" dirty="0"/>
              <a:t>None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4C642-3756-4113-AD79-2373EF1C4202}"/>
              </a:ext>
            </a:extLst>
          </p:cNvPr>
          <p:cNvSpPr txBox="1"/>
          <p:nvPr/>
        </p:nvSpPr>
        <p:spPr>
          <a:xfrm>
            <a:off x="8430993" y="3429000"/>
            <a:ext cx="28908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2:</a:t>
            </a:r>
            <a:endParaRPr lang="en-US" dirty="0"/>
          </a:p>
          <a:p>
            <a:endParaRPr lang="ru-RU" dirty="0"/>
          </a:p>
          <a:p>
            <a:r>
              <a:rPr lang="en-US" dirty="0"/>
              <a:t>numbers = [4, 3, 5, 6, 9, 11, 2]</a:t>
            </a:r>
          </a:p>
          <a:p>
            <a:r>
              <a:rPr lang="en-US" dirty="0"/>
              <a:t>print(numbers)</a:t>
            </a:r>
          </a:p>
          <a:p>
            <a:r>
              <a:rPr lang="en-US" dirty="0" err="1">
                <a:solidFill>
                  <a:srgbClr val="C00000"/>
                </a:solidFill>
              </a:rPr>
              <a:t>numbers.sort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r>
              <a:rPr lang="en-US" dirty="0"/>
              <a:t>print(numbers)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03753-209D-444C-B049-28C4B3C9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93" y="5507966"/>
            <a:ext cx="2871675" cy="6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46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ED2C-755D-47B9-B933-A6B76DFA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 убывающем порядке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9BF1-13D4-41E4-B3EB-5AFAB384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Параметру </a:t>
            </a:r>
            <a:r>
              <a:rPr lang="en-US" sz="2400" i="1" dirty="0">
                <a:solidFill>
                  <a:schemeClr val="tx1"/>
                </a:solidFill>
              </a:rPr>
              <a:t>reverse</a:t>
            </a:r>
            <a:r>
              <a:rPr lang="ru-RU" sz="2400" dirty="0">
                <a:solidFill>
                  <a:schemeClr val="tx1"/>
                </a:solidFill>
              </a:rPr>
              <a:t> ставится значение </a:t>
            </a:r>
            <a:r>
              <a:rPr lang="en-US" sz="2400" i="1" dirty="0">
                <a:solidFill>
                  <a:schemeClr val="tx1"/>
                </a:solidFill>
              </a:rPr>
              <a:t>True</a:t>
            </a:r>
            <a:endParaRPr lang="ru-RU" sz="2400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4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numbers.sort</a:t>
            </a:r>
            <a:r>
              <a:rPr lang="en-US" dirty="0">
                <a:solidFill>
                  <a:srgbClr val="C00000"/>
                </a:solidFill>
              </a:rPr>
              <a:t>(reverse=True)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4A9A-6D11-4ACA-B0DD-632AA4543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5514242"/>
            <a:ext cx="2758889" cy="6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6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98B0-6B6C-4FB2-B6CC-542E75E3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Clear()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3B05-D3A4-4EDB-9E57-37D437DC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809487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clear</a:t>
            </a:r>
            <a:r>
              <a:rPr lang="ru-RU" sz="2000" b="1" dirty="0"/>
              <a:t>() </a:t>
            </a:r>
            <a:r>
              <a:rPr lang="ru-RU" sz="2000" dirty="0"/>
              <a:t>удаляет все элементы из списка</a:t>
            </a:r>
          </a:p>
          <a:p>
            <a:pPr lvl="1"/>
            <a:r>
              <a:rPr lang="ru-RU" sz="1800" dirty="0"/>
              <a:t>В версиях </a:t>
            </a:r>
            <a:r>
              <a:rPr lang="en-US" sz="1800" dirty="0"/>
              <a:t>Python 2 </a:t>
            </a:r>
            <a:r>
              <a:rPr lang="ru-RU" sz="1800" dirty="0">
                <a:latin typeface="Corbel" panose="020B0503020204020204" pitchFamily="34" charset="0"/>
              </a:rPr>
              <a:t>или</a:t>
            </a:r>
            <a:r>
              <a:rPr lang="en-US" sz="1800" dirty="0"/>
              <a:t> Python 3.2</a:t>
            </a:r>
            <a:r>
              <a:rPr lang="ru-RU" sz="1800" dirty="0"/>
              <a:t> – невозможно применить данный метод – можно только оператор </a:t>
            </a:r>
            <a:r>
              <a:rPr lang="en-US" sz="1800" b="1" dirty="0"/>
              <a:t>del</a:t>
            </a:r>
            <a:endParaRPr lang="ru-RU" sz="1800" b="1" dirty="0"/>
          </a:p>
          <a:p>
            <a:r>
              <a:rPr lang="ru-RU" sz="2000" dirty="0"/>
              <a:t>Метод не принимает никаких параметров</a:t>
            </a:r>
          </a:p>
          <a:p>
            <a:r>
              <a:rPr lang="ru-RU" sz="2000" dirty="0"/>
              <a:t>Синтаксис: </a:t>
            </a:r>
            <a:r>
              <a:rPr lang="en-US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list.clear</a:t>
            </a:r>
            <a:r>
              <a:rPr lang="en-US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() 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numbers.clear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673D3-AD4C-4B2D-8A2A-21CCEC35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45" y="5720686"/>
            <a:ext cx="651220" cy="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64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0FBA9-C5BC-4FA3-925E-F7D2D6BD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b="1" dirty="0"/>
              <a:t>COPY()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4239-F217-4F65-8784-7EFC4674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558"/>
            <a:ext cx="11029615" cy="4731026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Метод </a:t>
            </a:r>
            <a:r>
              <a:rPr lang="ru-RU" sz="2000" b="1" dirty="0" err="1"/>
              <a:t>copy</a:t>
            </a:r>
            <a:r>
              <a:rPr lang="ru-RU" sz="2000" b="1" dirty="0"/>
              <a:t>() </a:t>
            </a:r>
            <a:r>
              <a:rPr lang="ru-RU" sz="2000" dirty="0"/>
              <a:t>возвращает копию списка</a:t>
            </a:r>
          </a:p>
          <a:p>
            <a:pPr lvl="1"/>
            <a:r>
              <a:rPr lang="ru-RU" dirty="0"/>
              <a:t>Копирование можно произвести и при помощи оператора присваивания (=)</a:t>
            </a:r>
          </a:p>
          <a:p>
            <a:pPr lvl="1"/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new_numbers</a:t>
            </a:r>
            <a:r>
              <a:rPr lang="en-US" dirty="0">
                <a:solidFill>
                  <a:srgbClr val="C00000"/>
                </a:solidFill>
              </a:rPr>
              <a:t> = numbers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new_numbers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Синтаксис: </a:t>
            </a:r>
            <a:r>
              <a:rPr lang="en-US" altLang="en-US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new_list</a:t>
            </a:r>
            <a:r>
              <a:rPr lang="en-US" altLang="en-US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= </a:t>
            </a:r>
            <a:r>
              <a:rPr lang="en-US" altLang="en-US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list.copy</a:t>
            </a:r>
            <a:r>
              <a:rPr lang="en-US" altLang="en-US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()</a:t>
            </a:r>
            <a:r>
              <a:rPr lang="en-US" altLang="en-US" sz="24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  <a:endParaRPr lang="en-US" altLang="en-US" sz="4000" b="1" dirty="0">
              <a:solidFill>
                <a:schemeClr val="tx1"/>
              </a:solidFill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/>
              <a:t>numbers = [4, 3, 5, 6, 9, 11, 2]</a:t>
            </a:r>
          </a:p>
          <a:p>
            <a:pPr marL="0" indent="0">
              <a:buNone/>
            </a:pPr>
            <a:r>
              <a:rPr lang="en-US" dirty="0"/>
              <a:t>print(numbers)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new_numbers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numbers.copy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new_numbers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75DE6E-ACC9-4CCE-95B0-05DD4557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98" y="3687212"/>
            <a:ext cx="2467877" cy="546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3206C-F4A1-435D-AA26-AD1BD5BB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98" y="5779295"/>
            <a:ext cx="2467877" cy="54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E3B9-18A4-4587-81E2-BDEB2B93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632F-E4D7-48D6-8416-D298F9BC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Функция </a:t>
            </a:r>
            <a:r>
              <a:rPr lang="en-US" sz="2200" b="1" dirty="0" err="1">
                <a:latin typeface="Corbel" panose="020B0503020204020204" pitchFamily="34" charset="0"/>
              </a:rPr>
              <a:t>len</a:t>
            </a:r>
            <a:r>
              <a:rPr lang="en-US" sz="2200" b="1" dirty="0">
                <a:latin typeface="Corbel" panose="020B0503020204020204" pitchFamily="34" charset="0"/>
              </a:rPr>
              <a:t>(</a:t>
            </a:r>
            <a:r>
              <a:rPr lang="en-US" sz="2200" b="1" i="1" dirty="0">
                <a:latin typeface="Corbel" panose="020B0503020204020204" pitchFamily="34" charset="0"/>
              </a:rPr>
              <a:t>s</a:t>
            </a:r>
            <a:r>
              <a:rPr lang="en-US" sz="2200" b="1" dirty="0">
                <a:latin typeface="Corbel" panose="020B0503020204020204" pitchFamily="34" charset="0"/>
              </a:rPr>
              <a:t>)</a:t>
            </a:r>
            <a:r>
              <a:rPr lang="ru-RU" sz="2200" dirty="0">
                <a:latin typeface="Corbel" panose="020B0503020204020204" pitchFamily="34" charset="0"/>
              </a:rPr>
              <a:t> - возвращает количество элементов в списке</a:t>
            </a:r>
          </a:p>
          <a:p>
            <a:pPr lvl="1"/>
            <a:r>
              <a:rPr lang="ru-RU" sz="2000" dirty="0">
                <a:latin typeface="Corbel" panose="020B0503020204020204" pitchFamily="34" charset="0"/>
              </a:rPr>
              <a:t>Функция </a:t>
            </a:r>
            <a:r>
              <a:rPr lang="ru-RU" sz="2000" b="1" dirty="0" err="1">
                <a:latin typeface="Corbel" panose="020B0503020204020204" pitchFamily="34" charset="0"/>
              </a:rPr>
              <a:t>len</a:t>
            </a:r>
            <a:r>
              <a:rPr lang="ru-RU" sz="2000" b="1" dirty="0">
                <a:latin typeface="Corbel" panose="020B0503020204020204" pitchFamily="34" charset="0"/>
              </a:rPr>
              <a:t>() </a:t>
            </a:r>
            <a:r>
              <a:rPr lang="ru-RU" sz="2000" dirty="0">
                <a:latin typeface="Corbel" panose="020B0503020204020204" pitchFamily="34" charset="0"/>
              </a:rPr>
              <a:t>может использоваться для любой последовательности (например, строки, кортежа, списка) или коллекции (например, словаря, набора…)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Функция-конструктор </a:t>
            </a:r>
            <a:r>
              <a:rPr lang="en-US" sz="2200" b="1" dirty="0">
                <a:latin typeface="Corbel" panose="020B0503020204020204" pitchFamily="34" charset="0"/>
              </a:rPr>
              <a:t>list()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возвращает список изменяемых последовательностей элементов и преобразованных в список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200" dirty="0">
                <a:latin typeface="Corbel" panose="020B0503020204020204" pitchFamily="34" charset="0"/>
              </a:rPr>
              <a:t>Функция </a:t>
            </a:r>
            <a:r>
              <a:rPr lang="en-US" sz="2200" b="1" dirty="0">
                <a:latin typeface="Corbel" panose="020B0503020204020204" pitchFamily="34" charset="0"/>
              </a:rPr>
              <a:t>range()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  <a:r>
              <a:rPr lang="ru-RU" sz="2200" dirty="0">
                <a:latin typeface="Corbel" panose="020B0503020204020204" pitchFamily="34" charset="0"/>
              </a:rPr>
              <a:t>Представляет неизменяемую последовательность чисел и обычно используется в циклах. Синтаксис: 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range(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stop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)</a:t>
            </a:r>
            <a:r>
              <a:rPr lang="ru-RU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 </a:t>
            </a:r>
            <a:r>
              <a:rPr lang="ru-RU" altLang="en-US" sz="2200" dirty="0">
                <a:solidFill>
                  <a:srgbClr val="41484D"/>
                </a:solidFill>
                <a:latin typeface="Corbel" panose="020B0503020204020204" pitchFamily="34" charset="0"/>
              </a:rPr>
              <a:t>или 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range(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start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, 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stop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[, </a:t>
            </a:r>
            <a:r>
              <a:rPr lang="en-US" altLang="en-US" sz="2200" b="1" i="1" dirty="0">
                <a:solidFill>
                  <a:srgbClr val="000000"/>
                </a:solidFill>
                <a:latin typeface="Corbel" panose="020B0503020204020204" pitchFamily="34" charset="0"/>
              </a:rPr>
              <a:t>step</a:t>
            </a:r>
            <a:r>
              <a:rPr lang="en-US" altLang="en-US" sz="2200" b="1" dirty="0">
                <a:solidFill>
                  <a:srgbClr val="000000"/>
                </a:solidFill>
                <a:latin typeface="Corbel" panose="020B0503020204020204" pitchFamily="34" charset="0"/>
              </a:rPr>
              <a:t>])</a:t>
            </a:r>
            <a:endParaRPr lang="ru-RU" altLang="en-US" sz="2200" b="1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lvl="1"/>
            <a:r>
              <a:rPr lang="ru-RU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Пример: </a:t>
            </a: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print(list(range(1,31,2)))</a:t>
            </a:r>
            <a:r>
              <a:rPr lang="ru-RU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Corbel" panose="020B0503020204020204" pitchFamily="34" charset="0"/>
              </a:rPr>
              <a:t># [1, 3, 5, 7, 9, 11, 13, 15, 17, 19, 21, 23, 25, 27, 29]</a:t>
            </a:r>
            <a:endParaRPr lang="ru-RU" altLang="en-US" sz="2000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48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BBFE-FEF3-4D26-8E40-2526C63F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r>
              <a:rPr lang="en-US" dirty="0"/>
              <a:t>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1386-463B-49F6-9018-489BBF95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51" y="1855304"/>
            <a:ext cx="11262732" cy="48242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dirty="0"/>
              <a:t>У функции </a:t>
            </a:r>
            <a:r>
              <a:rPr lang="en-US" sz="2000" b="1" dirty="0"/>
              <a:t>max(</a:t>
            </a:r>
            <a:r>
              <a:rPr lang="ru-RU" sz="2000" b="1" dirty="0"/>
              <a:t>)</a:t>
            </a:r>
            <a:r>
              <a:rPr lang="ru-RU" sz="2000" dirty="0"/>
              <a:t> – есть 2 формы:</a:t>
            </a:r>
          </a:p>
          <a:p>
            <a:pPr lvl="1"/>
            <a:r>
              <a:rPr lang="en-US" sz="2000" b="1" dirty="0">
                <a:highlight>
                  <a:srgbClr val="00FFFF"/>
                </a:highlight>
              </a:rPr>
              <a:t>max(</a:t>
            </a:r>
            <a:r>
              <a:rPr lang="en-US" sz="2000" b="1" i="1" dirty="0" err="1">
                <a:highlight>
                  <a:srgbClr val="00FFFF"/>
                </a:highlight>
              </a:rPr>
              <a:t>iterable</a:t>
            </a:r>
            <a:r>
              <a:rPr lang="en-US" sz="2000" b="1" dirty="0">
                <a:highlight>
                  <a:srgbClr val="00FFFF"/>
                </a:highlight>
              </a:rPr>
              <a:t>, *[, </a:t>
            </a:r>
            <a:r>
              <a:rPr lang="en-US" sz="2000" b="1" i="1" dirty="0">
                <a:highlight>
                  <a:srgbClr val="00FFFF"/>
                </a:highlight>
              </a:rPr>
              <a:t>key</a:t>
            </a:r>
            <a:r>
              <a:rPr lang="en-US" sz="2000" b="1" dirty="0">
                <a:highlight>
                  <a:srgbClr val="00FFFF"/>
                </a:highlight>
              </a:rPr>
              <a:t>, </a:t>
            </a:r>
            <a:r>
              <a:rPr lang="en-US" sz="2000" b="1" i="1" dirty="0">
                <a:highlight>
                  <a:srgbClr val="00FFFF"/>
                </a:highlight>
              </a:rPr>
              <a:t>default</a:t>
            </a:r>
            <a:r>
              <a:rPr lang="en-US" sz="2000" b="1" dirty="0">
                <a:highlight>
                  <a:srgbClr val="00FFFF"/>
                </a:highlight>
              </a:rPr>
              <a:t>])</a:t>
            </a:r>
            <a:r>
              <a:rPr lang="ru-RU" sz="2000" dirty="0">
                <a:highlight>
                  <a:srgbClr val="00FFFF"/>
                </a:highlight>
              </a:rPr>
              <a:t> </a:t>
            </a:r>
            <a:r>
              <a:rPr lang="ru-RU" sz="2000" dirty="0"/>
              <a:t>или </a:t>
            </a:r>
            <a:r>
              <a:rPr lang="en-US" sz="2000" b="1" dirty="0">
                <a:highlight>
                  <a:srgbClr val="00FFFF"/>
                </a:highlight>
              </a:rPr>
              <a:t>max(</a:t>
            </a:r>
            <a:r>
              <a:rPr lang="en-US" sz="2000" b="1" i="1" dirty="0">
                <a:highlight>
                  <a:srgbClr val="00FFFF"/>
                </a:highlight>
              </a:rPr>
              <a:t>arg1</a:t>
            </a:r>
            <a:r>
              <a:rPr lang="en-US" sz="2000" b="1" dirty="0">
                <a:highlight>
                  <a:srgbClr val="00FFFF"/>
                </a:highlight>
              </a:rPr>
              <a:t>, </a:t>
            </a:r>
            <a:r>
              <a:rPr lang="en-US" sz="2000" b="1" i="1" dirty="0">
                <a:highlight>
                  <a:srgbClr val="00FFFF"/>
                </a:highlight>
              </a:rPr>
              <a:t>arg2</a:t>
            </a:r>
            <a:r>
              <a:rPr lang="en-US" sz="2000" b="1" dirty="0">
                <a:highlight>
                  <a:srgbClr val="00FFFF"/>
                </a:highlight>
              </a:rPr>
              <a:t>, *</a:t>
            </a:r>
            <a:r>
              <a:rPr lang="en-US" sz="2000" b="1" i="1" dirty="0" err="1">
                <a:highlight>
                  <a:srgbClr val="00FFFF"/>
                </a:highlight>
              </a:rPr>
              <a:t>args</a:t>
            </a:r>
            <a:r>
              <a:rPr lang="en-US" sz="2000" b="1" dirty="0">
                <a:highlight>
                  <a:srgbClr val="00FFFF"/>
                </a:highlight>
              </a:rPr>
              <a:t>[, </a:t>
            </a:r>
            <a:r>
              <a:rPr lang="en-US" sz="2000" b="1" i="1" dirty="0">
                <a:highlight>
                  <a:srgbClr val="00FFFF"/>
                </a:highlight>
              </a:rPr>
              <a:t>key</a:t>
            </a:r>
            <a:r>
              <a:rPr lang="en-US" sz="2000" b="1" dirty="0">
                <a:highlight>
                  <a:srgbClr val="00FFFF"/>
                </a:highlight>
              </a:rPr>
              <a:t>])</a:t>
            </a:r>
            <a:r>
              <a:rPr lang="ru-RU" sz="2000" b="1" dirty="0">
                <a:highlight>
                  <a:srgbClr val="00FFFF"/>
                </a:highlight>
              </a:rPr>
              <a:t> </a:t>
            </a:r>
            <a:r>
              <a:rPr lang="ru-RU" sz="2000" dirty="0"/>
              <a:t>- возвращает максимальное значение элементов в </a:t>
            </a:r>
            <a:r>
              <a:rPr lang="en-US" sz="2000" b="1" i="1" dirty="0" err="1"/>
              <a:t>iterable</a:t>
            </a:r>
            <a:r>
              <a:rPr lang="ru-RU" sz="2000" dirty="0"/>
              <a:t> (например, в списке) или сам</a:t>
            </a:r>
            <a:r>
              <a:rPr lang="ro-MD" sz="2000" dirty="0" err="1"/>
              <a:t>oe</a:t>
            </a:r>
            <a:r>
              <a:rPr lang="ru-RU" sz="2000" dirty="0"/>
              <a:t> большое значение из двух или более аргументов</a:t>
            </a:r>
          </a:p>
          <a:p>
            <a:pPr lvl="1"/>
            <a:r>
              <a:rPr lang="ru-RU" sz="2000" dirty="0"/>
              <a:t>Аргумент </a:t>
            </a:r>
            <a:r>
              <a:rPr lang="en-US" sz="2000" b="1" i="1" dirty="0"/>
              <a:t>default </a:t>
            </a:r>
            <a:r>
              <a:rPr lang="ru-RU" sz="2000" dirty="0"/>
              <a:t>указывает объект, который нужно вернуть, если предоставленная </a:t>
            </a:r>
            <a:r>
              <a:rPr lang="en-US" sz="2000" b="1" i="1" dirty="0" err="1"/>
              <a:t>iterable</a:t>
            </a:r>
            <a:r>
              <a:rPr lang="ru-RU" sz="2000" dirty="0"/>
              <a:t> пуста. Если </a:t>
            </a:r>
            <a:r>
              <a:rPr lang="en-US" sz="2000" b="1" i="1" dirty="0" err="1"/>
              <a:t>iterable</a:t>
            </a:r>
            <a:r>
              <a:rPr lang="en-US" sz="2000" b="1" i="1" dirty="0"/>
              <a:t> </a:t>
            </a:r>
            <a:r>
              <a:rPr lang="ru-RU" sz="2000" dirty="0"/>
              <a:t>пуста и значение по умолчанию не предусмотрено, возникает ошибка </a:t>
            </a:r>
            <a:r>
              <a:rPr lang="ru-RU" sz="2000" i="1" dirty="0"/>
              <a:t>ValueError</a:t>
            </a:r>
          </a:p>
          <a:p>
            <a:pPr lvl="1"/>
            <a:r>
              <a:rPr lang="ru-RU" sz="2000" dirty="0"/>
              <a:t>Если более одного элемента имеют максимальное значение, возвращается только первый найденный</a:t>
            </a:r>
          </a:p>
          <a:p>
            <a:pPr marL="324000" lvl="1" indent="0">
              <a:buNone/>
            </a:pPr>
            <a:r>
              <a:rPr lang="ru-RU" sz="1800" dirty="0"/>
              <a:t>Пример:</a:t>
            </a:r>
          </a:p>
          <a:p>
            <a:pPr marL="324000" lvl="1" indent="0">
              <a:buNone/>
            </a:pPr>
            <a:r>
              <a:rPr lang="en-US" sz="1800" dirty="0"/>
              <a:t>fruits = ['pear', 'apple', 'orange', 'grapes', 'apple', 'blackberries']</a:t>
            </a:r>
          </a:p>
          <a:p>
            <a:pPr marL="324000" lvl="1" indent="0">
              <a:buNone/>
            </a:pPr>
            <a:r>
              <a:rPr lang="en-US" sz="1800" dirty="0"/>
              <a:t>numbers = [4, 3, 5, 6, 9, 11, 2]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print(max(numbers))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C00000"/>
                </a:solidFill>
              </a:rPr>
              <a:t>print(max(fruits))</a:t>
            </a:r>
            <a:endParaRPr lang="ru-RU" sz="1800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EAB9-E7C0-442F-87F3-29676F7A3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87" y="5654220"/>
            <a:ext cx="1226654" cy="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4E32-3D52-4553-B015-2839CE74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93660-71E8-4372-8D97-E990F48E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Методы применяемые для списков. Примеры</a:t>
            </a:r>
          </a:p>
          <a:p>
            <a:r>
              <a:rPr lang="ru-RU" sz="2400" dirty="0"/>
              <a:t>Функции используемые для списков. Примеры</a:t>
            </a:r>
            <a:endParaRPr lang="en-US" sz="2400" dirty="0"/>
          </a:p>
          <a:p>
            <a:r>
              <a:rPr lang="ru-RU" sz="2400" dirty="0"/>
              <a:t>Методы для других последовательностей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4201614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0892F-4ED0-4D15-9562-21E018ED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функции </a:t>
            </a:r>
            <a:r>
              <a:rPr lang="en-US" b="1" dirty="0"/>
              <a:t>max() </a:t>
            </a:r>
            <a:r>
              <a:rPr lang="ru-RU" dirty="0"/>
              <a:t>для двух списков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E777E-3158-4FD2-8337-BA36B5DB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1:</a:t>
            </a:r>
          </a:p>
          <a:p>
            <a:pPr marL="0" indent="0">
              <a:buNone/>
            </a:pPr>
            <a:r>
              <a:rPr lang="en-US" dirty="0"/>
              <a:t>numbers1 = [44, 3, 5, 6, 9, 11, 2, 77]</a:t>
            </a:r>
          </a:p>
          <a:p>
            <a:pPr marL="0" indent="0">
              <a:buNone/>
            </a:pPr>
            <a:r>
              <a:rPr lang="en-US" dirty="0"/>
              <a:t>numbers2 = [7, 3, 9, 66, 8, 11, 1]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print(max(numbers1, numbers2))</a:t>
            </a:r>
            <a:endParaRPr lang="ru-RU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Пример 2:</a:t>
            </a:r>
          </a:p>
          <a:p>
            <a:pPr marL="0" indent="0">
              <a:buNone/>
            </a:pPr>
            <a:r>
              <a:rPr lang="en-US" dirty="0"/>
              <a:t>numbers1 = [4, 3, 5, 6, 9, 11, 2, 77]</a:t>
            </a:r>
          </a:p>
          <a:p>
            <a:pPr marL="0" indent="0">
              <a:buNone/>
            </a:pPr>
            <a:r>
              <a:rPr lang="en-US" dirty="0"/>
              <a:t>numbers2 = [7, 3, 9, 66, 8, 11, 1]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print(max(numbers1, numbers2))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230C4-6CC9-4C02-B166-24AB6F05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68" y="3446060"/>
            <a:ext cx="3927759" cy="429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4E658-C90E-425B-AB27-CE4B3056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667" y="5658774"/>
            <a:ext cx="3480175" cy="42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1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9E3-6DCD-4C19-BCF3-C9F483F6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примененные к спискам</a:t>
            </a:r>
            <a:r>
              <a:rPr lang="en-US" dirty="0"/>
              <a:t>.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20A3-902F-4086-BDCE-7503D634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5304"/>
            <a:ext cx="11029615" cy="4412974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+mj-lt"/>
              </a:rPr>
              <a:t>У функции </a:t>
            </a:r>
            <a:r>
              <a:rPr lang="en-US" sz="2000" b="1" dirty="0">
                <a:latin typeface="+mj-lt"/>
              </a:rPr>
              <a:t>min(</a:t>
            </a:r>
            <a:r>
              <a:rPr lang="ru-RU" sz="2000" b="1" dirty="0">
                <a:latin typeface="+mj-lt"/>
              </a:rPr>
              <a:t>)</a:t>
            </a:r>
            <a:r>
              <a:rPr lang="ru-RU" sz="2000" dirty="0">
                <a:latin typeface="+mj-lt"/>
              </a:rPr>
              <a:t> – так же есть 2 формы:</a:t>
            </a:r>
            <a:endParaRPr lang="en-US" sz="2000" dirty="0">
              <a:latin typeface="+mj-lt"/>
            </a:endParaRPr>
          </a:p>
          <a:p>
            <a:r>
              <a:rPr lang="en-US" sz="2000" b="1" dirty="0">
                <a:highlight>
                  <a:srgbClr val="00FFFF"/>
                </a:highlight>
                <a:latin typeface="+mj-lt"/>
              </a:rPr>
              <a:t>min(</a:t>
            </a:r>
            <a:r>
              <a:rPr lang="en-US" sz="2000" b="1" i="1" dirty="0" err="1">
                <a:highlight>
                  <a:srgbClr val="00FFFF"/>
                </a:highlight>
                <a:latin typeface="+mj-lt"/>
              </a:rPr>
              <a:t>iterable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, *[, </a:t>
            </a:r>
            <a:r>
              <a:rPr lang="en-US" sz="2000" b="1" i="1" dirty="0">
                <a:highlight>
                  <a:srgbClr val="00FFFF"/>
                </a:highlight>
                <a:latin typeface="+mj-lt"/>
              </a:rPr>
              <a:t>key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, </a:t>
            </a:r>
            <a:r>
              <a:rPr lang="en-US" sz="2000" b="1" i="1" dirty="0">
                <a:highlight>
                  <a:srgbClr val="00FFFF"/>
                </a:highlight>
                <a:latin typeface="+mj-lt"/>
              </a:rPr>
              <a:t>default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])</a:t>
            </a:r>
            <a:r>
              <a:rPr lang="ru-RU" sz="2000" dirty="0">
                <a:highlight>
                  <a:srgbClr val="00FFFF"/>
                </a:highlight>
                <a:latin typeface="+mj-lt"/>
              </a:rPr>
              <a:t> </a:t>
            </a:r>
            <a:r>
              <a:rPr lang="ru-RU" sz="2000" dirty="0">
                <a:latin typeface="+mj-lt"/>
              </a:rPr>
              <a:t>или 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min(</a:t>
            </a:r>
            <a:r>
              <a:rPr lang="en-US" sz="2000" b="1" i="1" dirty="0">
                <a:highlight>
                  <a:srgbClr val="00FFFF"/>
                </a:highlight>
                <a:latin typeface="+mj-lt"/>
              </a:rPr>
              <a:t>arg1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, </a:t>
            </a:r>
            <a:r>
              <a:rPr lang="en-US" sz="2000" b="1" i="1" dirty="0">
                <a:highlight>
                  <a:srgbClr val="00FFFF"/>
                </a:highlight>
                <a:latin typeface="+mj-lt"/>
              </a:rPr>
              <a:t>arg2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, *</a:t>
            </a:r>
            <a:r>
              <a:rPr lang="en-US" sz="2000" b="1" i="1" dirty="0" err="1">
                <a:highlight>
                  <a:srgbClr val="00FFFF"/>
                </a:highlight>
                <a:latin typeface="+mj-lt"/>
              </a:rPr>
              <a:t>args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[, </a:t>
            </a:r>
            <a:r>
              <a:rPr lang="en-US" sz="2000" b="1" i="1" dirty="0">
                <a:highlight>
                  <a:srgbClr val="00FFFF"/>
                </a:highlight>
                <a:latin typeface="+mj-lt"/>
              </a:rPr>
              <a:t>key</a:t>
            </a:r>
            <a:r>
              <a:rPr lang="en-US" sz="2000" b="1" dirty="0">
                <a:highlight>
                  <a:srgbClr val="00FFFF"/>
                </a:highlight>
                <a:latin typeface="+mj-lt"/>
              </a:rPr>
              <a:t>])</a:t>
            </a:r>
            <a:r>
              <a:rPr lang="ru-RU" sz="2000" b="1" dirty="0">
                <a:highlight>
                  <a:srgbClr val="00FFFF"/>
                </a:highlight>
                <a:latin typeface="+mj-lt"/>
              </a:rPr>
              <a:t> </a:t>
            </a:r>
            <a:r>
              <a:rPr lang="ru-RU" sz="2000" dirty="0">
                <a:latin typeface="+mj-lt"/>
              </a:rPr>
              <a:t>- возвращает минимальное значение в </a:t>
            </a:r>
            <a:r>
              <a:rPr lang="en-US" sz="2000" b="1" i="1" dirty="0" err="1">
                <a:latin typeface="+mj-lt"/>
              </a:rPr>
              <a:t>iterable</a:t>
            </a:r>
            <a:r>
              <a:rPr lang="ru-RU" sz="2000" dirty="0">
                <a:latin typeface="+mj-lt"/>
              </a:rPr>
              <a:t> (например, списке) или минимальный элемент из двух или более аргументов</a:t>
            </a:r>
            <a:r>
              <a:rPr lang="ru-RU" sz="2000" b="1" dirty="0">
                <a:latin typeface="+mj-lt"/>
              </a:rPr>
              <a:t> </a:t>
            </a:r>
          </a:p>
          <a:p>
            <a:r>
              <a:rPr lang="ru-RU" sz="2000" dirty="0">
                <a:latin typeface="+mj-lt"/>
              </a:rPr>
              <a:t>В остальном – как для функции </a:t>
            </a:r>
            <a:r>
              <a:rPr lang="en-US" sz="2000" b="1" dirty="0">
                <a:latin typeface="+mj-lt"/>
              </a:rPr>
              <a:t>max()</a:t>
            </a:r>
            <a:endParaRPr lang="ru-RU" sz="2000" b="1" dirty="0">
              <a:latin typeface="+mj-lt"/>
            </a:endParaRPr>
          </a:p>
          <a:p>
            <a:r>
              <a:rPr lang="ru-RU" sz="2000" dirty="0">
                <a:latin typeface="+mj-lt"/>
              </a:rPr>
              <a:t>Пример: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fruits = ['pear', 'apple', 'orange', 'grapes', 'apple', 'blackberries']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numbers1 = [4, 3, 5, 6, 9, 11, 2, 77]</a:t>
            </a:r>
          </a:p>
          <a:p>
            <a:pPr marL="0" indent="0">
              <a:buNone/>
            </a:pPr>
            <a:r>
              <a:rPr lang="en-US" sz="2000" dirty="0">
                <a:latin typeface="+mj-lt"/>
              </a:rPr>
              <a:t>numbers2 = [7, 3, 9, 66, 8, 11, 1]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print(min(numbers1, numbers2))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j-lt"/>
              </a:rPr>
              <a:t>print(min(fruits))</a:t>
            </a:r>
            <a:endParaRPr lang="ru-RU" sz="2000" dirty="0">
              <a:solidFill>
                <a:srgbClr val="C00000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716F1-9619-4F32-9D91-35108179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215" y="5554938"/>
            <a:ext cx="3399411" cy="60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4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3D2-9377-4572-8E3D-7EE7AC99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SUM()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CA94-81FB-42B7-9D2C-4AC99E58D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2052"/>
            <a:ext cx="11029615" cy="4759470"/>
          </a:xfrm>
        </p:spPr>
        <p:txBody>
          <a:bodyPr/>
          <a:lstStyle/>
          <a:p>
            <a:r>
              <a:rPr lang="ru-RU" sz="2200" dirty="0"/>
              <a:t>Функция </a:t>
            </a:r>
            <a:r>
              <a:rPr lang="ru-RU" sz="2200" b="1" dirty="0" err="1"/>
              <a:t>sum</a:t>
            </a:r>
            <a:r>
              <a:rPr lang="ru-RU" sz="2200" b="1" dirty="0"/>
              <a:t>()</a:t>
            </a:r>
            <a:r>
              <a:rPr lang="ru-RU" sz="2200" dirty="0"/>
              <a:t> суммирует элементы последовательности и возвращает их сумму</a:t>
            </a:r>
          </a:p>
          <a:p>
            <a:r>
              <a:rPr lang="ru-RU" sz="2200" dirty="0"/>
              <a:t>Синтаксис: 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sum(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iterable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, start)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pPr lvl="1"/>
            <a:r>
              <a:rPr lang="ru-RU" sz="1900" b="1" dirty="0" err="1"/>
              <a:t>iterable</a:t>
            </a:r>
            <a:r>
              <a:rPr lang="ru-RU" sz="1900" dirty="0"/>
              <a:t> - последовательность (список, кортеж, словарь и т. д.), для которого нужно найти сумму элементов. Обычно элементы должны быть </a:t>
            </a:r>
            <a:r>
              <a:rPr lang="ru-RU" sz="1900" b="1" dirty="0"/>
              <a:t>числами</a:t>
            </a:r>
          </a:p>
          <a:p>
            <a:pPr lvl="1"/>
            <a:r>
              <a:rPr lang="ru-RU" sz="1900" b="1" dirty="0" err="1"/>
              <a:t>start</a:t>
            </a:r>
            <a:r>
              <a:rPr lang="ru-RU" sz="1900" dirty="0"/>
              <a:t> (необязательно) - это значение добавляется к сумме элементов. Значение по умолчанию для </a:t>
            </a:r>
            <a:r>
              <a:rPr lang="ru-RU" sz="1900" b="1" dirty="0" err="1"/>
              <a:t>start</a:t>
            </a:r>
            <a:r>
              <a:rPr lang="ru-RU" sz="1900" dirty="0"/>
              <a:t> равно </a:t>
            </a:r>
            <a:r>
              <a:rPr lang="ru-RU" sz="1900" b="1" dirty="0"/>
              <a:t>0 </a:t>
            </a:r>
            <a:r>
              <a:rPr lang="ru-RU" sz="1900" dirty="0"/>
              <a:t>(если не указано)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 = [4, 3, 5, 6, 9, 11, 2, 77]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print(sum(numbers))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print(sum(numbers, 20))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1F521-E09B-4B3B-820D-3BCCF7B9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428" y="5187604"/>
            <a:ext cx="1034544" cy="73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8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DEC9-20E4-4213-9A51-5BE254AB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en-US" b="1" dirty="0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4BF61-D0BC-4879-B81E-CB93368C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855303"/>
            <a:ext cx="11551920" cy="4868881"/>
          </a:xfrm>
        </p:spPr>
        <p:txBody>
          <a:bodyPr>
            <a:normAutofit fontScale="55000" lnSpcReduction="20000"/>
          </a:bodyPr>
          <a:lstStyle/>
          <a:p>
            <a:r>
              <a:rPr lang="ru-RU" sz="3600" dirty="0"/>
              <a:t>Применяя функцию </a:t>
            </a:r>
            <a:r>
              <a:rPr lang="ru-RU" sz="3600" b="1" dirty="0" err="1"/>
              <a:t>map</a:t>
            </a:r>
            <a:r>
              <a:rPr lang="ru-RU" sz="3600" b="1" dirty="0"/>
              <a:t>() </a:t>
            </a:r>
            <a:r>
              <a:rPr lang="ru-RU" sz="3600" dirty="0"/>
              <a:t>к каждому элементу последовательности (список, кортеж и т. д.) - возвращается список результатов</a:t>
            </a:r>
          </a:p>
          <a:p>
            <a:r>
              <a:rPr lang="ru-RU" sz="3600" dirty="0"/>
              <a:t>Синтаксис</a:t>
            </a:r>
            <a:r>
              <a:rPr lang="ru-RU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map(function, </a:t>
            </a:r>
            <a:r>
              <a:rPr lang="en-US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iterable</a:t>
            </a:r>
            <a:r>
              <a:rPr lang="en-US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, ...) </a:t>
            </a:r>
          </a:p>
          <a:p>
            <a:pPr lvl="1"/>
            <a:r>
              <a:rPr lang="en-US" altLang="en-US" sz="3300" b="1" dirty="0">
                <a:solidFill>
                  <a:srgbClr val="252830"/>
                </a:solidFill>
                <a:latin typeface="Corbel" panose="020B0503020204020204" pitchFamily="34" charset="0"/>
              </a:rPr>
              <a:t>functio</a:t>
            </a:r>
            <a:r>
              <a:rPr lang="en-US" altLang="en-US" sz="3300" dirty="0">
                <a:solidFill>
                  <a:srgbClr val="252830"/>
                </a:solidFill>
                <a:latin typeface="Corbel" panose="020B0503020204020204" pitchFamily="34" charset="0"/>
              </a:rPr>
              <a:t>n</a:t>
            </a:r>
            <a:r>
              <a:rPr lang="ru-RU" sz="3300" dirty="0">
                <a:latin typeface="Corbel" panose="020B0503020204020204" pitchFamily="34" charset="0"/>
              </a:rPr>
              <a:t> - </a:t>
            </a:r>
            <a:r>
              <a:rPr lang="ru-RU" sz="3300" b="1" dirty="0" err="1">
                <a:latin typeface="Corbel" panose="020B0503020204020204" pitchFamily="34" charset="0"/>
              </a:rPr>
              <a:t>map</a:t>
            </a:r>
            <a:r>
              <a:rPr lang="ru-RU" sz="3300" b="1" dirty="0">
                <a:latin typeface="Corbel" panose="020B0503020204020204" pitchFamily="34" charset="0"/>
              </a:rPr>
              <a:t>() </a:t>
            </a:r>
            <a:r>
              <a:rPr lang="ru-RU" sz="3300" dirty="0">
                <a:latin typeface="Corbel" panose="020B0503020204020204" pitchFamily="34" charset="0"/>
              </a:rPr>
              <a:t>передает каждый элемент последовательности этой функции</a:t>
            </a:r>
            <a:r>
              <a:rPr lang="en-US" sz="3300" dirty="0">
                <a:latin typeface="Corbel" panose="020B0503020204020204" pitchFamily="34" charset="0"/>
              </a:rPr>
              <a:t>. </a:t>
            </a:r>
            <a:r>
              <a:rPr lang="ru-RU" sz="3300" dirty="0">
                <a:latin typeface="Corbel" panose="020B0503020204020204" pitchFamily="34" charset="0"/>
              </a:rPr>
              <a:t>Функция </a:t>
            </a:r>
            <a:r>
              <a:rPr lang="ru-RU" sz="3300" b="1" dirty="0" err="1">
                <a:latin typeface="Corbel" panose="020B0503020204020204" pitchFamily="34" charset="0"/>
              </a:rPr>
              <a:t>map</a:t>
            </a:r>
            <a:r>
              <a:rPr lang="ru-RU" sz="3300" b="1" dirty="0">
                <a:latin typeface="Corbel" panose="020B0503020204020204" pitchFamily="34" charset="0"/>
              </a:rPr>
              <a:t>() </a:t>
            </a:r>
            <a:r>
              <a:rPr lang="ru-RU" sz="3300" dirty="0">
                <a:latin typeface="Corbel" panose="020B0503020204020204" pitchFamily="34" charset="0"/>
              </a:rPr>
              <a:t>применяет данную функцию к каждому элементу последовательности и возвращает список результатов</a:t>
            </a:r>
            <a:r>
              <a:rPr lang="en-US" sz="3300" dirty="0">
                <a:latin typeface="Corbel" panose="020B0503020204020204" pitchFamily="34" charset="0"/>
              </a:rPr>
              <a:t>. </a:t>
            </a:r>
            <a:r>
              <a:rPr lang="ru-RU" sz="3300" dirty="0">
                <a:latin typeface="Corbel" panose="020B0503020204020204" pitchFamily="34" charset="0"/>
              </a:rPr>
              <a:t>Возвращенное значение из </a:t>
            </a:r>
            <a:r>
              <a:rPr lang="ru-RU" sz="3300" b="1" dirty="0" err="1">
                <a:latin typeface="Corbel" panose="020B0503020204020204" pitchFamily="34" charset="0"/>
              </a:rPr>
              <a:t>map</a:t>
            </a:r>
            <a:r>
              <a:rPr lang="ru-RU" sz="3300" b="1" dirty="0">
                <a:latin typeface="Corbel" panose="020B0503020204020204" pitchFamily="34" charset="0"/>
              </a:rPr>
              <a:t>() </a:t>
            </a:r>
            <a:r>
              <a:rPr lang="ru-RU" sz="3300" dirty="0">
                <a:latin typeface="Corbel" panose="020B0503020204020204" pitchFamily="34" charset="0"/>
              </a:rPr>
              <a:t>(объект карты) затем может быть передано в функцию, такую как </a:t>
            </a:r>
            <a:r>
              <a:rPr lang="ru-RU" sz="3300" b="1" dirty="0" err="1">
                <a:latin typeface="Corbel" panose="020B0503020204020204" pitchFamily="34" charset="0"/>
              </a:rPr>
              <a:t>list</a:t>
            </a:r>
            <a:r>
              <a:rPr lang="ru-RU" sz="3300" b="1" dirty="0">
                <a:latin typeface="Corbel" panose="020B0503020204020204" pitchFamily="34" charset="0"/>
              </a:rPr>
              <a:t>() </a:t>
            </a:r>
            <a:r>
              <a:rPr lang="ru-RU" sz="3300" dirty="0">
                <a:latin typeface="Corbel" panose="020B0503020204020204" pitchFamily="34" charset="0"/>
              </a:rPr>
              <a:t>(для создания списка), </a:t>
            </a:r>
            <a:r>
              <a:rPr lang="ru-RU" sz="3300" b="1" dirty="0" err="1">
                <a:latin typeface="Corbel" panose="020B0503020204020204" pitchFamily="34" charset="0"/>
              </a:rPr>
              <a:t>set</a:t>
            </a:r>
            <a:r>
              <a:rPr lang="ru-RU" sz="3300" b="1" dirty="0">
                <a:latin typeface="Corbel" panose="020B0503020204020204" pitchFamily="34" charset="0"/>
              </a:rPr>
              <a:t>() </a:t>
            </a:r>
            <a:r>
              <a:rPr lang="ru-RU" sz="3300" dirty="0">
                <a:latin typeface="Corbel" panose="020B0503020204020204" pitchFamily="34" charset="0"/>
              </a:rPr>
              <a:t>(для создания набора) и так далее</a:t>
            </a:r>
          </a:p>
          <a:p>
            <a:pPr lvl="1"/>
            <a:r>
              <a:rPr lang="en-US" altLang="en-US" sz="3300" b="1" dirty="0" err="1">
                <a:solidFill>
                  <a:srgbClr val="252830"/>
                </a:solidFill>
                <a:latin typeface="Corbel" panose="020B0503020204020204" pitchFamily="34" charset="0"/>
              </a:rPr>
              <a:t>iterable</a:t>
            </a:r>
            <a:r>
              <a:rPr lang="ru-RU" altLang="en-US" sz="3300" dirty="0">
                <a:solidFill>
                  <a:srgbClr val="252830"/>
                </a:solidFill>
                <a:latin typeface="Corbel" panose="020B0503020204020204" pitchFamily="34" charset="0"/>
              </a:rPr>
              <a:t> -</a:t>
            </a:r>
            <a:r>
              <a:rPr lang="ru-RU" sz="3300" dirty="0">
                <a:latin typeface="Corbel" panose="020B0503020204020204" pitchFamily="34" charset="0"/>
              </a:rPr>
              <a:t> последовательность, которая должна отображаться</a:t>
            </a:r>
          </a:p>
          <a:p>
            <a:pPr lvl="1"/>
            <a:r>
              <a:rPr lang="ru-RU" sz="3300" dirty="0">
                <a:latin typeface="Corbel" panose="020B0503020204020204" pitchFamily="34" charset="0"/>
              </a:rPr>
              <a:t>Можно передать более одной последовательности в функцию </a:t>
            </a:r>
            <a:r>
              <a:rPr lang="ru-RU" sz="3300" b="1" dirty="0" err="1">
                <a:latin typeface="Corbel" panose="020B0503020204020204" pitchFamily="34" charset="0"/>
              </a:rPr>
              <a:t>map</a:t>
            </a:r>
            <a:r>
              <a:rPr lang="ru-RU" sz="3300" b="1" dirty="0">
                <a:latin typeface="Corbel" panose="020B0503020204020204" pitchFamily="34" charset="0"/>
              </a:rPr>
              <a:t>()</a:t>
            </a:r>
          </a:p>
          <a:p>
            <a:r>
              <a:rPr lang="ru-RU" sz="2200" dirty="0"/>
              <a:t>Пример:</a:t>
            </a:r>
          </a:p>
          <a:p>
            <a:pPr marL="0" indent="0">
              <a:buNone/>
            </a:pPr>
            <a:r>
              <a:rPr lang="en-US" sz="2200" dirty="0"/>
              <a:t>def x2(x):</a:t>
            </a:r>
          </a:p>
          <a:p>
            <a:pPr marL="0" indent="0">
              <a:buNone/>
            </a:pPr>
            <a:r>
              <a:rPr lang="en-US" sz="2200" dirty="0"/>
              <a:t>    return x**2</a:t>
            </a:r>
          </a:p>
          <a:p>
            <a:pPr marL="0" indent="0">
              <a:buNone/>
            </a:pPr>
            <a:r>
              <a:rPr lang="en-US" sz="2200" dirty="0"/>
              <a:t>numbers = (4, 3, 5, 6, 9, 11, 2, 77)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result = map(x2, numbers)</a:t>
            </a:r>
          </a:p>
          <a:p>
            <a:pPr marL="0" indent="0">
              <a:buNone/>
            </a:pPr>
            <a:r>
              <a:rPr lang="en-US" sz="2200" dirty="0"/>
              <a:t>print(result)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transform = tuple(result)</a:t>
            </a:r>
          </a:p>
          <a:p>
            <a:pPr marL="0" indent="0">
              <a:buNone/>
            </a:pPr>
            <a:r>
              <a:rPr lang="en-US" sz="2200" dirty="0"/>
              <a:t>print(transform)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4425C-18D2-4AAC-B7F2-EBF75DA8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590" y="5473354"/>
            <a:ext cx="4045002" cy="6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01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9A4-CBD8-454E-9D8D-B511A6EF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в Функции </a:t>
            </a:r>
            <a:r>
              <a:rPr lang="en-US" b="1" dirty="0"/>
              <a:t>MAP() </a:t>
            </a:r>
            <a:r>
              <a:rPr lang="ru-RU" dirty="0"/>
              <a:t>2-х последовательностей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9A81-5693-4781-9EF4-CA8532E4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numbers1 = [4, 3, 5, 6, 9, 11, 2, 77]</a:t>
            </a:r>
          </a:p>
          <a:p>
            <a:pPr marL="0" indent="0">
              <a:buNone/>
            </a:pPr>
            <a:r>
              <a:rPr lang="en-US" dirty="0"/>
              <a:t>numbers2 = [6, 8, 10, 2, 4]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result = map(lambda x1, x2: x1*x2, numbers1, numbers2)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transform = list(result)</a:t>
            </a:r>
          </a:p>
          <a:p>
            <a:pPr marL="0" indent="0">
              <a:buNone/>
            </a:pPr>
            <a:r>
              <a:rPr lang="en-US" dirty="0"/>
              <a:t>print(transform)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330F1-E061-4D95-8D76-989498DE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703" y="5284510"/>
            <a:ext cx="4249739" cy="5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09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CECB-69E1-4A52-A189-1A2C1213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методов для множеств - </a:t>
            </a:r>
            <a:r>
              <a:rPr lang="en-US" b="1" dirty="0"/>
              <a:t>d</a:t>
            </a:r>
            <a:r>
              <a:rPr lang="ru-RU" b="1" dirty="0" err="1"/>
              <a:t>ifference</a:t>
            </a:r>
            <a:r>
              <a:rPr lang="ru-RU" b="1" dirty="0"/>
              <a:t>()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F2CAA-03ED-4D98-A9AB-70983C0D3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5345"/>
            <a:ext cx="11273883" cy="4817327"/>
          </a:xfrm>
        </p:spPr>
        <p:txBody>
          <a:bodyPr>
            <a:normAutofit/>
          </a:bodyPr>
          <a:lstStyle/>
          <a:p>
            <a:r>
              <a:rPr lang="ru-RU" sz="2000" dirty="0"/>
              <a:t>Метод </a:t>
            </a:r>
            <a:r>
              <a:rPr lang="en-US" sz="2000" b="1" dirty="0"/>
              <a:t>d</a:t>
            </a:r>
            <a:r>
              <a:rPr lang="ru-RU" sz="2000" b="1" dirty="0" err="1"/>
              <a:t>ifference</a:t>
            </a:r>
            <a:r>
              <a:rPr lang="ru-RU" sz="2000" b="1" dirty="0"/>
              <a:t>() </a:t>
            </a:r>
            <a:r>
              <a:rPr lang="ru-RU" sz="2000" dirty="0"/>
              <a:t>возвращает разницу между двумя наборами</a:t>
            </a:r>
            <a:r>
              <a:rPr lang="en-US" sz="2000" dirty="0"/>
              <a:t>. </a:t>
            </a:r>
            <a:r>
              <a:rPr lang="ru-RU" sz="2000" dirty="0">
                <a:solidFill>
                  <a:srgbClr val="C00000"/>
                </a:solidFill>
              </a:rPr>
              <a:t>Применяется только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C00000"/>
                </a:solidFill>
              </a:rPr>
              <a:t>к множествам!!!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ru-RU" sz="2000" dirty="0"/>
              <a:t>Синтаксис: </a:t>
            </a:r>
            <a:r>
              <a:rPr lang="en-US" altLang="en-US" sz="20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A.difference</a:t>
            </a:r>
            <a:r>
              <a:rPr lang="en-US" altLang="en-US" sz="20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(B)</a:t>
            </a:r>
            <a:r>
              <a:rPr lang="en-US" altLang="en-US" sz="20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pPr lvl="1"/>
            <a:r>
              <a:rPr lang="ru-RU" sz="1800" dirty="0"/>
              <a:t>где </a:t>
            </a:r>
            <a:r>
              <a:rPr lang="ru-RU" sz="1800" b="1" dirty="0"/>
              <a:t>A</a:t>
            </a:r>
            <a:r>
              <a:rPr lang="ru-RU" sz="1800" dirty="0"/>
              <a:t> и </a:t>
            </a:r>
            <a:r>
              <a:rPr lang="ru-RU" sz="1800" b="1" dirty="0"/>
              <a:t>B</a:t>
            </a:r>
            <a:r>
              <a:rPr lang="ru-RU" sz="1800" dirty="0"/>
              <a:t> - два набора и данный синтаксис эквивалентен </a:t>
            </a:r>
            <a:r>
              <a:rPr lang="ru-RU" sz="1800" b="1" dirty="0"/>
              <a:t>A-B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numbers1 = {4, 3, 5, 6, 9, 11, 2, 77}</a:t>
            </a:r>
          </a:p>
          <a:p>
            <a:pPr marL="0" indent="0">
              <a:buNone/>
            </a:pPr>
            <a:r>
              <a:rPr lang="en-US" dirty="0"/>
              <a:t>numbers2 = {6, 8, 10, 2, 4}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diff12 = numbers1.difference(numbers2)</a:t>
            </a:r>
            <a:r>
              <a:rPr lang="ru-RU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diff21 = numbers2.difference(numbers1)</a:t>
            </a:r>
          </a:p>
          <a:p>
            <a:pPr marL="0" indent="0">
              <a:buNone/>
            </a:pPr>
            <a:r>
              <a:rPr lang="en-US" dirty="0"/>
              <a:t>print(diff12)</a:t>
            </a:r>
          </a:p>
          <a:p>
            <a:pPr marL="0" indent="0">
              <a:buNone/>
            </a:pPr>
            <a:r>
              <a:rPr lang="en-US" dirty="0"/>
              <a:t>print(diff21)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681F3-CDC1-4A1F-87C2-D7CB1E0A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079" y="5235851"/>
            <a:ext cx="2297377" cy="6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73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379F-7BDC-491D-836B-46AB6CB1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Несколько методов для множеств - </a:t>
            </a:r>
            <a:r>
              <a:rPr lang="en-US" b="1" dirty="0"/>
              <a:t>intersection()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6481-30B7-4548-9C46-AA6FDFAE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Метод </a:t>
            </a:r>
            <a:r>
              <a:rPr lang="en-US" sz="2200" b="1" dirty="0">
                <a:latin typeface="Corbel" panose="020B0503020204020204" pitchFamily="34" charset="0"/>
              </a:rPr>
              <a:t>intersection()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- возвращает новый набор с элементами, которые являются общими для всех данных наборов</a:t>
            </a:r>
          </a:p>
          <a:p>
            <a:r>
              <a:rPr lang="ru-RU" sz="2200" dirty="0">
                <a:latin typeface="Corbel" panose="020B0503020204020204" pitchFamily="34" charset="0"/>
              </a:rPr>
              <a:t>Синтаксис: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A.intersection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(*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other_sets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</a:p>
          <a:p>
            <a:r>
              <a:rPr lang="ru-RU" dirty="0"/>
              <a:t>Пример: </a:t>
            </a:r>
          </a:p>
          <a:p>
            <a:pPr marL="0" indent="0">
              <a:buNone/>
            </a:pPr>
            <a:r>
              <a:rPr lang="en-US" dirty="0"/>
              <a:t>numbers1 = {4, 3, 5, 6, 9, 11, 2, 77}</a:t>
            </a:r>
          </a:p>
          <a:p>
            <a:pPr marL="0" indent="0">
              <a:buNone/>
            </a:pPr>
            <a:r>
              <a:rPr lang="en-US" dirty="0"/>
              <a:t>numbers2 = {6, 8, 10, 2, 4}</a:t>
            </a:r>
          </a:p>
          <a:p>
            <a:pPr marL="0" indent="0">
              <a:buNone/>
            </a:pPr>
            <a:r>
              <a:rPr lang="en-US" dirty="0"/>
              <a:t>inters12 = numbers1.intersection(numbers2)</a:t>
            </a:r>
          </a:p>
          <a:p>
            <a:pPr marL="0" indent="0">
              <a:buNone/>
            </a:pPr>
            <a:r>
              <a:rPr lang="en-US" dirty="0"/>
              <a:t>print(inters12)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8096-16BC-41D8-999D-99112F65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990" y="5355535"/>
            <a:ext cx="1211744" cy="3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39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FAD3-3EC6-419E-8914-57A18DE2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/>
              <a:t>keys()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AAC9-A701-43C1-88FB-17329945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200" dirty="0"/>
              <a:t>Метод </a:t>
            </a:r>
            <a:r>
              <a:rPr lang="en-US" sz="2200" b="1" dirty="0"/>
              <a:t>get() </a:t>
            </a:r>
            <a:r>
              <a:rPr lang="en-US" sz="2200" dirty="0"/>
              <a:t>– </a:t>
            </a:r>
            <a:r>
              <a:rPr lang="ru-RU" sz="2200" dirty="0"/>
              <a:t>применили и объяснили в прошлый раз</a:t>
            </a:r>
          </a:p>
          <a:p>
            <a:r>
              <a:rPr lang="ru-RU" sz="2200" dirty="0"/>
              <a:t>Метод </a:t>
            </a:r>
            <a:r>
              <a:rPr lang="en-US" sz="2200" b="1" dirty="0"/>
              <a:t>keys()</a:t>
            </a:r>
            <a:r>
              <a:rPr lang="ru-RU" sz="2200" b="1" dirty="0"/>
              <a:t> </a:t>
            </a:r>
            <a:r>
              <a:rPr lang="ru-RU" sz="2200" dirty="0"/>
              <a:t>- возвращает объект, который отображает список всех ключей в словаре</a:t>
            </a:r>
          </a:p>
          <a:p>
            <a:r>
              <a:rPr lang="ru-RU" sz="2200" dirty="0"/>
              <a:t>Синтаксис: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dict.keys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() </a:t>
            </a:r>
          </a:p>
          <a:p>
            <a:pPr lvl="1"/>
            <a:r>
              <a:rPr lang="ru-RU" sz="1900" dirty="0"/>
              <a:t>Метод не имеет параметров</a:t>
            </a:r>
            <a:endParaRPr lang="en-US" sz="1900" dirty="0"/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dict.keys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03024-D541-4AC8-B6C5-9D96AAC1D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32" y="5327091"/>
            <a:ext cx="4509684" cy="3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7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4C74-8076-4464-94F6-80802EBF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 err="1"/>
              <a:t>popitem</a:t>
            </a:r>
            <a:r>
              <a:rPr lang="en-US" b="1" dirty="0"/>
              <a:t>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8D2D-707C-4378-B722-FB8D3D685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48070"/>
            <a:ext cx="11296185" cy="4619998"/>
          </a:xfrm>
        </p:spPr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en-US" sz="2200" b="1" dirty="0" err="1"/>
              <a:t>popitem</a:t>
            </a:r>
            <a:r>
              <a:rPr lang="en-US" sz="2200" b="1" dirty="0"/>
              <a:t>()</a:t>
            </a:r>
            <a:r>
              <a:rPr lang="ru-RU" sz="2200" b="1" dirty="0"/>
              <a:t> </a:t>
            </a:r>
            <a:r>
              <a:rPr lang="ru-RU" sz="2200" dirty="0"/>
              <a:t>- возвращает и удаляет произвольную пару элементов (ключ, значение) из словаря</a:t>
            </a:r>
          </a:p>
          <a:p>
            <a:r>
              <a:rPr lang="ru-RU" sz="2200" dirty="0"/>
              <a:t>Синтаксис: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</a:rPr>
              <a:t>dict.popitem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</a:rPr>
              <a:t>()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</a:p>
          <a:p>
            <a:pPr lvl="1"/>
            <a:r>
              <a:rPr lang="ru-RU" sz="1900" dirty="0"/>
              <a:t>метод не принимает никаких параметров</a:t>
            </a:r>
          </a:p>
          <a:p>
            <a:pPr lvl="1"/>
            <a:r>
              <a:rPr lang="ru-RU" sz="1900" dirty="0"/>
              <a:t>возвращает произвольную пару элементов (ключ, значение) из словаря</a:t>
            </a:r>
          </a:p>
          <a:p>
            <a:pPr lvl="1"/>
            <a:r>
              <a:rPr lang="ru-RU" sz="1900" dirty="0"/>
              <a:t>удаляет произвольный элемент (тот же элемент, который возвращается) из словаря</a:t>
            </a: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dict.popitem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3FDBA-E6F4-4CEC-A345-C6C2AC20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98" y="5547070"/>
            <a:ext cx="2922115" cy="60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43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643C5-EB57-41CD-B184-572C3E6E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b="1" dirty="0"/>
              <a:t>pop()</a:t>
            </a:r>
            <a:r>
              <a:rPr lang="ru-RU" b="1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ECE8-D1B0-413E-AA9D-91A35420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94" y="1842052"/>
            <a:ext cx="11220514" cy="4830618"/>
          </a:xfrm>
        </p:spPr>
        <p:txBody>
          <a:bodyPr>
            <a:normAutofit/>
          </a:bodyPr>
          <a:lstStyle/>
          <a:p>
            <a:r>
              <a:rPr lang="ru-RU" sz="2200" dirty="0">
                <a:latin typeface="Corbel" panose="020B0503020204020204" pitchFamily="34" charset="0"/>
              </a:rPr>
              <a:t>Метод </a:t>
            </a:r>
            <a:r>
              <a:rPr lang="en-US" sz="2200" b="1" dirty="0">
                <a:latin typeface="Corbel" panose="020B0503020204020204" pitchFamily="34" charset="0"/>
              </a:rPr>
              <a:t>pop()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- удаляет и возвращает элемент из словаря с заданным ключом</a:t>
            </a:r>
          </a:p>
          <a:p>
            <a:r>
              <a:rPr lang="ru-RU" sz="2200" dirty="0">
                <a:latin typeface="Corbel" panose="020B0503020204020204" pitchFamily="34" charset="0"/>
              </a:rPr>
              <a:t>Синтаксис:  </a:t>
            </a:r>
            <a:r>
              <a:rPr lang="en-US" altLang="en-US" sz="22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dictionary.pop</a:t>
            </a:r>
            <a:r>
              <a:rPr lang="en-US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(key[, default]) </a:t>
            </a:r>
          </a:p>
          <a:p>
            <a:pPr lvl="1"/>
            <a:r>
              <a:rPr lang="en-US" altLang="en-US" sz="1900" b="1" dirty="0">
                <a:solidFill>
                  <a:srgbClr val="252830"/>
                </a:solidFill>
                <a:latin typeface="Corbel" panose="020B0503020204020204" pitchFamily="34" charset="0"/>
              </a:rPr>
              <a:t>key</a:t>
            </a:r>
            <a:r>
              <a:rPr lang="ru-RU" sz="1900" dirty="0">
                <a:latin typeface="Corbel" panose="020B0503020204020204" pitchFamily="34" charset="0"/>
              </a:rPr>
              <a:t> - ключ, который нужно найти для удаления</a:t>
            </a:r>
          </a:p>
          <a:p>
            <a:pPr lvl="1"/>
            <a:r>
              <a:rPr lang="ru-RU" sz="1900" b="1" dirty="0" err="1">
                <a:latin typeface="Corbel" panose="020B0503020204020204" pitchFamily="34" charset="0"/>
              </a:rPr>
              <a:t>default</a:t>
            </a:r>
            <a:r>
              <a:rPr lang="ru-RU" sz="1900" dirty="0">
                <a:latin typeface="Corbel" panose="020B0503020204020204" pitchFamily="34" charset="0"/>
              </a:rPr>
              <a:t> - значение, которое должно быть возвращено, когда ключ отсутствует в словаре</a:t>
            </a:r>
          </a:p>
          <a:p>
            <a:pPr lvl="1"/>
            <a:r>
              <a:rPr lang="ru-RU" sz="1900" dirty="0">
                <a:latin typeface="Corbel" panose="020B0503020204020204" pitchFamily="34" charset="0"/>
              </a:rPr>
              <a:t>Если ключ найден – удаляется элемент из словаря. Если ключ не найден - значение указывается в качестве второго аргумента (по умолчанию). Если ключ не найден и аргумент по умолчанию не указан - возникает исключение </a:t>
            </a:r>
            <a:r>
              <a:rPr lang="ru-RU" sz="1900" i="1" dirty="0" err="1">
                <a:latin typeface="Corbel" panose="020B0503020204020204" pitchFamily="34" charset="0"/>
              </a:rPr>
              <a:t>KeyError</a:t>
            </a:r>
            <a:endParaRPr lang="ru-RU" sz="1900" i="1" dirty="0">
              <a:latin typeface="Corbel" panose="020B0503020204020204" pitchFamily="34" charset="0"/>
            </a:endParaRPr>
          </a:p>
          <a:p>
            <a:r>
              <a:rPr lang="ru-RU" dirty="0"/>
              <a:t>Пример</a:t>
            </a:r>
            <a:r>
              <a:rPr lang="en-US" dirty="0"/>
              <a:t> 1</a:t>
            </a:r>
            <a:r>
              <a:rPr lang="ru-RU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</a:t>
            </a:r>
            <a:r>
              <a:rPr lang="en-US" dirty="0">
                <a:solidFill>
                  <a:srgbClr val="C00000"/>
                </a:solidFill>
              </a:rPr>
              <a:t>('name'))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99B76-4CAA-4A96-84B0-AC4C83073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39" y="6086677"/>
            <a:ext cx="3387325" cy="58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DD3777-F4CB-4931-B5DD-7EE7A5F5EAA7}"/>
              </a:ext>
            </a:extLst>
          </p:cNvPr>
          <p:cNvSpPr txBox="1"/>
          <p:nvPr/>
        </p:nvSpPr>
        <p:spPr>
          <a:xfrm>
            <a:off x="7299288" y="4678516"/>
            <a:ext cx="47886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2:</a:t>
            </a:r>
          </a:p>
          <a:p>
            <a:endParaRPr lang="ru-RU" dirty="0"/>
          </a:p>
          <a:p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dict.pop</a:t>
            </a:r>
            <a:r>
              <a:rPr lang="en-US" dirty="0">
                <a:solidFill>
                  <a:srgbClr val="C00000"/>
                </a:solidFill>
              </a:rPr>
              <a:t>('names', 'No key!'))</a:t>
            </a:r>
          </a:p>
          <a:p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3E2AD-E378-4D57-ACE5-FDA87192D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9839" y="6115259"/>
            <a:ext cx="4401181" cy="58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F1DA-4BC8-4D15-B554-AF5F7200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Вспомним...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99A99-51D5-4850-97D5-042FE4CA7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54942"/>
            <a:ext cx="7068305" cy="4532671"/>
          </a:xfrm>
        </p:spPr>
        <p:txBody>
          <a:bodyPr>
            <a:normAutofit fontScale="85000" lnSpcReduction="10000"/>
          </a:bodyPr>
          <a:lstStyle/>
          <a:p>
            <a:r>
              <a:rPr lang="ru-RU" sz="2800" b="1" dirty="0"/>
              <a:t>Чем функция отличается от метода и чем они схожи?</a:t>
            </a:r>
            <a:endParaRPr lang="en-GB" sz="2800" b="1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algn="l"/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rbel" panose="020B0503020204020204" pitchFamily="34" charset="0"/>
              </a:rPr>
              <a:t>Function is used to pass or return the data, while the method operates the data in a class</a:t>
            </a:r>
          </a:p>
          <a:p>
            <a:pPr algn="l"/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rbel" panose="020B0503020204020204" pitchFamily="34" charset="0"/>
              </a:rPr>
              <a:t>Function is an independent functionality, while the method lies under object-oriented programming</a:t>
            </a:r>
          </a:p>
          <a:p>
            <a:pPr algn="l"/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rbel" panose="020B0503020204020204" pitchFamily="34" charset="0"/>
              </a:rPr>
              <a:t>In functions, we don't need to declare the class, while to use methods we need to declare the class.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  <a:p>
            <a:pPr algn="l"/>
            <a:r>
              <a:rPr lang="en-GB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rbel" panose="020B0503020204020204" pitchFamily="34" charset="0"/>
              </a:rPr>
              <a:t>Function — a set of instructions that perform a task. Method — a set of instructions that are associated with an object</a:t>
            </a:r>
            <a:endParaRPr lang="en-GB" sz="2400" dirty="0">
              <a:solidFill>
                <a:schemeClr val="tx1">
                  <a:lumMod val="75000"/>
                  <a:lumOff val="2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0B140-63CF-4A78-A618-C38740E3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55" y="1786597"/>
            <a:ext cx="3917019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61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B2E37-0425-4286-AB27-F96E586D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dirty="0"/>
              <a:t>values()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9F6BA-D713-47B6-91ED-60D863774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2616"/>
            <a:ext cx="11029615" cy="3896184"/>
          </a:xfrm>
        </p:spPr>
        <p:txBody>
          <a:bodyPr/>
          <a:lstStyle/>
          <a:p>
            <a:r>
              <a:rPr lang="ru-RU" sz="2200" dirty="0">
                <a:latin typeface="Corbel" panose="020B0503020204020204" pitchFamily="34" charset="0"/>
              </a:rPr>
              <a:t>Метод </a:t>
            </a:r>
            <a:r>
              <a:rPr lang="en-US" sz="2200" b="1" dirty="0">
                <a:latin typeface="Corbel" panose="020B0503020204020204" pitchFamily="34" charset="0"/>
              </a:rPr>
              <a:t>values()</a:t>
            </a:r>
            <a:r>
              <a:rPr lang="ru-RU" sz="2200" b="1" dirty="0">
                <a:latin typeface="Corbel" panose="020B0503020204020204" pitchFamily="34" charset="0"/>
              </a:rPr>
              <a:t> </a:t>
            </a:r>
            <a:r>
              <a:rPr lang="ru-RU" sz="2200" dirty="0">
                <a:latin typeface="Corbel" panose="020B0503020204020204" pitchFamily="34" charset="0"/>
              </a:rPr>
              <a:t>- возвращает объект, который отображает список всех значений в словаре</a:t>
            </a:r>
          </a:p>
          <a:p>
            <a:r>
              <a:rPr lang="ru-RU" sz="2200" dirty="0">
                <a:latin typeface="Corbel" panose="020B0503020204020204" pitchFamily="34" charset="0"/>
              </a:rPr>
              <a:t>Синтаксис: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dictionary.values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  <a:endParaRPr lang="ru-RU" sz="2200" b="1" dirty="0"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lvl="1"/>
            <a:r>
              <a:rPr lang="ru-RU" sz="2000" dirty="0"/>
              <a:t>не принимает никаких параметров</a:t>
            </a:r>
            <a:endParaRPr lang="en-US" sz="2000" dirty="0"/>
          </a:p>
          <a:p>
            <a:r>
              <a:rPr lang="ru-RU" sz="2000" dirty="0"/>
              <a:t>Пример: 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print(</a:t>
            </a:r>
            <a:r>
              <a:rPr lang="en-US" dirty="0" err="1">
                <a:solidFill>
                  <a:srgbClr val="C00000"/>
                </a:solidFill>
              </a:rPr>
              <a:t>dict.values</a:t>
            </a:r>
            <a:r>
              <a:rPr lang="en-US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9FD4-281E-49AD-91BF-48A93EA9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17" y="5468274"/>
            <a:ext cx="5936580" cy="6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98CE-0795-4977-93A3-123DCEEE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словарей - </a:t>
            </a:r>
            <a:r>
              <a:rPr lang="en-US" dirty="0"/>
              <a:t>update()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0B28-54A3-40E1-AAD5-5BB32B4B7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840" y="1795346"/>
            <a:ext cx="11530360" cy="4973444"/>
          </a:xfrm>
        </p:spPr>
        <p:txBody>
          <a:bodyPr>
            <a:normAutofit fontScale="92500" lnSpcReduction="20000"/>
          </a:bodyPr>
          <a:lstStyle/>
          <a:p>
            <a:r>
              <a:rPr lang="ru-RU" sz="2100" dirty="0"/>
              <a:t>Метод </a:t>
            </a:r>
            <a:r>
              <a:rPr lang="en-US" sz="2100" b="1" dirty="0"/>
              <a:t>update()</a:t>
            </a:r>
            <a:r>
              <a:rPr lang="ru-RU" sz="2100" b="1" dirty="0"/>
              <a:t> </a:t>
            </a:r>
            <a:r>
              <a:rPr lang="ru-RU" sz="2100" dirty="0"/>
              <a:t>- обновляет словарь с элементами из другого объекта словаря или из итерируемой пары ключ/ значение. Метод </a:t>
            </a:r>
            <a:r>
              <a:rPr lang="ru-RU" sz="2100" b="1" dirty="0" err="1"/>
              <a:t>update</a:t>
            </a:r>
            <a:r>
              <a:rPr lang="ru-RU" sz="2100" b="1" dirty="0"/>
              <a:t>() </a:t>
            </a:r>
            <a:r>
              <a:rPr lang="ru-RU" sz="2100" dirty="0"/>
              <a:t>принимает либо словарь, либо итеративный объект из пар ключ / значение (обычно кортежи)</a:t>
            </a:r>
          </a:p>
          <a:p>
            <a:r>
              <a:rPr lang="ru-RU" sz="2100" dirty="0"/>
              <a:t>Метод </a:t>
            </a:r>
            <a:r>
              <a:rPr lang="ru-RU" sz="2100" b="1" dirty="0" err="1"/>
              <a:t>update</a:t>
            </a:r>
            <a:r>
              <a:rPr lang="ru-RU" sz="2100" b="1" dirty="0"/>
              <a:t>()</a:t>
            </a:r>
            <a:r>
              <a:rPr lang="ru-RU" sz="2100" dirty="0"/>
              <a:t> добавляет элемент(ы) в словарь, если ключ отсутствует в словаре. Если ключ находится в словаре, он обновляет ключ с новым значением</a:t>
            </a:r>
          </a:p>
          <a:p>
            <a:r>
              <a:rPr lang="ru-RU" sz="1900" dirty="0"/>
              <a:t>Синтаксис: </a:t>
            </a:r>
            <a:r>
              <a:rPr lang="en-US" altLang="en-US" sz="1900" b="1" dirty="0" err="1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dict.update</a:t>
            </a:r>
            <a:r>
              <a:rPr lang="en-US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</a:rPr>
              <a:t>([other]) </a:t>
            </a:r>
          </a:p>
          <a:p>
            <a:pPr lvl="1"/>
            <a:r>
              <a:rPr lang="ru-RU" sz="1800" dirty="0"/>
              <a:t>Если метод вызывается без передачи параметров, словарь остается неизменным</a:t>
            </a:r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 err="1"/>
              <a:t>dict</a:t>
            </a:r>
            <a:r>
              <a:rPr lang="en-US" dirty="0"/>
              <a:t> = {'name': '</a:t>
            </a:r>
            <a:r>
              <a:rPr lang="en-US" dirty="0" err="1"/>
              <a:t>Jhon</a:t>
            </a:r>
            <a:r>
              <a:rPr lang="en-US" dirty="0"/>
              <a:t>', 'ages': 55, '</a:t>
            </a:r>
            <a:r>
              <a:rPr lang="en-US" dirty="0" err="1"/>
              <a:t>nmbr_children</a:t>
            </a:r>
            <a:r>
              <a:rPr lang="en-US" dirty="0"/>
              <a:t>': 3}</a:t>
            </a:r>
          </a:p>
          <a:p>
            <a:pPr marL="0" indent="0">
              <a:buNone/>
            </a:pPr>
            <a:r>
              <a:rPr lang="en-US" dirty="0"/>
              <a:t>d1 = {'name': 'Hellen'}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(d1)</a:t>
            </a:r>
          </a:p>
          <a:p>
            <a:pPr marL="0" indent="0">
              <a:buNone/>
            </a:pPr>
            <a:r>
              <a:rPr lang="en-US" dirty="0"/>
              <a:t>d2 = {'work': 'programmer'}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(d2)</a:t>
            </a:r>
          </a:p>
          <a:p>
            <a:pPr marL="0" indent="0">
              <a:buNone/>
            </a:pPr>
            <a:r>
              <a:rPr lang="en-US" dirty="0" err="1"/>
              <a:t>dict.update</a:t>
            </a:r>
            <a:r>
              <a:rPr lang="en-US" dirty="0"/>
              <a:t>(employer = 'Microsoft', phone = '089776655')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dict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E7FD2-1755-4577-A469-41D07B12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4" y="6413409"/>
            <a:ext cx="9099896" cy="35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557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D22A-1ACC-4979-992E-53813E77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2A6-8918-41EB-9F39-A27625B53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3686008" cy="4432339"/>
          </a:xfrm>
        </p:spPr>
        <p:txBody>
          <a:bodyPr>
            <a:normAutofit/>
          </a:bodyPr>
          <a:lstStyle/>
          <a:p>
            <a:r>
              <a:rPr lang="ru-RU" dirty="0"/>
              <a:t>Что делает этот код?</a:t>
            </a:r>
          </a:p>
          <a:p>
            <a:pPr marL="0" indent="0">
              <a:buNone/>
            </a:pPr>
            <a:r>
              <a:rPr lang="ru-RU" dirty="0"/>
              <a:t>а)</a:t>
            </a:r>
          </a:p>
          <a:p>
            <a:pPr marL="0" indent="0">
              <a:buNone/>
            </a:pPr>
            <a:r>
              <a:rPr lang="en-US" sz="2000" dirty="0"/>
              <a:t>d = {1: "Ann", 2: "</a:t>
            </a:r>
            <a:r>
              <a:rPr lang="en-US" sz="2000" dirty="0" err="1"/>
              <a:t>Jhon</a:t>
            </a:r>
            <a:r>
              <a:rPr lang="en-US" sz="2000" dirty="0"/>
              <a:t>"}</a:t>
            </a:r>
          </a:p>
          <a:p>
            <a:pPr marL="0" indent="0">
              <a:buNone/>
            </a:pPr>
            <a:r>
              <a:rPr lang="en-US" sz="2000" dirty="0"/>
              <a:t>d1 = {2: "Vlad"}</a:t>
            </a:r>
          </a:p>
          <a:p>
            <a:pPr marL="0" indent="0">
              <a:buNone/>
            </a:pPr>
            <a:r>
              <a:rPr lang="en-US" sz="2000" dirty="0" err="1"/>
              <a:t>d.update</a:t>
            </a:r>
            <a:r>
              <a:rPr lang="en-US" sz="2000" dirty="0"/>
              <a:t>(d1)</a:t>
            </a:r>
          </a:p>
          <a:p>
            <a:pPr marL="0" indent="0">
              <a:buNone/>
            </a:pPr>
            <a:r>
              <a:rPr lang="en-US" sz="2000" dirty="0"/>
              <a:t>print(d)</a:t>
            </a:r>
          </a:p>
          <a:p>
            <a:pPr marL="0" indent="0">
              <a:buNone/>
            </a:pPr>
            <a:r>
              <a:rPr lang="en-US" sz="2000" dirty="0"/>
              <a:t>d1 = {3: "Katy"}</a:t>
            </a:r>
          </a:p>
          <a:p>
            <a:pPr marL="0" indent="0">
              <a:buNone/>
            </a:pPr>
            <a:r>
              <a:rPr lang="en-US" sz="2000" dirty="0" err="1"/>
              <a:t>d.update</a:t>
            </a:r>
            <a:r>
              <a:rPr lang="en-US" sz="2000" dirty="0"/>
              <a:t>(d1)</a:t>
            </a:r>
          </a:p>
          <a:p>
            <a:pPr marL="0" indent="0">
              <a:buNone/>
            </a:pPr>
            <a:r>
              <a:rPr lang="en-US" sz="2000" dirty="0"/>
              <a:t>print(d)</a:t>
            </a:r>
            <a:endParaRPr lang="ru-RU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974BD6-969F-4485-8B75-419BB3638D7D}"/>
              </a:ext>
            </a:extLst>
          </p:cNvPr>
          <p:cNvSpPr txBox="1">
            <a:spLocks/>
          </p:cNvSpPr>
          <p:nvPr/>
        </p:nvSpPr>
        <p:spPr>
          <a:xfrm>
            <a:off x="5623646" y="2180495"/>
            <a:ext cx="416971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dirty="0"/>
              <a:t>b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en-US" sz="2000" dirty="0" err="1"/>
              <a:t>mixed_list</a:t>
            </a:r>
            <a:r>
              <a:rPr lang="en-US" sz="2000" dirty="0"/>
              <a:t> = [{1, 2}, [5, 6, 7]]</a:t>
            </a:r>
          </a:p>
          <a:p>
            <a:pPr marL="0" indent="0">
              <a:buNone/>
            </a:pPr>
            <a:r>
              <a:rPr lang="en-US" sz="2000" dirty="0" err="1"/>
              <a:t>number_tuple</a:t>
            </a:r>
            <a:r>
              <a:rPr lang="en-US" sz="2000" dirty="0"/>
              <a:t> = (3, 4)</a:t>
            </a:r>
          </a:p>
          <a:p>
            <a:pPr marL="0" indent="0">
              <a:buNone/>
            </a:pPr>
            <a:r>
              <a:rPr lang="en-US" sz="2000" dirty="0" err="1"/>
              <a:t>mixed_list.insert</a:t>
            </a:r>
            <a:r>
              <a:rPr lang="en-US" sz="2000" dirty="0"/>
              <a:t>(1, </a:t>
            </a:r>
            <a:r>
              <a:rPr lang="en-US" sz="2000" dirty="0" err="1"/>
              <a:t>number_tuple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print('Updated List: ', </a:t>
            </a:r>
            <a:r>
              <a:rPr lang="en-US" sz="2000" dirty="0" err="1"/>
              <a:t>mixed_list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7187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51A8-D4E6-4B32-8B6C-CC0A016B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7FE64-E8CA-4E82-958D-8CE4F186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a)</a:t>
            </a:r>
          </a:p>
          <a:p>
            <a:pPr marL="0" indent="0">
              <a:buNone/>
            </a:pPr>
            <a:r>
              <a:rPr lang="en-US" dirty="0"/>
              <a:t>{1: 'Ann', 2: 'Vlad'}</a:t>
            </a:r>
          </a:p>
          <a:p>
            <a:pPr marL="0" indent="0">
              <a:buNone/>
            </a:pPr>
            <a:r>
              <a:rPr lang="en-US" dirty="0"/>
              <a:t>{1: 'Ann', 2: 'Vlad', 3: 'Katy'}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r>
              <a:rPr lang="en-US" dirty="0"/>
              <a:t>Updated List:  [{1, 2}, (3, 4), [5, 6, 7]]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09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BED2-0E8E-4F34-96BB-D37C0D73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используемые в работе со списками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B68FF1-5BBE-4B2B-8904-A0109E31A3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709818"/>
              </p:ext>
            </p:extLst>
          </p:nvPr>
        </p:nvGraphicFramePr>
        <p:xfrm>
          <a:off x="382859" y="2644137"/>
          <a:ext cx="1166045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492">
                  <a:extLst>
                    <a:ext uri="{9D8B030D-6E8A-4147-A177-3AD203B41FA5}">
                      <a16:colId xmlns:a16="http://schemas.microsoft.com/office/drawing/2014/main" val="124186737"/>
                    </a:ext>
                  </a:extLst>
                </a:gridCol>
                <a:gridCol w="9178966">
                  <a:extLst>
                    <a:ext uri="{9D8B030D-6E8A-4147-A177-3AD203B41FA5}">
                      <a16:colId xmlns:a16="http://schemas.microsoft.com/office/drawing/2014/main" val="832356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dirty="0"/>
                        <a:t>Название метода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dirty="0"/>
                        <a:t>Использование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7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list.append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dirty="0"/>
                        <a:t>Добавляет элемент в конец списка. Эквивалентно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(a):] = [x]</a:t>
                      </a:r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60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list.extend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dirty="0"/>
                        <a:t>Расширяет список, добавив все элементы из </a:t>
                      </a:r>
                      <a:r>
                        <a:rPr lang="en-US" sz="19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ru-RU" sz="19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Эквивалентно 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a[</a:t>
                      </a:r>
                      <a:r>
                        <a:rPr lang="en-U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(a):] = </a:t>
                      </a:r>
                      <a:r>
                        <a:rPr lang="en-US" sz="1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endParaRPr lang="en-US" sz="19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75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list.insert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9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i="0" dirty="0"/>
                        <a:t>Вставляет элемент в заданную позицию. Первый аргумент - это индекс элемента, перед которым нужно вставить элемент, поэтому </a:t>
                      </a:r>
                      <a:r>
                        <a:rPr lang="ru-RU" sz="1900" b="1" i="1" dirty="0" err="1"/>
                        <a:t>a.insert</a:t>
                      </a:r>
                      <a:r>
                        <a:rPr lang="ru-RU" sz="1900" b="1" i="1" dirty="0"/>
                        <a:t> (0, x) </a:t>
                      </a:r>
                      <a:r>
                        <a:rPr lang="ru-RU" sz="1900" i="0" dirty="0"/>
                        <a:t>вставляет в начало списка, а </a:t>
                      </a:r>
                      <a:r>
                        <a:rPr lang="ru-RU" sz="1900" b="1" i="1" dirty="0" err="1"/>
                        <a:t>a.insert</a:t>
                      </a:r>
                      <a:r>
                        <a:rPr lang="ru-RU" sz="1900" b="1" i="1" dirty="0"/>
                        <a:t> (</a:t>
                      </a:r>
                      <a:r>
                        <a:rPr lang="ru-RU" sz="1900" b="1" i="1" dirty="0" err="1"/>
                        <a:t>len</a:t>
                      </a:r>
                      <a:r>
                        <a:rPr lang="ru-RU" sz="1900" b="1" i="1" dirty="0"/>
                        <a:t> (a), x) </a:t>
                      </a:r>
                      <a:r>
                        <a:rPr lang="ru-RU" sz="1900" i="0" dirty="0"/>
                        <a:t>эквивалентен </a:t>
                      </a:r>
                      <a:r>
                        <a:rPr lang="ru-RU" sz="1900" b="1" i="1" dirty="0" err="1"/>
                        <a:t>a.append</a:t>
                      </a:r>
                      <a:r>
                        <a:rPr lang="ru-RU" sz="1900" b="1" i="1" dirty="0"/>
                        <a:t>(x)</a:t>
                      </a:r>
                      <a:endParaRPr lang="en-US" sz="19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17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list.remove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9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b="0" i="0" dirty="0"/>
                        <a:t>Удаляет первый элемент из списка, значение которого равно </a:t>
                      </a:r>
                      <a:r>
                        <a:rPr lang="ru-RU" sz="1900" b="1" i="1" dirty="0"/>
                        <a:t>x</a:t>
                      </a:r>
                      <a:r>
                        <a:rPr lang="ru-RU" sz="1900" b="0" i="0" dirty="0"/>
                        <a:t>. Вызывает </a:t>
                      </a:r>
                      <a:r>
                        <a:rPr lang="ru-RU" sz="1900" b="0" i="1" dirty="0" err="1"/>
                        <a:t>ValueError</a:t>
                      </a:r>
                      <a:r>
                        <a:rPr lang="ru-RU" sz="1900" b="0" i="0" dirty="0"/>
                        <a:t>, если такого элемента нет</a:t>
                      </a:r>
                      <a:endParaRPr lang="en-US" sz="19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251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list.pop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en-US" sz="19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b="0" i="0" dirty="0"/>
                        <a:t>Удаляет элемент из указанной позиции в списке и возвращает его. Если индекс не указан,</a:t>
                      </a:r>
                      <a:r>
                        <a:rPr lang="ru-RU" sz="1900" b="1" i="1" dirty="0"/>
                        <a:t> </a:t>
                      </a:r>
                      <a:r>
                        <a:rPr lang="ru-RU" sz="1900" b="1" i="1" dirty="0" err="1"/>
                        <a:t>a.pop</a:t>
                      </a:r>
                      <a:r>
                        <a:rPr lang="ru-RU" sz="1900" b="1" i="1" dirty="0"/>
                        <a:t>() </a:t>
                      </a:r>
                      <a:r>
                        <a:rPr lang="ru-RU" sz="1900" b="0" i="0" dirty="0"/>
                        <a:t>удаляет и возвращает последний элемент в списке. (Квадратные скобки вокруг </a:t>
                      </a:r>
                      <a:r>
                        <a:rPr lang="ru-RU" sz="1900" b="1" i="1" dirty="0"/>
                        <a:t>i </a:t>
                      </a:r>
                      <a:r>
                        <a:rPr lang="ru-RU" sz="1900" b="0" i="0" dirty="0"/>
                        <a:t>в сигнатуре метода означают, что параметр является необязательным</a:t>
                      </a:r>
                      <a:endParaRPr lang="en-US" sz="19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1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900" b="1" dirty="0" err="1"/>
                        <a:t>list.clear</a:t>
                      </a:r>
                      <a:r>
                        <a:rPr lang="en-US" sz="19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900" b="0" i="0" dirty="0"/>
                        <a:t>Удаляет все элементы из списка. Эквивалентен </a:t>
                      </a:r>
                      <a:r>
                        <a:rPr lang="ru-RU" sz="1900" b="1" i="1" dirty="0" err="1"/>
                        <a:t>del</a:t>
                      </a:r>
                      <a:r>
                        <a:rPr lang="ru-RU" sz="1900" b="1" i="1" dirty="0"/>
                        <a:t> a[:]</a:t>
                      </a:r>
                      <a:endParaRPr lang="en-US" sz="19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4571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160A2E-ACB4-4DB8-9241-B019F8011CC4}"/>
              </a:ext>
            </a:extLst>
          </p:cNvPr>
          <p:cNvSpPr txBox="1"/>
          <p:nvPr/>
        </p:nvSpPr>
        <p:spPr>
          <a:xfrm>
            <a:off x="382859" y="1874696"/>
            <a:ext cx="11426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/>
              <a:t>Ключевое слово </a:t>
            </a:r>
            <a:r>
              <a:rPr lang="ru-RU" sz="2200" b="1" i="1" dirty="0"/>
              <a:t>del</a:t>
            </a:r>
            <a:r>
              <a:rPr lang="ru-RU" sz="2200" dirty="0"/>
              <a:t> используется для удаления одного или нескольких элементов из коллекции. Синтаксис: </a:t>
            </a:r>
            <a:r>
              <a:rPr lang="en-US" sz="2200" b="1" dirty="0">
                <a:solidFill>
                  <a:srgbClr val="C00000"/>
                </a:solidFill>
              </a:rPr>
              <a:t>del</a:t>
            </a:r>
            <a:r>
              <a:rPr lang="en-US" sz="2200" dirty="0">
                <a:solidFill>
                  <a:srgbClr val="C00000"/>
                </a:solidFill>
              </a:rPr>
              <a:t> list[i]</a:t>
            </a:r>
          </a:p>
        </p:txBody>
      </p:sp>
    </p:spTree>
    <p:extLst>
      <p:ext uri="{BB962C8B-B14F-4D97-AF65-F5344CB8AC3E}">
        <p14:creationId xmlns:p14="http://schemas.microsoft.com/office/powerpoint/2010/main" val="158949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01AB-7DAB-4D3F-A709-D1F2913DF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Методы, используемые в работе со списками. продолжение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94AC8-1AE0-4313-98DD-0E84D0A50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98801"/>
              </p:ext>
            </p:extLst>
          </p:nvPr>
        </p:nvGraphicFramePr>
        <p:xfrm>
          <a:off x="580858" y="2123339"/>
          <a:ext cx="1102995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918">
                  <a:extLst>
                    <a:ext uri="{9D8B030D-6E8A-4147-A177-3AD203B41FA5}">
                      <a16:colId xmlns:a16="http://schemas.microsoft.com/office/drawing/2014/main" val="4080521301"/>
                    </a:ext>
                  </a:extLst>
                </a:gridCol>
                <a:gridCol w="7719032">
                  <a:extLst>
                    <a:ext uri="{9D8B030D-6E8A-4147-A177-3AD203B41FA5}">
                      <a16:colId xmlns:a16="http://schemas.microsoft.com/office/drawing/2014/main" val="3775888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Название метода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Использование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77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list.index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 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]])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индекс первого элемента в списке, значение которого равно </a:t>
                      </a:r>
                      <a:r>
                        <a:rPr lang="ru-RU" sz="2000" b="1" i="1" dirty="0"/>
                        <a:t>x</a:t>
                      </a:r>
                      <a:r>
                        <a:rPr lang="ru-RU" sz="2000" dirty="0"/>
                        <a:t>. Вызывает ошибку </a:t>
                      </a:r>
                      <a:r>
                        <a:rPr lang="ru-RU" sz="2000" dirty="0" err="1"/>
                        <a:t>ValueError</a:t>
                      </a:r>
                      <a:r>
                        <a:rPr lang="ru-RU" sz="2000" dirty="0"/>
                        <a:t>, если такого элемента нет.</a:t>
                      </a:r>
                    </a:p>
                    <a:p>
                      <a:r>
                        <a:rPr lang="ru-RU" sz="2000" dirty="0"/>
                        <a:t>Необязательные аргументы </a:t>
                      </a:r>
                      <a:r>
                        <a:rPr lang="ru-RU" sz="2000" i="1" dirty="0" err="1"/>
                        <a:t>start</a:t>
                      </a:r>
                      <a:r>
                        <a:rPr lang="ru-RU" sz="2000" i="1" dirty="0"/>
                        <a:t> </a:t>
                      </a:r>
                      <a:r>
                        <a:rPr lang="ru-RU" sz="2000" dirty="0"/>
                        <a:t>и </a:t>
                      </a:r>
                      <a:r>
                        <a:rPr lang="ru-RU" sz="2000" i="1" dirty="0" err="1"/>
                        <a:t>end</a:t>
                      </a:r>
                      <a:r>
                        <a:rPr lang="ru-RU" sz="2000" i="1" dirty="0"/>
                        <a:t> </a:t>
                      </a:r>
                      <a:r>
                        <a:rPr lang="ru-RU" sz="2000" dirty="0"/>
                        <a:t>используются для ограничения поиска определенной подпоследовательности списка. Возвращенный индекс вычисляется относительно начала полной последовательности, а не аргумента 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44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list.count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сколько раз</a:t>
                      </a:r>
                      <a:r>
                        <a:rPr lang="ru-RU" sz="2000" b="1" i="1" dirty="0"/>
                        <a:t> x</a:t>
                      </a:r>
                      <a:r>
                        <a:rPr lang="ru-RU" sz="2000" dirty="0"/>
                        <a:t> появляется в списке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3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list.sort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key=None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20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reverse=False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Сортирует элементы списка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76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list.reverse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Меняет местами элементы списка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28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list.copy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Возвращает копию списка. Эквивалентно </a:t>
                      </a:r>
                      <a:r>
                        <a:rPr lang="ru-RU" sz="2000" b="1" i="1" dirty="0"/>
                        <a:t>а[:]</a:t>
                      </a:r>
                      <a:endParaRPr lang="en-US" sz="2000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F296-729C-45DB-9429-66F54D37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</a:t>
            </a:r>
            <a:r>
              <a:rPr lang="it-IT" dirty="0"/>
              <a:t> </a:t>
            </a:r>
            <a:r>
              <a:rPr lang="it-IT" b="1" dirty="0"/>
              <a:t>append()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9E47-844B-4894-A1F0-FBEC68BB8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1079"/>
            <a:ext cx="11029615" cy="4154766"/>
          </a:xfrm>
        </p:spPr>
        <p:txBody>
          <a:bodyPr>
            <a:normAutofit/>
          </a:bodyPr>
          <a:lstStyle/>
          <a:p>
            <a:r>
              <a:rPr lang="ru-RU" sz="2200" dirty="0"/>
              <a:t>Метод</a:t>
            </a:r>
            <a:r>
              <a:rPr lang="it-IT" sz="2200" dirty="0"/>
              <a:t> </a:t>
            </a:r>
            <a:r>
              <a:rPr lang="it-IT" sz="2200" b="1" dirty="0"/>
              <a:t>append() </a:t>
            </a:r>
            <a:r>
              <a:rPr lang="ru-RU" sz="2200" dirty="0"/>
              <a:t>– добавляет элемент в конце списка. Метод изменяет начальный список, но не возвращает никакого значения</a:t>
            </a:r>
            <a:endParaRPr lang="ro-MD" sz="2200" dirty="0"/>
          </a:p>
          <a:p>
            <a:r>
              <a:rPr lang="ru-RU" sz="2200" dirty="0"/>
              <a:t>Синтаксис</a:t>
            </a:r>
            <a:r>
              <a:rPr lang="ro-MD" sz="2200" dirty="0"/>
              <a:t>: </a:t>
            </a:r>
            <a:r>
              <a:rPr lang="en-US" altLang="en-US" sz="2200" b="1" dirty="0" err="1">
                <a:solidFill>
                  <a:srgbClr val="252830"/>
                </a:solidFill>
                <a:highlight>
                  <a:srgbClr val="00FFFF"/>
                </a:highlight>
              </a:rPr>
              <a:t>list.append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</a:rPr>
              <a:t>(item)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</a:rPr>
              <a:t> </a:t>
            </a:r>
          </a:p>
          <a:p>
            <a:r>
              <a:rPr lang="ru-RU" sz="2200" dirty="0"/>
              <a:t>Элементом могут быть числа, строки, другой список, словарь и т. д.</a:t>
            </a:r>
            <a:endParaRPr lang="en-US" sz="2200" dirty="0"/>
          </a:p>
          <a:p>
            <a:pPr marL="324000" lvl="1" indent="0">
              <a:buNone/>
            </a:pPr>
            <a:r>
              <a:rPr lang="ru-RU" sz="2000" dirty="0"/>
              <a:t>Пример 1:</a:t>
            </a:r>
          </a:p>
          <a:p>
            <a:pPr marL="324000" lvl="1" indent="0">
              <a:buNone/>
            </a:pPr>
            <a:r>
              <a:rPr lang="en-US" sz="2000" dirty="0"/>
              <a:t>fruits = ['pear', 'apple', 'orange']</a:t>
            </a:r>
          </a:p>
          <a:p>
            <a:pPr marL="324000" lvl="1" indent="0">
              <a:buNone/>
            </a:pPr>
            <a:r>
              <a:rPr lang="en-US" sz="2000" dirty="0" err="1">
                <a:solidFill>
                  <a:srgbClr val="C00000"/>
                </a:solidFill>
              </a:rPr>
              <a:t>fruits.append</a:t>
            </a:r>
            <a:r>
              <a:rPr lang="en-US" sz="2000" dirty="0">
                <a:solidFill>
                  <a:srgbClr val="C00000"/>
                </a:solidFill>
              </a:rPr>
              <a:t>('grapes')</a:t>
            </a:r>
          </a:p>
          <a:p>
            <a:pPr marL="324000" lvl="1" indent="0">
              <a:buNone/>
            </a:pPr>
            <a:r>
              <a:rPr lang="en-US" sz="2000" dirty="0"/>
              <a:t>#Updated fruits List</a:t>
            </a:r>
          </a:p>
          <a:p>
            <a:pPr marL="324000" lvl="1" indent="0">
              <a:buNone/>
            </a:pPr>
            <a:r>
              <a:rPr lang="en-US" sz="2000" dirty="0"/>
              <a:t>print('New list is: ', fruits)</a:t>
            </a:r>
            <a:endParaRPr lang="ro-M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83D9C-D7BE-4FEE-A683-208909BB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50" y="6155844"/>
            <a:ext cx="4850471" cy="298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29DBB-B0B0-4C2E-BDD9-E156FA259825}"/>
              </a:ext>
            </a:extLst>
          </p:cNvPr>
          <p:cNvSpPr txBox="1"/>
          <p:nvPr/>
        </p:nvSpPr>
        <p:spPr>
          <a:xfrm>
            <a:off x="6997148" y="3974989"/>
            <a:ext cx="3384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Пример 2: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fruits = ['pear', 'apple', 'orange']</a:t>
            </a:r>
          </a:p>
          <a:p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app_fruits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['grapes', 'cherry']</a:t>
            </a:r>
          </a:p>
          <a:p>
            <a:r>
              <a:rPr lang="en-US" sz="2000" dirty="0" err="1">
                <a:solidFill>
                  <a:srgbClr val="C00000"/>
                </a:solidFill>
              </a:rPr>
              <a:t>fruits.append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 err="1">
                <a:solidFill>
                  <a:srgbClr val="C00000"/>
                </a:solidFill>
              </a:rPr>
              <a:t>app_fruits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#Updated fruits List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print('New list is: ', fruits)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0E5647-6000-44AE-9E57-C0A0B0EDC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281" y="6124254"/>
            <a:ext cx="5501944" cy="3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56E8-9215-488D-8790-14CB0AF05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предыдущего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C450-900D-4262-BE3A-32DE302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fruits = ['pear', 'apple', 'orange']</a:t>
            </a:r>
          </a:p>
          <a:p>
            <a:pPr marL="0" indent="0">
              <a:buNone/>
            </a:pPr>
            <a:r>
              <a:rPr lang="en-US" sz="2200" dirty="0"/>
              <a:t>#Updated fruits List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fruits[</a:t>
            </a:r>
            <a:r>
              <a:rPr lang="en-US" sz="2200" dirty="0" err="1">
                <a:solidFill>
                  <a:srgbClr val="C00000"/>
                </a:solidFill>
              </a:rPr>
              <a:t>len</a:t>
            </a:r>
            <a:r>
              <a:rPr lang="en-US" sz="2200" dirty="0">
                <a:solidFill>
                  <a:srgbClr val="C00000"/>
                </a:solidFill>
              </a:rPr>
              <a:t>(fruits):] = ['grapes']</a:t>
            </a:r>
          </a:p>
          <a:p>
            <a:pPr marL="0" indent="0">
              <a:buNone/>
            </a:pPr>
            <a:r>
              <a:rPr lang="en-US" sz="2200" dirty="0"/>
              <a:t>print('New list is: ', fruits)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FC2EF-1B11-4464-AEF9-ACFDA6CB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63" y="5495511"/>
            <a:ext cx="5034134" cy="36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708B-CA95-4E16-AC8C-2CDD8B1EE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extend()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0246-4D04-4463-B48B-265B91D8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Метод </a:t>
            </a:r>
            <a:r>
              <a:rPr lang="en-US" sz="2200" b="1" dirty="0"/>
              <a:t>extend(</a:t>
            </a:r>
            <a:r>
              <a:rPr lang="en-US" sz="2200" b="1" i="1" dirty="0" err="1"/>
              <a:t>iterable</a:t>
            </a:r>
            <a:r>
              <a:rPr lang="en-US" sz="2200" b="1" dirty="0"/>
              <a:t>)</a:t>
            </a:r>
            <a:r>
              <a:rPr lang="ru-RU" sz="2200" b="1" dirty="0"/>
              <a:t> </a:t>
            </a:r>
            <a:r>
              <a:rPr lang="ru-RU" sz="2200" dirty="0"/>
              <a:t>- расширяет список, добавляя все элементы из </a:t>
            </a:r>
            <a:r>
              <a:rPr lang="en-US" sz="2200" b="1" i="1" dirty="0" err="1"/>
              <a:t>iterable</a:t>
            </a:r>
            <a:r>
              <a:rPr lang="ru-RU" sz="2200" dirty="0"/>
              <a:t>. Этот метод позволяет объединить два списка</a:t>
            </a:r>
            <a:endParaRPr lang="en-US" sz="2200" dirty="0"/>
          </a:p>
          <a:p>
            <a:r>
              <a:rPr lang="ru-RU" sz="2200" dirty="0"/>
              <a:t>Синтаксис: </a:t>
            </a:r>
            <a:r>
              <a:rPr lang="en-US" altLang="en-US" sz="22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list1.extend(list2)</a:t>
            </a:r>
            <a:r>
              <a:rPr lang="en-US" altLang="en-US" sz="2200" b="1" dirty="0">
                <a:solidFill>
                  <a:schemeClr val="tx1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 </a:t>
            </a:r>
            <a:endParaRPr lang="ru-RU" sz="2200" b="1" dirty="0">
              <a:highlight>
                <a:srgbClr val="00FFFF"/>
              </a:highlight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sz="2200" dirty="0"/>
              <a:t>fruits = ['pear', 'apple', 'orange']</a:t>
            </a:r>
          </a:p>
          <a:p>
            <a:pPr marL="0" indent="0">
              <a:buNone/>
            </a:pPr>
            <a:r>
              <a:rPr lang="en-US" sz="2200" dirty="0" err="1"/>
              <a:t>new_fruits</a:t>
            </a:r>
            <a:r>
              <a:rPr lang="en-US" sz="2200" dirty="0"/>
              <a:t> = ['grapes', 'cherry']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C00000"/>
                </a:solidFill>
              </a:rPr>
              <a:t>fruits.extend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new_fruits</a:t>
            </a:r>
            <a:r>
              <a:rPr lang="en-US" sz="2200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/>
              <a:t>#Updated fruits List</a:t>
            </a:r>
          </a:p>
          <a:p>
            <a:pPr marL="0" indent="0">
              <a:buNone/>
            </a:pPr>
            <a:r>
              <a:rPr lang="en-US" sz="2200" dirty="0"/>
              <a:t>print('New list is: ', fruits)</a:t>
            </a:r>
            <a:endParaRPr lang="ru-RU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A63E9-4903-4D42-9973-256591A8D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27" y="5858799"/>
            <a:ext cx="7021940" cy="4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6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CE2-9AF0-4101-90A6-673B6905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Метод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</a:rPr>
              <a:t>insert()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50B1-8A22-4FBB-AAA8-FE75D72C4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784885" cy="3678303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Метод </a:t>
            </a:r>
            <a:r>
              <a:rPr lang="en-US" altLang="en-US" sz="2400" b="1" dirty="0">
                <a:solidFill>
                  <a:srgbClr val="252830"/>
                </a:solidFill>
              </a:rPr>
              <a:t>insert()</a:t>
            </a:r>
            <a:r>
              <a:rPr lang="en-US" altLang="en-US" sz="2400" b="1" dirty="0">
                <a:solidFill>
                  <a:schemeClr val="tx1"/>
                </a:solidFill>
              </a:rPr>
              <a:t> </a:t>
            </a:r>
            <a:r>
              <a:rPr lang="ru-RU" altLang="en-US" sz="2400" dirty="0">
                <a:solidFill>
                  <a:schemeClr val="tx1"/>
                </a:solidFill>
              </a:rPr>
              <a:t>- вставляет элемент в список, в указанной позиции. Он ничего не возвращает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ru-RU" altLang="en-US" sz="2400" dirty="0">
                <a:solidFill>
                  <a:srgbClr val="252830"/>
                </a:solidFill>
              </a:rPr>
              <a:t>Синтаксис:</a:t>
            </a:r>
            <a:r>
              <a:rPr lang="ru-RU" altLang="en-US" sz="2400" dirty="0">
                <a:solidFill>
                  <a:srgbClr val="25283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list.insert</a:t>
            </a:r>
            <a:r>
              <a:rPr lang="en-US" altLang="en-US" sz="2400" b="1" dirty="0">
                <a:solidFill>
                  <a:srgbClr val="252830"/>
                </a:solidFill>
                <a:highlight>
                  <a:srgbClr val="00FFFF"/>
                </a:highlight>
                <a:latin typeface="Corbel" panose="020B0503020204020204" pitchFamily="34" charset="0"/>
              </a:rPr>
              <a:t>(index, element)</a:t>
            </a:r>
            <a:endParaRPr lang="ru-RU" altLang="en-US" sz="2400" b="1" dirty="0">
              <a:solidFill>
                <a:srgbClr val="252830"/>
              </a:solidFill>
              <a:highlight>
                <a:srgbClr val="00FFFF"/>
              </a:highlight>
              <a:latin typeface="Corbel" panose="020B0503020204020204" pitchFamily="34" charset="0"/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ru-RU" altLang="en-US" sz="2400" dirty="0">
                <a:solidFill>
                  <a:schemeClr val="tx1"/>
                </a:solidFill>
              </a:rPr>
              <a:t>Пример: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fruits = ['pear', 'apple', 'orange']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fruits.insert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(0, 'grapes')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rgbClr val="C00000"/>
                </a:solidFill>
                <a:latin typeface="Arial" panose="020B0604020202020204" pitchFamily="34" charset="0"/>
              </a:rPr>
              <a:t>fruits.insert</a:t>
            </a:r>
            <a:r>
              <a:rPr lang="en-US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(4, '</a:t>
            </a:r>
            <a:r>
              <a:rPr lang="ru-RU" altLang="en-US" sz="2200" dirty="0">
                <a:solidFill>
                  <a:srgbClr val="C00000"/>
                </a:solidFill>
                <a:latin typeface="Arial" panose="020B0604020202020204" pitchFamily="34" charset="0"/>
              </a:rPr>
              <a:t>банан')</a:t>
            </a:r>
          </a:p>
          <a:p>
            <a:pPr marL="0" indent="0">
              <a:buNone/>
            </a:pPr>
            <a:r>
              <a:rPr lang="ru-RU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#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Updated fruits List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print('New list is: ', fruits)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FD33B-DC87-4B6E-A69F-1515594A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03" y="5931122"/>
            <a:ext cx="5883298" cy="43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4F6D5-7CAA-4FA8-8D6E-F1AC3924BE19}"/>
              </a:ext>
            </a:extLst>
          </p:cNvPr>
          <p:cNvSpPr txBox="1"/>
          <p:nvPr/>
        </p:nvSpPr>
        <p:spPr>
          <a:xfrm>
            <a:off x="6741994" y="3429000"/>
            <a:ext cx="4868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Добавление кортежа как элемент списка:</a:t>
            </a:r>
            <a:endParaRPr lang="en-US" sz="2000" dirty="0"/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fruits = ['pear', 'apple', 'orange']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= ('blackberries', 'grapes')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fruits.insert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(fruits), add)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#Updated fruits List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print('New list is: ', fruits)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B0847-C333-4F14-95B5-2238813B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966" y="5595665"/>
            <a:ext cx="6372034" cy="41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40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1863</TotalTime>
  <Words>3201</Words>
  <Application>Microsoft Office PowerPoint</Application>
  <PresentationFormat>Widescreen</PresentationFormat>
  <Paragraphs>337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Consolas</vt:lpstr>
      <vt:lpstr>Corbel</vt:lpstr>
      <vt:lpstr>Gill Sans MT</vt:lpstr>
      <vt:lpstr>Wingdings 2</vt:lpstr>
      <vt:lpstr>Dividend</vt:lpstr>
      <vt:lpstr>Тема 4: Методы и функции, которые можно применять при работе с коллекциями</vt:lpstr>
      <vt:lpstr>Cодержание</vt:lpstr>
      <vt:lpstr>Вспомним...</vt:lpstr>
      <vt:lpstr>Методы, используемые в работе со списками</vt:lpstr>
      <vt:lpstr>Методы, используемые в работе со списками. продолжение</vt:lpstr>
      <vt:lpstr>Метод append()</vt:lpstr>
      <vt:lpstr>Аналогия предыдущего примера</vt:lpstr>
      <vt:lpstr>Метод extend()</vt:lpstr>
      <vt:lpstr>Метод insert()</vt:lpstr>
      <vt:lpstr>Метод remove(x)</vt:lpstr>
      <vt:lpstr>Метод count()</vt:lpstr>
      <vt:lpstr>Метод pop()</vt:lpstr>
      <vt:lpstr>Метод reverse()</vt:lpstr>
      <vt:lpstr>МЕТОД sort()</vt:lpstr>
      <vt:lpstr>Сортировка в убывающем порядке</vt:lpstr>
      <vt:lpstr>Метод Clear()</vt:lpstr>
      <vt:lpstr>Метод COPY()</vt:lpstr>
      <vt:lpstr>Функции примененные к спискам</vt:lpstr>
      <vt:lpstr>Функции примененные к спискам. 2</vt:lpstr>
      <vt:lpstr>Пример применения функции max() для двух списков</vt:lpstr>
      <vt:lpstr>Функции примененные к спискам. 3</vt:lpstr>
      <vt:lpstr>Функция SUM()</vt:lpstr>
      <vt:lpstr>Функция MAP()</vt:lpstr>
      <vt:lpstr>Пример использования в Функции MAP() 2-х последовательностей</vt:lpstr>
      <vt:lpstr>Несколько методов для множеств - difference() </vt:lpstr>
      <vt:lpstr>Несколько методов для множеств - intersection() </vt:lpstr>
      <vt:lpstr>МЕТОДЫ для словарей - keys() </vt:lpstr>
      <vt:lpstr>МЕТОДЫ для словарей - popitem() </vt:lpstr>
      <vt:lpstr>МЕТОДЫ для словарей - pop() </vt:lpstr>
      <vt:lpstr>МЕТОДЫ для словарей - values()</vt:lpstr>
      <vt:lpstr>МЕТОДЫ для словарей - update()</vt:lpstr>
      <vt:lpstr>Повторим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383</cp:revision>
  <dcterms:created xsi:type="dcterms:W3CDTF">2019-08-31T15:29:49Z</dcterms:created>
  <dcterms:modified xsi:type="dcterms:W3CDTF">2024-01-25T10:28:45Z</dcterms:modified>
</cp:coreProperties>
</file>