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311" r:id="rId4"/>
    <p:sldId id="289" r:id="rId5"/>
    <p:sldId id="312" r:id="rId6"/>
    <p:sldId id="290" r:id="rId7"/>
    <p:sldId id="313" r:id="rId8"/>
    <p:sldId id="300" r:id="rId9"/>
    <p:sldId id="291" r:id="rId10"/>
    <p:sldId id="305" r:id="rId11"/>
    <p:sldId id="306" r:id="rId12"/>
    <p:sldId id="314" r:id="rId13"/>
    <p:sldId id="315" r:id="rId14"/>
    <p:sldId id="316" r:id="rId15"/>
    <p:sldId id="307" r:id="rId16"/>
    <p:sldId id="288" r:id="rId17"/>
    <p:sldId id="303" r:id="rId18"/>
    <p:sldId id="317" r:id="rId19"/>
    <p:sldId id="304" r:id="rId20"/>
    <p:sldId id="319" r:id="rId21"/>
    <p:sldId id="318" r:id="rId22"/>
    <p:sldId id="309" r:id="rId23"/>
    <p:sldId id="31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6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0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8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4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1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8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5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8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9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662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schools.com/python/module_random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 7: циклы в </a:t>
            </a: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123A-31F3-40B6-9177-5F467D86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7F5D-28F0-432F-9C96-70C18DF8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5614"/>
            <a:ext cx="11099531" cy="4477952"/>
          </a:xfrm>
        </p:spPr>
        <p:txBody>
          <a:bodyPr>
            <a:normAutofit/>
          </a:bodyPr>
          <a:lstStyle/>
          <a:p>
            <a:r>
              <a:rPr lang="ru-RU" sz="2200" dirty="0"/>
              <a:t>С помощью оператора </a:t>
            </a:r>
            <a:r>
              <a:rPr lang="ru-RU" sz="2200" i="1" dirty="0" err="1"/>
              <a:t>continue</a:t>
            </a:r>
            <a:r>
              <a:rPr lang="ru-RU" sz="2200" dirty="0"/>
              <a:t> можно остановить текущую итерацию цикла и продолжить со следующей</a:t>
            </a:r>
          </a:p>
          <a:p>
            <a:pPr marL="0" indent="0">
              <a:buNone/>
            </a:pPr>
            <a:r>
              <a:rPr lang="en-US" dirty="0"/>
              <a:t>numbers=[6,5,3,8,4,2,5,4,11]</a:t>
            </a:r>
          </a:p>
          <a:p>
            <a:pPr marL="0" indent="0">
              <a:buNone/>
            </a:pPr>
            <a:r>
              <a:rPr lang="en-US" dirty="0"/>
              <a:t>sum=0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val</a:t>
            </a:r>
            <a:r>
              <a:rPr lang="en-US" dirty="0"/>
              <a:t> in numbers: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val</a:t>
            </a:r>
            <a:r>
              <a:rPr lang="en-US" dirty="0"/>
              <a:t>==8:</a:t>
            </a:r>
          </a:p>
          <a:p>
            <a:pPr marL="0" indent="0">
              <a:buNone/>
            </a:pPr>
            <a:r>
              <a:rPr lang="en-US" dirty="0"/>
              <a:t>        continue</a:t>
            </a:r>
          </a:p>
          <a:p>
            <a:pPr marL="0" indent="0">
              <a:buNone/>
            </a:pPr>
            <a:r>
              <a:rPr lang="en-US" dirty="0"/>
              <a:t>    sum+=</a:t>
            </a:r>
            <a:r>
              <a:rPr lang="en-US" dirty="0" err="1"/>
              <a:t>val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print("The sum </a:t>
            </a:r>
            <a:r>
              <a:rPr lang="en-US" dirty="0" err="1"/>
              <a:t>is",sum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0BE5B-12D0-4186-A0E7-2B554FFAC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9" y="4946788"/>
            <a:ext cx="2198941" cy="38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4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DE5-FF2D-43D3-B716-DA3DB95A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02C1-3FFA-44F7-BABA-EDCE20C07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4" y="1886379"/>
            <a:ext cx="11029615" cy="4740563"/>
          </a:xfrm>
        </p:spPr>
        <p:txBody>
          <a:bodyPr/>
          <a:lstStyle/>
          <a:p>
            <a:r>
              <a:rPr lang="ru-RU" sz="2200" dirty="0"/>
              <a:t>Чтобы перебрать</a:t>
            </a:r>
            <a:r>
              <a:rPr lang="en-GB" sz="2200" dirty="0"/>
              <a:t> (</a:t>
            </a:r>
            <a:r>
              <a:rPr lang="ru-RU" sz="2200" dirty="0"/>
              <a:t>выполить в цикле</a:t>
            </a:r>
            <a:r>
              <a:rPr lang="en-GB" sz="2200" dirty="0"/>
              <a:t>)</a:t>
            </a:r>
            <a:r>
              <a:rPr lang="ru-RU" sz="2200" dirty="0"/>
              <a:t> какой-то код указанное количество раз, можно использовать функцию </a:t>
            </a:r>
            <a:r>
              <a:rPr lang="ru-RU" sz="2200" i="1" dirty="0"/>
              <a:t>range(</a:t>
            </a:r>
            <a:r>
              <a:rPr lang="ru-RU" sz="2200" dirty="0"/>
              <a:t>)</a:t>
            </a:r>
          </a:p>
          <a:p>
            <a:pPr lvl="1"/>
            <a:r>
              <a:rPr lang="ru-RU" sz="2000" dirty="0"/>
              <a:t>Функция </a:t>
            </a:r>
            <a:r>
              <a:rPr lang="ru-RU" sz="2000" i="1" dirty="0"/>
              <a:t>range()</a:t>
            </a:r>
            <a:r>
              <a:rPr lang="ru-RU" sz="2000" dirty="0"/>
              <a:t> возвращает последовательность чисел, начиная с </a:t>
            </a:r>
            <a:r>
              <a:rPr lang="ru-RU" sz="2000" b="1" dirty="0"/>
              <a:t>0 </a:t>
            </a:r>
            <a:r>
              <a:rPr lang="ru-RU" sz="2000" dirty="0"/>
              <a:t>(нуля), по умолчанию, увеличивая на 1 (по умолчанию) и заканчивая указанным номером</a:t>
            </a:r>
            <a:r>
              <a:rPr lang="en-GB" sz="2000" dirty="0"/>
              <a:t> (</a:t>
            </a:r>
            <a:r>
              <a:rPr lang="ru-RU" sz="2000" dirty="0"/>
              <a:t>не включая его</a:t>
            </a:r>
            <a:r>
              <a:rPr lang="en-GB" sz="2000" dirty="0"/>
              <a:t>)</a:t>
            </a:r>
            <a:endParaRPr lang="en-US" sz="2000" dirty="0"/>
          </a:p>
          <a:p>
            <a:r>
              <a:rPr lang="ru-RU" sz="2200" dirty="0"/>
              <a:t>Пример:</a:t>
            </a:r>
          </a:p>
          <a:p>
            <a:pPr marL="0" indent="0">
              <a:buNone/>
            </a:pPr>
            <a:r>
              <a:rPr lang="en-US" sz="2000" dirty="0"/>
              <a:t>sum = 0</a:t>
            </a:r>
          </a:p>
          <a:p>
            <a:pPr marL="0" indent="0">
              <a:buNone/>
            </a:pPr>
            <a:r>
              <a:rPr lang="en-US" sz="2000" dirty="0"/>
              <a:t>for </a:t>
            </a:r>
            <a:r>
              <a:rPr lang="en-US" sz="2000" dirty="0" err="1"/>
              <a:t>val</a:t>
            </a:r>
            <a:r>
              <a:rPr lang="en-US" sz="2000" dirty="0"/>
              <a:t> in range(7):</a:t>
            </a:r>
          </a:p>
          <a:p>
            <a:pPr marL="0" indent="0">
              <a:buNone/>
            </a:pPr>
            <a:r>
              <a:rPr lang="en-US" sz="2000" dirty="0"/>
              <a:t>    sum = </a:t>
            </a:r>
            <a:r>
              <a:rPr lang="en-US" sz="2000" dirty="0" err="1"/>
              <a:t>sum+val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print("The sum is", sum)</a:t>
            </a:r>
            <a:endParaRPr lang="ru-R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CF748-93C2-4BCB-9EA6-67FDF8D3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65" y="5326338"/>
            <a:ext cx="2622375" cy="3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0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EA53-18E5-4165-848B-755434B6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Предыдущий пример эквивалентен этому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D668-4613-4A0C-B7DA-E9D2C24F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sum = 0</a:t>
            </a:r>
          </a:p>
          <a:p>
            <a:pPr marL="0" indent="0">
              <a:buNone/>
            </a:pPr>
            <a:r>
              <a:rPr lang="en-GB" sz="2000" dirty="0"/>
              <a:t>for </a:t>
            </a:r>
            <a:r>
              <a:rPr lang="en-GB" sz="2000" dirty="0" err="1"/>
              <a:t>val</a:t>
            </a:r>
            <a:r>
              <a:rPr lang="en-GB" sz="2000" dirty="0"/>
              <a:t> in [0,1,2,3,4,5,6]:</a:t>
            </a:r>
          </a:p>
          <a:p>
            <a:pPr marL="0" indent="0">
              <a:buNone/>
            </a:pPr>
            <a:r>
              <a:rPr lang="en-GB" sz="2000" dirty="0"/>
              <a:t>    sum = sum + </a:t>
            </a:r>
            <a:r>
              <a:rPr lang="en-GB" sz="2000" dirty="0" err="1"/>
              <a:t>val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print("The sum is", sum)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55779-EAB9-4DF4-8547-47DA51D9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198" y="4071160"/>
            <a:ext cx="2639028" cy="41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4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5BCB-AA12-4924-B39B-589345BD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же можно и так использовать функцию </a:t>
            </a:r>
            <a:r>
              <a:rPr lang="en-US" dirty="0"/>
              <a:t>Range()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2A39-C9F9-43FB-BFC9-21E3CA7D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Передача второго аргумента в диапазон: первый используется в качестве начальной точки, а второй — в качестве конечного предела</a:t>
            </a:r>
            <a:endParaRPr lang="en-GB" sz="2200" dirty="0"/>
          </a:p>
          <a:p>
            <a:r>
              <a:rPr lang="ru-RU" sz="2200" dirty="0"/>
              <a:t>Пример:</a:t>
            </a:r>
          </a:p>
          <a:p>
            <a:pPr marL="0" indent="0">
              <a:buNone/>
            </a:pPr>
            <a:r>
              <a:rPr lang="en-GB" sz="2200" dirty="0"/>
              <a:t>sum = 0</a:t>
            </a:r>
          </a:p>
          <a:p>
            <a:pPr marL="0" indent="0">
              <a:buNone/>
            </a:pPr>
            <a:r>
              <a:rPr lang="en-GB" sz="2200" dirty="0"/>
              <a:t>for </a:t>
            </a:r>
            <a:r>
              <a:rPr lang="en-GB" sz="2200" dirty="0" err="1"/>
              <a:t>val</a:t>
            </a:r>
            <a:r>
              <a:rPr lang="en-GB" sz="2200" dirty="0"/>
              <a:t> in range(3,10):</a:t>
            </a:r>
          </a:p>
          <a:p>
            <a:pPr marL="0" indent="0">
              <a:buNone/>
            </a:pPr>
            <a:r>
              <a:rPr lang="en-GB" sz="2200" dirty="0"/>
              <a:t>    sum = sum + </a:t>
            </a:r>
            <a:r>
              <a:rPr lang="en-GB" sz="2200" dirty="0" err="1"/>
              <a:t>val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print("The sum is", sum)</a:t>
            </a:r>
            <a:endParaRPr lang="ru-RU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E4024-EBA6-40CE-BA18-7953E567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729" y="4568795"/>
            <a:ext cx="2721515" cy="38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4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0A21-A13B-45B1-B40B-B4CF2755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еще и так ...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5FA01-E915-4608-A8B4-097448A6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5614"/>
            <a:ext cx="11029615" cy="4140230"/>
          </a:xfrm>
        </p:spPr>
        <p:txBody>
          <a:bodyPr>
            <a:normAutofit/>
          </a:bodyPr>
          <a:lstStyle/>
          <a:p>
            <a:r>
              <a:rPr lang="ru-RU" sz="2200" dirty="0"/>
              <a:t>По умолчанию функция </a:t>
            </a:r>
            <a:r>
              <a:rPr lang="en-GB" sz="2200" b="1" dirty="0"/>
              <a:t>range(</a:t>
            </a:r>
            <a:r>
              <a:rPr lang="ru-RU" sz="2200" b="1" dirty="0"/>
              <a:t>)</a:t>
            </a:r>
            <a:r>
              <a:rPr lang="ru-RU" sz="2200" dirty="0"/>
              <a:t> увеличивается на 1, передача третьего аргумента - определяет размер шага</a:t>
            </a:r>
            <a:endParaRPr lang="en-GB" sz="2200" dirty="0"/>
          </a:p>
          <a:p>
            <a:r>
              <a:rPr lang="ru-RU" sz="2200" dirty="0"/>
              <a:t>Пример:</a:t>
            </a:r>
          </a:p>
          <a:p>
            <a:pPr marL="0" indent="0">
              <a:buNone/>
            </a:pPr>
            <a:r>
              <a:rPr lang="en-GB" sz="2200" dirty="0"/>
              <a:t>sum = 0</a:t>
            </a:r>
          </a:p>
          <a:p>
            <a:pPr marL="0" indent="0">
              <a:buNone/>
            </a:pPr>
            <a:r>
              <a:rPr lang="en-GB" sz="2200" dirty="0"/>
              <a:t>for </a:t>
            </a:r>
            <a:r>
              <a:rPr lang="en-GB" sz="2200" dirty="0" err="1"/>
              <a:t>val</a:t>
            </a:r>
            <a:r>
              <a:rPr lang="en-GB" sz="2200" dirty="0"/>
              <a:t> in range(3,10,2):</a:t>
            </a:r>
          </a:p>
          <a:p>
            <a:pPr marL="0" indent="0">
              <a:buNone/>
            </a:pPr>
            <a:r>
              <a:rPr lang="en-GB" sz="2200" dirty="0"/>
              <a:t>    sum = sum + </a:t>
            </a:r>
            <a:r>
              <a:rPr lang="en-GB" sz="2200" dirty="0" err="1"/>
              <a:t>val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print("The sum is", sum)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4409-84AA-4D3F-801E-3F7851548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412" y="4863149"/>
            <a:ext cx="2390278" cy="29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9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E07F-FF2D-4AAE-BE16-91CDC03D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</a:t>
            </a:r>
            <a:r>
              <a:rPr lang="ru-RU" dirty="0"/>
              <a:t>в</a:t>
            </a:r>
            <a:r>
              <a:rPr lang="en-US" dirty="0"/>
              <a:t> For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0B18-1A3D-4893-8FAA-77EBC9B7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/>
          <a:lstStyle/>
          <a:p>
            <a:r>
              <a:rPr lang="ru-RU" sz="2200" dirty="0"/>
              <a:t>Ключевое слово </a:t>
            </a:r>
            <a:r>
              <a:rPr lang="ru-RU" sz="2200" b="1" i="1" dirty="0" err="1"/>
              <a:t>else</a:t>
            </a:r>
            <a:r>
              <a:rPr lang="ru-RU" sz="2200" dirty="0"/>
              <a:t> в цикле </a:t>
            </a:r>
            <a:r>
              <a:rPr lang="ru-RU" sz="2200" b="1" i="1" dirty="0" err="1"/>
              <a:t>for</a:t>
            </a:r>
            <a:r>
              <a:rPr lang="ru-RU" sz="2200" dirty="0"/>
              <a:t> указывает блок кода, который должен быть выполнен после завершения цикла</a:t>
            </a:r>
          </a:p>
          <a:p>
            <a:r>
              <a:rPr lang="ru-RU" sz="2200" dirty="0"/>
              <a:t>Пример:</a:t>
            </a:r>
          </a:p>
          <a:p>
            <a:pPr marL="0" indent="0">
              <a:buNone/>
            </a:pPr>
            <a:r>
              <a:rPr lang="en-US" dirty="0"/>
              <a:t>sum = 0</a:t>
            </a:r>
          </a:p>
          <a:p>
            <a:pPr marL="0" indent="0">
              <a:buNone/>
            </a:pPr>
            <a:r>
              <a:rPr lang="en-US" dirty="0"/>
              <a:t>for </a:t>
            </a:r>
            <a:r>
              <a:rPr lang="en-US" dirty="0" err="1"/>
              <a:t>val</a:t>
            </a:r>
            <a:r>
              <a:rPr lang="en-US" dirty="0"/>
              <a:t> in range(7):</a:t>
            </a:r>
          </a:p>
          <a:p>
            <a:pPr marL="0" indent="0">
              <a:buNone/>
            </a:pPr>
            <a:r>
              <a:rPr lang="en-US" dirty="0"/>
              <a:t>    sum = </a:t>
            </a:r>
            <a:r>
              <a:rPr lang="en-US" dirty="0" err="1"/>
              <a:t>sum+val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else: </a:t>
            </a:r>
          </a:p>
          <a:p>
            <a:pPr marL="0" indent="0">
              <a:buNone/>
            </a:pPr>
            <a:r>
              <a:rPr lang="en-US" dirty="0"/>
              <a:t>    print("The result was calculated...")</a:t>
            </a:r>
          </a:p>
          <a:p>
            <a:pPr marL="0" indent="0">
              <a:buNone/>
            </a:pPr>
            <a:r>
              <a:rPr lang="en-US" dirty="0"/>
              <a:t>print("The sum is", sum)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3A605-F335-409F-B41F-A1D736E9F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533" y="5234497"/>
            <a:ext cx="3953913" cy="6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4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197D-AB81-458F-B681-D4120FF7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“while”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171C-C824-491E-958C-C4E43C576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855304"/>
            <a:ext cx="9281651" cy="4928954"/>
          </a:xfrm>
        </p:spPr>
        <p:txBody>
          <a:bodyPr>
            <a:normAutofit/>
          </a:bodyPr>
          <a:lstStyle/>
          <a:p>
            <a:r>
              <a:rPr lang="ru-RU" dirty="0"/>
              <a:t>Цикл </a:t>
            </a:r>
            <a:r>
              <a:rPr lang="ru-RU" b="1" dirty="0" err="1"/>
              <a:t>while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используется для итерации блока кода, если условие истинно</a:t>
            </a:r>
          </a:p>
          <a:p>
            <a:r>
              <a:rPr lang="ru-RU" dirty="0"/>
              <a:t>Обычно этот цикл используется когда не знаем заранее, сколько раз необходимо повторить код</a:t>
            </a:r>
          </a:p>
          <a:p>
            <a:r>
              <a:rPr lang="ru-RU" dirty="0"/>
              <a:t>Синтаксис: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252830"/>
                </a:solidFill>
                <a:latin typeface="Consolas" panose="020B0609020204030204" pitchFamily="49" charset="0"/>
              </a:rPr>
              <a:t>while </a:t>
            </a:r>
            <a:r>
              <a:rPr lang="ru-RU" altLang="en-US" b="1" i="1" dirty="0">
                <a:solidFill>
                  <a:srgbClr val="252830"/>
                </a:solidFill>
                <a:latin typeface="Consolas" panose="020B0609020204030204" pitchFamily="49" charset="0"/>
              </a:rPr>
              <a:t>условие</a:t>
            </a:r>
            <a:r>
              <a:rPr lang="en-US" altLang="en-US" b="1" dirty="0">
                <a:solidFill>
                  <a:srgbClr val="252830"/>
                </a:solidFill>
                <a:latin typeface="Consolas" panose="020B0609020204030204" pitchFamily="49" charset="0"/>
              </a:rPr>
              <a:t>: </a:t>
            </a:r>
            <a:endParaRPr lang="ru-RU" altLang="en-US" b="1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en-US" b="1" dirty="0">
                <a:solidFill>
                  <a:srgbClr val="252830"/>
                </a:solidFill>
                <a:latin typeface="Consolas" panose="020B0609020204030204" pitchFamily="49" charset="0"/>
              </a:rPr>
              <a:t>	</a:t>
            </a:r>
            <a:r>
              <a:rPr lang="ru-RU" altLang="en-US" b="1" i="1" dirty="0">
                <a:solidFill>
                  <a:srgbClr val="252830"/>
                </a:solidFill>
                <a:latin typeface="Consolas" panose="020B0609020204030204" pitchFamily="49" charset="0"/>
              </a:rPr>
              <a:t>тело цикла</a:t>
            </a:r>
            <a:endParaRPr lang="en-US" altLang="en-US" sz="4000" b="1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ru-RU" dirty="0"/>
              <a:t>В цикле </a:t>
            </a:r>
            <a:r>
              <a:rPr lang="ru-RU" i="1" dirty="0" err="1"/>
              <a:t>while</a:t>
            </a:r>
            <a:r>
              <a:rPr lang="ru-RU" dirty="0"/>
              <a:t> сначала проверяется условие. Тело цикла выполняется, только если условие является </a:t>
            </a:r>
            <a:r>
              <a:rPr lang="ru-RU" i="1" dirty="0"/>
              <a:t>True</a:t>
            </a:r>
            <a:r>
              <a:rPr lang="ru-RU" dirty="0"/>
              <a:t>. После одной итерации условие снова проверяется. Этот процесс продолжается до тех пор, пока условие не оценивается как </a:t>
            </a:r>
            <a:r>
              <a:rPr lang="ru-RU" i="1" dirty="0" err="1"/>
              <a:t>False</a:t>
            </a:r>
            <a:endParaRPr lang="ru-RU" dirty="0"/>
          </a:p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тело цикла </a:t>
            </a:r>
            <a:r>
              <a:rPr lang="ru-RU" b="1" dirty="0" err="1"/>
              <a:t>while</a:t>
            </a:r>
            <a:r>
              <a:rPr lang="ru-RU" dirty="0"/>
              <a:t> определяется с помощью отступа</a:t>
            </a:r>
          </a:p>
          <a:p>
            <a:r>
              <a:rPr lang="ru-RU" u="sng" dirty="0"/>
              <a:t>!!! не забывайте инициализировать и изменить значение переменной цикла, иначе у вас не будет цикла или он будет продолжаться до бесконечности</a:t>
            </a:r>
          </a:p>
          <a:p>
            <a:r>
              <a:rPr lang="ru-RU" dirty="0" err="1"/>
              <a:t>Python</a:t>
            </a:r>
            <a:r>
              <a:rPr lang="ru-RU" dirty="0"/>
              <a:t> интерпретирует любое ненулевое значение как </a:t>
            </a:r>
            <a:r>
              <a:rPr lang="ru-RU" i="1" dirty="0" err="1"/>
              <a:t>True</a:t>
            </a:r>
            <a:endParaRPr lang="ru-RU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44314-4333-4B82-9AB8-296797AB2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398" y="2291590"/>
            <a:ext cx="2371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14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9B39-7FCB-4F09-A1B9-F621AC64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8E90-FC69-4CF4-8E9A-14538DCB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981408" cy="3975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 = 10</a:t>
            </a:r>
          </a:p>
          <a:p>
            <a:pPr marL="0" indent="0">
              <a:buNone/>
            </a:pPr>
            <a:r>
              <a:rPr lang="en-US" sz="2200" dirty="0"/>
              <a:t>sum = 0</a:t>
            </a:r>
          </a:p>
          <a:p>
            <a:pPr marL="0" indent="0">
              <a:buNone/>
            </a:pPr>
            <a:r>
              <a:rPr lang="en-US" sz="2200" dirty="0" err="1"/>
              <a:t>i</a:t>
            </a:r>
            <a:r>
              <a:rPr lang="en-US" sz="2200" dirty="0"/>
              <a:t> = 1</a:t>
            </a:r>
          </a:p>
          <a:p>
            <a:pPr marL="0" indent="0">
              <a:buNone/>
            </a:pPr>
            <a:r>
              <a:rPr lang="en-US" sz="2200" dirty="0"/>
              <a:t>while </a:t>
            </a:r>
            <a:r>
              <a:rPr lang="en-US" sz="2200" dirty="0" err="1"/>
              <a:t>i</a:t>
            </a:r>
            <a:r>
              <a:rPr lang="en-US" sz="2200" dirty="0"/>
              <a:t> &lt;= n:</a:t>
            </a:r>
          </a:p>
          <a:p>
            <a:pPr marL="0" indent="0">
              <a:buNone/>
            </a:pPr>
            <a:r>
              <a:rPr lang="en-US" sz="2200" dirty="0"/>
              <a:t>    sum = sum + </a:t>
            </a:r>
            <a:r>
              <a:rPr lang="en-US" sz="2200" dirty="0" err="1"/>
              <a:t>i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dirty="0" err="1"/>
              <a:t>i</a:t>
            </a:r>
            <a:r>
              <a:rPr lang="en-US" sz="2200" dirty="0"/>
              <a:t> = i+1    </a:t>
            </a:r>
          </a:p>
          <a:p>
            <a:pPr marL="0" indent="0">
              <a:buNone/>
            </a:pPr>
            <a:br>
              <a:rPr lang="en-US" sz="2200" dirty="0"/>
            </a:br>
            <a:r>
              <a:rPr lang="en-US" sz="2200" dirty="0"/>
              <a:t>print("The sum is", sum)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DA2F4-006A-43FD-872B-414D63A2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333749"/>
            <a:ext cx="2110410" cy="37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85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01A9-80D6-4EC3-86EF-ADDC3B57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D2F1-15BC-453F-9BC9-6479CB734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7961"/>
            <a:ext cx="11029615" cy="4699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import random</a:t>
            </a:r>
          </a:p>
          <a:p>
            <a:pPr marL="0" indent="0">
              <a:buNone/>
            </a:pPr>
            <a:r>
              <a:rPr lang="en-GB" dirty="0" err="1"/>
              <a:t>while_var</a:t>
            </a:r>
            <a:r>
              <a:rPr lang="en-GB" dirty="0"/>
              <a:t> = 'y'</a:t>
            </a:r>
          </a:p>
          <a:p>
            <a:pPr marL="0" indent="0">
              <a:buNone/>
            </a:pPr>
            <a:r>
              <a:rPr lang="en-GB" dirty="0" err="1"/>
              <a:t>target_number</a:t>
            </a:r>
            <a:r>
              <a:rPr lang="en-GB" dirty="0"/>
              <a:t> = </a:t>
            </a:r>
            <a:r>
              <a:rPr lang="en-GB" dirty="0" err="1"/>
              <a:t>random.randint</a:t>
            </a:r>
            <a:r>
              <a:rPr lang="en-GB" dirty="0"/>
              <a:t>(3, 7)</a:t>
            </a:r>
            <a:r>
              <a:rPr lang="ru-RU" dirty="0"/>
              <a:t>   </a:t>
            </a:r>
            <a:r>
              <a:rPr lang="en-GB" dirty="0"/>
              <a:t># </a:t>
            </a:r>
            <a:r>
              <a:rPr lang="ru-RU" dirty="0"/>
              <a:t>генерирует случайное целое число из указанного интервала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print("</a:t>
            </a:r>
            <a:r>
              <a:rPr lang="ru-RU" dirty="0"/>
              <a:t>Я подумал о номере из интервала 3..7. Угадай его...")</a:t>
            </a:r>
          </a:p>
          <a:p>
            <a:pPr marL="0" indent="0">
              <a:buNone/>
            </a:pPr>
            <a:r>
              <a:rPr lang="en-GB" dirty="0"/>
              <a:t>while </a:t>
            </a:r>
            <a:r>
              <a:rPr lang="en-GB" dirty="0" err="1"/>
              <a:t>while_var</a:t>
            </a:r>
            <a:r>
              <a:rPr lang="en-GB" dirty="0"/>
              <a:t> == 'y' or </a:t>
            </a:r>
            <a:r>
              <a:rPr lang="en-GB" dirty="0" err="1"/>
              <a:t>while_var</a:t>
            </a:r>
            <a:r>
              <a:rPr lang="en-GB" dirty="0"/>
              <a:t> == 'Y':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my_number</a:t>
            </a:r>
            <a:r>
              <a:rPr lang="en-GB" dirty="0"/>
              <a:t> = float(input('</a:t>
            </a:r>
            <a:r>
              <a:rPr lang="ru-RU" dirty="0"/>
              <a:t>Введите номер: '))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GB" dirty="0"/>
              <a:t>if </a:t>
            </a:r>
            <a:r>
              <a:rPr lang="en-GB" dirty="0" err="1"/>
              <a:t>my_number</a:t>
            </a:r>
            <a:r>
              <a:rPr lang="en-GB" dirty="0"/>
              <a:t> == </a:t>
            </a:r>
            <a:r>
              <a:rPr lang="en-GB" dirty="0" err="1"/>
              <a:t>target_number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while_var</a:t>
            </a:r>
            <a:r>
              <a:rPr lang="en-GB" dirty="0"/>
              <a:t> = 'n'</a:t>
            </a:r>
          </a:p>
          <a:p>
            <a:pPr marL="0" indent="0">
              <a:buNone/>
            </a:pPr>
            <a:r>
              <a:rPr lang="en-GB" dirty="0"/>
              <a:t>        print("</a:t>
            </a:r>
            <a:r>
              <a:rPr lang="ru-RU" dirty="0"/>
              <a:t>Правильно! Вы угадали номер! Это ", </a:t>
            </a:r>
            <a:r>
              <a:rPr lang="en-GB" dirty="0" err="1"/>
              <a:t>my_number</a:t>
            </a:r>
            <a:r>
              <a:rPr lang="en-GB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F661B-B07B-4F0F-8722-E204016FB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33974"/>
            <a:ext cx="5623619" cy="11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7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19CE-C047-43D2-931B-0DDDFE03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</a:t>
            </a:r>
            <a:r>
              <a:rPr lang="ru-RU" dirty="0"/>
              <a:t>с</a:t>
            </a:r>
            <a:r>
              <a:rPr lang="en-US" dirty="0"/>
              <a:t> </a:t>
            </a:r>
            <a:r>
              <a:rPr lang="en-US" b="1" dirty="0"/>
              <a:t>else, break, continue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E148-3028-489E-BB47-5EF16ABFE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Так же, как и для цикла </a:t>
            </a:r>
            <a:r>
              <a:rPr lang="ru-RU" sz="2400" i="1" dirty="0" err="1"/>
              <a:t>for</a:t>
            </a:r>
            <a:r>
              <a:rPr lang="ru-RU" sz="2400" dirty="0"/>
              <a:t>, можно иметь дополнительный блок </a:t>
            </a:r>
            <a:r>
              <a:rPr lang="ru-RU" sz="2400" i="1" dirty="0" err="1"/>
              <a:t>else</a:t>
            </a:r>
            <a:r>
              <a:rPr lang="ru-RU" sz="2400" dirty="0"/>
              <a:t> в цикле </a:t>
            </a:r>
            <a:r>
              <a:rPr lang="ru-RU" sz="2400" i="1" dirty="0" err="1"/>
              <a:t>while</a:t>
            </a:r>
            <a:endParaRPr lang="ru-RU" sz="2400" i="1" dirty="0"/>
          </a:p>
          <a:p>
            <a:pPr lvl="1"/>
            <a:r>
              <a:rPr lang="ru-RU" sz="2200" dirty="0"/>
              <a:t>Часть </a:t>
            </a:r>
            <a:r>
              <a:rPr lang="ru-RU" sz="2200" i="1" dirty="0" err="1"/>
              <a:t>else</a:t>
            </a:r>
            <a:r>
              <a:rPr lang="ru-RU" sz="2200" dirty="0"/>
              <a:t> выполняется, если условие в цикле </a:t>
            </a:r>
            <a:r>
              <a:rPr lang="ru-RU" sz="2200" i="1" dirty="0" err="1"/>
              <a:t>while</a:t>
            </a:r>
            <a:r>
              <a:rPr lang="ru-RU" sz="2200" dirty="0"/>
              <a:t> оценивается как </a:t>
            </a:r>
            <a:r>
              <a:rPr lang="ru-RU" sz="2200" i="1" dirty="0" err="1"/>
              <a:t>False</a:t>
            </a:r>
            <a:endParaRPr lang="ru-RU" sz="2200" i="1" dirty="0"/>
          </a:p>
          <a:p>
            <a:r>
              <a:rPr lang="ru-RU" sz="2400" dirty="0"/>
              <a:t>Цикл </a:t>
            </a:r>
            <a:r>
              <a:rPr lang="ru-RU" sz="2400" i="1" dirty="0" err="1"/>
              <a:t>while</a:t>
            </a:r>
            <a:r>
              <a:rPr lang="ru-RU" sz="2400" dirty="0"/>
              <a:t> может быть завершен с помощью оператора </a:t>
            </a:r>
            <a:r>
              <a:rPr lang="ru-RU" sz="2400" i="1" dirty="0" err="1"/>
              <a:t>break</a:t>
            </a:r>
            <a:r>
              <a:rPr lang="ru-RU" sz="2400" dirty="0"/>
              <a:t>. В этом случае остальная часть тела цикла  игнорируется</a:t>
            </a:r>
          </a:p>
          <a:p>
            <a:r>
              <a:rPr lang="ru-RU" sz="2400" dirty="0"/>
              <a:t>Также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while,</a:t>
            </a:r>
            <a:r>
              <a:rPr lang="ru-RU" sz="2400" dirty="0"/>
              <a:t> можно использовать оператор </a:t>
            </a:r>
            <a:r>
              <a:rPr lang="en-US" sz="2400" i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37558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5276-6F58-4287-BCD9-DEA59DE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AC18-311E-4D4E-B79B-6CA2EC59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Операторы</a:t>
            </a:r>
            <a:r>
              <a:rPr lang="en-GB" sz="2400" dirty="0"/>
              <a:t> (</a:t>
            </a:r>
            <a:r>
              <a:rPr lang="ru-RU" sz="2400" dirty="0"/>
              <a:t>инструкции</a:t>
            </a:r>
            <a:r>
              <a:rPr lang="en-GB" sz="2400" dirty="0"/>
              <a:t>)</a:t>
            </a:r>
            <a:r>
              <a:rPr lang="ru-RU" sz="2400" dirty="0"/>
              <a:t> циклов </a:t>
            </a:r>
          </a:p>
        </p:txBody>
      </p:sp>
    </p:spTree>
    <p:extLst>
      <p:ext uri="{BB962C8B-B14F-4D97-AF65-F5344CB8AC3E}">
        <p14:creationId xmlns:p14="http://schemas.microsoft.com/office/powerpoint/2010/main" val="2120709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5487-2CCF-462C-A9DA-72EE3450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использованием </a:t>
            </a:r>
            <a:r>
              <a:rPr lang="en-GB" dirty="0"/>
              <a:t>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60F8-530A-43EF-8AFE-6AD514977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5948"/>
            <a:ext cx="9516537" cy="4454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import random</a:t>
            </a:r>
          </a:p>
          <a:p>
            <a:pPr marL="0" indent="0">
              <a:buNone/>
            </a:pPr>
            <a:r>
              <a:rPr lang="en-GB" dirty="0" err="1"/>
              <a:t>while_var</a:t>
            </a:r>
            <a:r>
              <a:rPr lang="en-GB" dirty="0"/>
              <a:t> = 'y'</a:t>
            </a:r>
          </a:p>
          <a:p>
            <a:pPr marL="0" indent="0">
              <a:buNone/>
            </a:pPr>
            <a:r>
              <a:rPr lang="en-GB" dirty="0" err="1"/>
              <a:t>target_number</a:t>
            </a:r>
            <a:r>
              <a:rPr lang="en-GB" dirty="0"/>
              <a:t> = </a:t>
            </a:r>
            <a:r>
              <a:rPr lang="en-GB" dirty="0" err="1"/>
              <a:t>random.randint</a:t>
            </a:r>
            <a:r>
              <a:rPr lang="en-GB" dirty="0"/>
              <a:t>(3, 7)</a:t>
            </a:r>
          </a:p>
          <a:p>
            <a:pPr marL="0" indent="0">
              <a:buNone/>
            </a:pPr>
            <a:r>
              <a:rPr lang="en-GB" dirty="0"/>
              <a:t>print("</a:t>
            </a:r>
            <a:r>
              <a:rPr lang="ru-RU" dirty="0"/>
              <a:t>Я подумал о номере из интервала 3..7. Угадай его...")</a:t>
            </a:r>
          </a:p>
          <a:p>
            <a:pPr marL="0" indent="0">
              <a:buNone/>
            </a:pPr>
            <a:r>
              <a:rPr lang="en-GB" dirty="0"/>
              <a:t>while </a:t>
            </a:r>
            <a:r>
              <a:rPr lang="en-GB" dirty="0" err="1"/>
              <a:t>while_var</a:t>
            </a:r>
            <a:r>
              <a:rPr lang="en-GB" dirty="0"/>
              <a:t> == 'y' or </a:t>
            </a:r>
            <a:r>
              <a:rPr lang="en-GB" dirty="0" err="1"/>
              <a:t>while_var</a:t>
            </a:r>
            <a:r>
              <a:rPr lang="en-GB" dirty="0"/>
              <a:t> == 'Y':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my_number</a:t>
            </a:r>
            <a:r>
              <a:rPr lang="en-GB" dirty="0"/>
              <a:t> = float(input('</a:t>
            </a:r>
            <a:r>
              <a:rPr lang="ru-RU" dirty="0"/>
              <a:t>Введите номер: '))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GB" dirty="0"/>
              <a:t>if </a:t>
            </a:r>
            <a:r>
              <a:rPr lang="en-GB" dirty="0" err="1"/>
              <a:t>my_number</a:t>
            </a:r>
            <a:r>
              <a:rPr lang="en-GB" dirty="0"/>
              <a:t> == </a:t>
            </a:r>
            <a:r>
              <a:rPr lang="en-GB" dirty="0" err="1"/>
              <a:t>target_number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while_var</a:t>
            </a:r>
            <a:r>
              <a:rPr lang="en-GB" dirty="0"/>
              <a:t> = 'n'</a:t>
            </a:r>
          </a:p>
          <a:p>
            <a:pPr marL="0" indent="0">
              <a:buNone/>
            </a:pPr>
            <a:r>
              <a:rPr lang="en-GB" dirty="0"/>
              <a:t>        print("</a:t>
            </a:r>
            <a:r>
              <a:rPr lang="ru-RU" dirty="0"/>
              <a:t>Правильно! Вы угадали номер! Это ", </a:t>
            </a:r>
            <a:r>
              <a:rPr lang="en-GB" dirty="0" err="1"/>
              <a:t>my_number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else: print("</a:t>
            </a:r>
            <a:r>
              <a:rPr lang="ru-RU" dirty="0">
                <a:solidFill>
                  <a:srgbClr val="00B050"/>
                </a:solidFill>
              </a:rPr>
              <a:t>Конец игры!!!")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2D4E5-6DD1-4177-8701-30484074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632" y="4255157"/>
            <a:ext cx="5615179" cy="7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129E-F630-4062-B61B-3750DF3C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GB" dirty="0"/>
              <a:t>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EF50-946E-4C6C-AE85-320647E4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В Python есть встроенный модуль, который можно использовать для создания случайных чисел</a:t>
            </a:r>
          </a:p>
          <a:p>
            <a:r>
              <a:rPr lang="ru-RU" sz="2200" dirty="0"/>
              <a:t>Модуль случайных чисел имеет набор методов</a:t>
            </a:r>
            <a:r>
              <a:rPr lang="en-GB" sz="2200" dirty="0"/>
              <a:t> – </a:t>
            </a:r>
            <a:r>
              <a:rPr lang="ru-RU" sz="2200" dirty="0"/>
              <a:t>посмотрите дополнительно: </a:t>
            </a:r>
            <a:r>
              <a:rPr lang="en-GB" sz="2200" dirty="0">
                <a:hlinkClick r:id="rId2"/>
              </a:rPr>
              <a:t>https://www.w3schools.com/python/module_random.asp</a:t>
            </a:r>
            <a:r>
              <a:rPr lang="ru-RU" sz="2200" dirty="0"/>
              <a:t> </a:t>
            </a:r>
            <a:endParaRPr lang="en-GB" sz="2200" dirty="0"/>
          </a:p>
          <a:p>
            <a:r>
              <a:rPr lang="ru-RU" sz="2200" dirty="0"/>
              <a:t>Пример:</a:t>
            </a:r>
          </a:p>
          <a:p>
            <a:pPr marL="0" indent="0">
              <a:buNone/>
            </a:pPr>
            <a:r>
              <a:rPr lang="en-GB" sz="2200" dirty="0"/>
              <a:t>flowers = ["rose", "tulip", "iris", "daisy", "lavender"]</a:t>
            </a:r>
          </a:p>
          <a:p>
            <a:pPr marL="0" indent="0">
              <a:buNone/>
            </a:pPr>
            <a:r>
              <a:rPr lang="en-GB" sz="2200" dirty="0"/>
              <a:t>print(</a:t>
            </a:r>
            <a:r>
              <a:rPr lang="en-GB" sz="2200" dirty="0" err="1"/>
              <a:t>random.choice</a:t>
            </a:r>
            <a:r>
              <a:rPr lang="en-GB" sz="2200" dirty="0"/>
              <a:t>(flowers))</a:t>
            </a:r>
            <a:r>
              <a:rPr lang="ru-RU" sz="2200" dirty="0"/>
              <a:t> </a:t>
            </a:r>
            <a:r>
              <a:rPr lang="en-GB" sz="2200" dirty="0"/>
              <a:t># </a:t>
            </a:r>
            <a:r>
              <a:rPr lang="ru-RU" sz="2200" dirty="0"/>
              <a:t>возвращает случайный элемент из списка</a:t>
            </a:r>
            <a:endParaRPr lang="en-GB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2D0AB-6FC2-4189-BDC0-4E507EFEB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149" y="6116242"/>
            <a:ext cx="938839" cy="2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35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56EE-6CAE-443C-8136-5EE980E6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FE42-A3B5-4969-B5F4-471D1F640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1809"/>
            <a:ext cx="6173569" cy="470452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/>
              <a:t>Какие операторы цикла можно использовать в </a:t>
            </a:r>
            <a:r>
              <a:rPr lang="en-US" sz="2000" dirty="0"/>
              <a:t>Python?</a:t>
            </a:r>
            <a:r>
              <a:rPr lang="ru-RU" sz="2000" dirty="0"/>
              <a:t> Приведите примеры их использования.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Объясните что сделает следующий код:</a:t>
            </a:r>
          </a:p>
          <a:p>
            <a:pPr marL="0" indent="0">
              <a:buNone/>
            </a:pPr>
            <a:r>
              <a:rPr lang="en-US" dirty="0"/>
              <a:t>counter = 0</a:t>
            </a:r>
          </a:p>
          <a:p>
            <a:pPr marL="0" indent="0">
              <a:buNone/>
            </a:pPr>
            <a:r>
              <a:rPr lang="en-US" dirty="0"/>
              <a:t>while counter &lt; 3:</a:t>
            </a:r>
          </a:p>
          <a:p>
            <a:pPr marL="0" indent="0">
              <a:buNone/>
            </a:pPr>
            <a:r>
              <a:rPr lang="en-US" dirty="0"/>
              <a:t>    print("Iteration ", counter)</a:t>
            </a:r>
          </a:p>
          <a:p>
            <a:pPr marL="0" indent="0">
              <a:buNone/>
            </a:pPr>
            <a:r>
              <a:rPr lang="en-US" dirty="0"/>
              <a:t>    counter = counter + 1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    print("Out of while...")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B512F-F522-4BE5-A7A0-28E861576273}"/>
              </a:ext>
            </a:extLst>
          </p:cNvPr>
          <p:cNvSpPr txBox="1"/>
          <p:nvPr/>
        </p:nvSpPr>
        <p:spPr>
          <a:xfrm>
            <a:off x="7321300" y="3619316"/>
            <a:ext cx="4289508" cy="253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current_level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final_level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5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current_level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&lt;=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final_level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f'Welcome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level {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current_level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}')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current_level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1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print('Game Over!')</a:t>
            </a:r>
          </a:p>
        </p:txBody>
      </p:sp>
    </p:spTree>
    <p:extLst>
      <p:ext uri="{BB962C8B-B14F-4D97-AF65-F5344CB8AC3E}">
        <p14:creationId xmlns:p14="http://schemas.microsoft.com/office/powerpoint/2010/main" val="221215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86CC-EE17-4CA9-9DA0-320F8AF4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6D6CB-1FB4-4726-AF68-D22451440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99" y="3916772"/>
            <a:ext cx="1742023" cy="101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C1A58E-588C-4D66-9FDF-8FD48BFB2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691" y="3796071"/>
            <a:ext cx="2174128" cy="123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3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16A0-A3D4-4FA1-948F-8B20C6B4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5FC7-0E01-4FF8-A2E1-C141001CA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27014"/>
          </a:xfrm>
        </p:spPr>
        <p:txBody>
          <a:bodyPr>
            <a:normAutofit/>
          </a:bodyPr>
          <a:lstStyle/>
          <a:p>
            <a:r>
              <a:rPr lang="ru-RU" sz="2400" dirty="0"/>
              <a:t>Операторы повторения называются циклами и используются для повторения одного и того же кода несколько раз подряд</a:t>
            </a:r>
          </a:p>
          <a:p>
            <a:r>
              <a:rPr lang="ru-RU" sz="2400" dirty="0"/>
              <a:t>В Python есть два типа циклов: </a:t>
            </a:r>
            <a:r>
              <a:rPr lang="ru-RU" sz="2400" dirty="0">
                <a:solidFill>
                  <a:srgbClr val="00B0F0"/>
                </a:solidFill>
              </a:rPr>
              <a:t>управляемый условием </a:t>
            </a:r>
            <a:r>
              <a:rPr lang="ru-RU" sz="2400" dirty="0"/>
              <a:t>и </a:t>
            </a:r>
            <a:r>
              <a:rPr lang="ru-RU" sz="2400" dirty="0">
                <a:solidFill>
                  <a:srgbClr val="00B050"/>
                </a:solidFill>
              </a:rPr>
              <a:t>управляемый подсчетом</a:t>
            </a:r>
          </a:p>
          <a:p>
            <a:r>
              <a:rPr lang="ru-RU" sz="2400" dirty="0"/>
              <a:t>Цикл, управляемый условием, использует условие </a:t>
            </a:r>
            <a:r>
              <a:rPr lang="ru-RU" sz="2400" b="1" dirty="0"/>
              <a:t>true/false </a:t>
            </a:r>
            <a:r>
              <a:rPr lang="ru-RU" sz="2400" dirty="0"/>
              <a:t>для управления количеством повторений — и это инструкция </a:t>
            </a:r>
            <a:r>
              <a:rPr lang="ru-RU" sz="2400" b="1" dirty="0"/>
              <a:t>while</a:t>
            </a:r>
          </a:p>
          <a:p>
            <a:r>
              <a:rPr lang="ru-RU" sz="2400" dirty="0"/>
              <a:t>Цикл, управляемый подсчетом, повторяется определенное количество раз — и это инструкция  </a:t>
            </a:r>
            <a:r>
              <a:rPr lang="ru-RU" sz="2400" b="1" dirty="0"/>
              <a:t>for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38461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13A5-9B60-49F2-A668-FFF9C831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“for”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10F6-2A3D-4502-A10E-9BE7AFF70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5947"/>
            <a:ext cx="11168356" cy="4542505"/>
          </a:xfrm>
        </p:spPr>
        <p:txBody>
          <a:bodyPr>
            <a:normAutofit/>
          </a:bodyPr>
          <a:lstStyle/>
          <a:p>
            <a:r>
              <a:rPr lang="ru-RU" sz="2200" dirty="0"/>
              <a:t>Цикл </a:t>
            </a:r>
            <a:r>
              <a:rPr lang="ru-RU" sz="2200" b="1" i="1" dirty="0" err="1"/>
              <a:t>for</a:t>
            </a:r>
            <a:r>
              <a:rPr lang="ru-RU" sz="2200" dirty="0"/>
              <a:t> используется для перебора какой-то последовательности (т. е. списка, кортежа, словаря, набора или строки)</a:t>
            </a:r>
          </a:p>
          <a:p>
            <a:r>
              <a:rPr lang="ru-RU" sz="2200" dirty="0"/>
              <a:t>Он меньше похож на ключевое слово </a:t>
            </a:r>
            <a:r>
              <a:rPr lang="ru-RU" sz="2200" b="1" i="1" dirty="0" err="1"/>
              <a:t>for</a:t>
            </a:r>
            <a:r>
              <a:rPr lang="ru-RU" sz="2200" dirty="0"/>
              <a:t> в других языках программирования и используется больше как метод итератора, как в других объектно-ориентированных языках программирования</a:t>
            </a:r>
          </a:p>
          <a:p>
            <a:r>
              <a:rPr lang="ru-RU" sz="2200" dirty="0"/>
              <a:t>С помощью цикла </a:t>
            </a:r>
            <a:r>
              <a:rPr lang="ru-RU" sz="2200" b="1" i="1" dirty="0" err="1"/>
              <a:t>for</a:t>
            </a:r>
            <a:r>
              <a:rPr lang="ru-RU" sz="2200" dirty="0"/>
              <a:t> можно выполнить набор операторов, один раз для каждого элемента из списка, кортежа, набора и т. д.</a:t>
            </a:r>
            <a:endParaRPr lang="en-US" sz="2200" dirty="0"/>
          </a:p>
          <a:p>
            <a:r>
              <a:rPr lang="ru-RU" sz="2200" dirty="0"/>
              <a:t>Итерация по последовательности называется </a:t>
            </a:r>
            <a:r>
              <a:rPr lang="ru-RU" sz="2200" i="1" dirty="0"/>
              <a:t>обходом</a:t>
            </a:r>
          </a:p>
          <a:p>
            <a:r>
              <a:rPr lang="ru-RU" sz="2200" dirty="0"/>
              <a:t>Цикл </a:t>
            </a:r>
            <a:r>
              <a:rPr lang="ru-RU" sz="2200" b="1" i="1" dirty="0"/>
              <a:t>for</a:t>
            </a:r>
            <a:r>
              <a:rPr lang="ru-RU" sz="2200" dirty="0"/>
              <a:t> не требует предварительной установки переменной цикла, </a:t>
            </a:r>
          </a:p>
          <a:p>
            <a:pPr marL="0" indent="0">
              <a:buNone/>
            </a:pPr>
            <a:r>
              <a:rPr lang="ru-RU" sz="2200" dirty="0"/>
              <a:t>условия выхода из цикла и инкремента/ декремента переменной цикла</a:t>
            </a:r>
          </a:p>
        </p:txBody>
      </p:sp>
    </p:spTree>
    <p:extLst>
      <p:ext uri="{BB962C8B-B14F-4D97-AF65-F5344CB8AC3E}">
        <p14:creationId xmlns:p14="http://schemas.microsoft.com/office/powerpoint/2010/main" val="399298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A853-6E57-4DFE-AC84-790B9A6E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цикла </a:t>
            </a:r>
            <a:r>
              <a:rPr lang="en-GB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65CC-68CB-404B-A920-B38192C15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786060" cy="4082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2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 </a:t>
            </a:r>
            <a:r>
              <a:rPr lang="en-US" altLang="en-US" sz="2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sequence</a:t>
            </a:r>
            <a:r>
              <a:rPr lang="en-US" alt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ru-RU" altLang="en-US" sz="2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тело цикла</a:t>
            </a:r>
            <a:endParaRPr lang="ru-RU" sz="2400" b="1" i="1" dirty="0">
              <a:solidFill>
                <a:srgbClr val="002060"/>
              </a:solidFill>
            </a:endParaRPr>
          </a:p>
          <a:p>
            <a:r>
              <a:rPr lang="ru-RU" sz="2400" dirty="0"/>
              <a:t>Цикл начинается с первого элемента последовательности и  продолжается, пока не достигается последнего элемента в данной  последовательности</a:t>
            </a:r>
          </a:p>
          <a:p>
            <a:r>
              <a:rPr lang="ru-RU" sz="2400" dirty="0"/>
              <a:t>Тело цикла </a:t>
            </a:r>
            <a:r>
              <a:rPr lang="ru-RU" sz="2400" b="1" i="1" dirty="0"/>
              <a:t>for</a:t>
            </a:r>
            <a:r>
              <a:rPr lang="ru-RU" sz="2400" dirty="0"/>
              <a:t> отделяется от остальной части кода с помощью отступа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9982A-2190-4F82-97ED-A37AF08B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555" y="2910770"/>
            <a:ext cx="2968253" cy="30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4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787E-BC5F-4B9F-AC3A-C25C1510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9D3A-4A43-4C31-B2A5-55805283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numbers = [6, 5, 3, 8, 4, 2, 5, 4, 11]</a:t>
            </a:r>
          </a:p>
          <a:p>
            <a:pPr marL="0" indent="0">
              <a:buNone/>
            </a:pPr>
            <a:r>
              <a:rPr lang="en-US" sz="2200" dirty="0"/>
              <a:t>sum = 0</a:t>
            </a:r>
          </a:p>
          <a:p>
            <a:pPr marL="0" indent="0">
              <a:buNone/>
            </a:pPr>
            <a:r>
              <a:rPr lang="en-US" sz="2200" dirty="0"/>
              <a:t>for </a:t>
            </a:r>
            <a:r>
              <a:rPr lang="en-US" sz="2200" dirty="0" err="1"/>
              <a:t>val</a:t>
            </a:r>
            <a:r>
              <a:rPr lang="en-US" sz="2200" dirty="0"/>
              <a:t> in numbers:</a:t>
            </a:r>
          </a:p>
          <a:p>
            <a:pPr marL="0" indent="0">
              <a:buNone/>
            </a:pPr>
            <a:r>
              <a:rPr lang="en-US" sz="2200" dirty="0"/>
              <a:t>    sum = </a:t>
            </a:r>
            <a:r>
              <a:rPr lang="en-US" sz="2200" dirty="0" err="1"/>
              <a:t>sum+val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print("The sum is", sum)</a:t>
            </a:r>
            <a:endParaRPr lang="ru-RU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EFB9C-5BC6-4329-814B-603ED5B9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630" y="4019647"/>
            <a:ext cx="2079673" cy="5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2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F906-C0B8-4BF2-83E6-71B5ED9A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43EF-8269-42DA-B701-A68D6475E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05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 err="1"/>
              <a:t>my_string</a:t>
            </a:r>
            <a:r>
              <a:rPr lang="en-GB" sz="2200" dirty="0"/>
              <a:t> = 'Loop through a string in Python.'</a:t>
            </a:r>
          </a:p>
          <a:p>
            <a:pPr marL="0" indent="0">
              <a:buNone/>
            </a:pPr>
            <a:r>
              <a:rPr lang="en-GB" sz="2200" dirty="0"/>
              <a:t>counter = 0</a:t>
            </a:r>
          </a:p>
          <a:p>
            <a:pPr marL="0" indent="0">
              <a:buNone/>
            </a:pPr>
            <a:r>
              <a:rPr lang="en-GB" sz="2200" dirty="0"/>
              <a:t>for </a:t>
            </a:r>
            <a:r>
              <a:rPr lang="en-GB" sz="2200" b="1" dirty="0"/>
              <a:t>symbol</a:t>
            </a:r>
            <a:r>
              <a:rPr lang="en-GB" sz="2200" dirty="0"/>
              <a:t> in </a:t>
            </a:r>
            <a:r>
              <a:rPr lang="en-GB" sz="2200" b="1" dirty="0" err="1"/>
              <a:t>my_string</a:t>
            </a:r>
            <a:r>
              <a:rPr lang="en-GB" sz="2200" dirty="0"/>
              <a:t>:</a:t>
            </a:r>
          </a:p>
          <a:p>
            <a:pPr marL="0" indent="0">
              <a:buNone/>
            </a:pPr>
            <a:r>
              <a:rPr lang="en-GB" sz="2200" dirty="0"/>
              <a:t>    if symbol==" " or symbol==".":</a:t>
            </a:r>
          </a:p>
          <a:p>
            <a:pPr marL="0" indent="0">
              <a:buNone/>
            </a:pPr>
            <a:r>
              <a:rPr lang="en-GB" sz="2200" dirty="0"/>
              <a:t>        counter+= 1</a:t>
            </a:r>
          </a:p>
          <a:p>
            <a:pPr marL="0" indent="0">
              <a:buNone/>
            </a:pPr>
            <a:r>
              <a:rPr lang="en-GB" sz="2200" dirty="0"/>
              <a:t>    </a:t>
            </a:r>
          </a:p>
          <a:p>
            <a:pPr marL="0" indent="0">
              <a:buNone/>
            </a:pPr>
            <a:r>
              <a:rPr lang="en-GB" sz="2200" dirty="0"/>
              <a:t>print("I found {} words in the given </a:t>
            </a:r>
            <a:r>
              <a:rPr lang="en-GB" sz="2200" dirty="0" err="1"/>
              <a:t>text".format</a:t>
            </a:r>
            <a:r>
              <a:rPr lang="en-GB" sz="2200" dirty="0"/>
              <a:t>(counter))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E3102-8F6D-41ED-B397-D3BDF5BEE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547" y="4555766"/>
            <a:ext cx="3310035" cy="28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4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B00C-88EF-4275-A5E1-79C56674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F665-341C-4EAB-BBBE-678FD160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24478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 choice(food):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rezult</a:t>
            </a:r>
            <a:r>
              <a:rPr lang="en-US" dirty="0"/>
              <a:t> = ""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>
                <a:solidFill>
                  <a:srgbClr val="C00000"/>
                </a:solidFill>
              </a:rPr>
              <a:t> for x in food: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rezult</a:t>
            </a:r>
            <a:r>
              <a:rPr lang="en-US" dirty="0"/>
              <a:t> += "\n" + x</a:t>
            </a:r>
          </a:p>
          <a:p>
            <a:pPr marL="0" indent="0">
              <a:buNone/>
            </a:pPr>
            <a:r>
              <a:rPr lang="en-US" dirty="0"/>
              <a:t>    return </a:t>
            </a:r>
            <a:r>
              <a:rPr lang="en-US" dirty="0" err="1"/>
              <a:t>rezult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fruits = ["apple", "banana", "cherry"]</a:t>
            </a:r>
          </a:p>
          <a:p>
            <a:pPr marL="0" indent="0">
              <a:buNone/>
            </a:pPr>
            <a:r>
              <a:rPr lang="en-US" dirty="0"/>
              <a:t>print("My favorite fruits are: " + choice(fruits))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825D9-324B-44BA-8FAD-19D86D5E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62" y="3081337"/>
            <a:ext cx="2430342" cy="10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3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4AE0-EE23-4D17-BD63-EE3316EA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ru-RU" b="1" i="1" dirty="0" err="1"/>
              <a:t>break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8786-8C45-46F5-B221-42F9B805B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7289"/>
            <a:ext cx="11029615" cy="4680155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С помощью оператора </a:t>
            </a:r>
            <a:r>
              <a:rPr lang="ru-RU" sz="2400" b="1" i="1" dirty="0" err="1"/>
              <a:t>break</a:t>
            </a:r>
            <a:r>
              <a:rPr lang="ru-RU" sz="2400" b="1" i="1" dirty="0"/>
              <a:t> </a:t>
            </a:r>
            <a:r>
              <a:rPr lang="ru-RU" sz="2400" dirty="0"/>
              <a:t>можно остановить цикл до того, как он пройдет через все элементы</a:t>
            </a:r>
          </a:p>
          <a:p>
            <a:r>
              <a:rPr lang="ru-RU" sz="2400" dirty="0"/>
              <a:t>Пример: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numbers = [6, 5, 3, 8, 4, 2, 5, 4, 11]</a:t>
            </a:r>
          </a:p>
          <a:p>
            <a:pPr marL="0" indent="0">
              <a:buNone/>
            </a:pPr>
            <a:r>
              <a:rPr lang="en-US" dirty="0"/>
              <a:t>sum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val</a:t>
            </a:r>
            <a:r>
              <a:rPr lang="en-US" dirty="0"/>
              <a:t> in numbers:</a:t>
            </a:r>
          </a:p>
          <a:p>
            <a:pPr marL="0" indent="0">
              <a:buNone/>
            </a:pPr>
            <a:r>
              <a:rPr lang="en-US" dirty="0"/>
              <a:t>    sum = </a:t>
            </a:r>
            <a:r>
              <a:rPr lang="en-US" dirty="0" err="1"/>
              <a:t>sum+val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 sum &gt;= 35: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break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print("The sum is", sum)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21D96-C7A7-4E64-B2A5-9CCF13E5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772" y="4344642"/>
            <a:ext cx="2197998" cy="3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83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3469</TotalTime>
  <Words>1377</Words>
  <Application>Microsoft Office PowerPoint</Application>
  <PresentationFormat>Widescreen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Consolas</vt:lpstr>
      <vt:lpstr>Corbel</vt:lpstr>
      <vt:lpstr>Gill Sans MT</vt:lpstr>
      <vt:lpstr>Wingdings 2</vt:lpstr>
      <vt:lpstr>Dividend</vt:lpstr>
      <vt:lpstr>Тема 7: циклы в python</vt:lpstr>
      <vt:lpstr>Содержание</vt:lpstr>
      <vt:lpstr>Общее</vt:lpstr>
      <vt:lpstr>Оператор цикла “for”</vt:lpstr>
      <vt:lpstr>Синтаксис цикла for</vt:lpstr>
      <vt:lpstr>Пример 1</vt:lpstr>
      <vt:lpstr>Пример 2</vt:lpstr>
      <vt:lpstr>Пример 2</vt:lpstr>
      <vt:lpstr>оператор break</vt:lpstr>
      <vt:lpstr>Оператор CONTINUE</vt:lpstr>
      <vt:lpstr>Функция Range()</vt:lpstr>
      <vt:lpstr>Предыдущий пример эквивалентен этому</vt:lpstr>
      <vt:lpstr>Или же можно и так использовать функцию Range()</vt:lpstr>
      <vt:lpstr>Или еще и так ...</vt:lpstr>
      <vt:lpstr>Else в For </vt:lpstr>
      <vt:lpstr>Оператор цикла “while”</vt:lpstr>
      <vt:lpstr>Пример</vt:lpstr>
      <vt:lpstr>Пример 2</vt:lpstr>
      <vt:lpstr>while с else, break, continue</vt:lpstr>
      <vt:lpstr>Пример с использованием Else</vt:lpstr>
      <vt:lpstr>Модуль Random</vt:lpstr>
      <vt:lpstr>Повторим…</vt:lpstr>
      <vt:lpstr>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 Plesca</cp:lastModifiedBy>
  <cp:revision>381</cp:revision>
  <dcterms:created xsi:type="dcterms:W3CDTF">2019-08-31T15:29:49Z</dcterms:created>
  <dcterms:modified xsi:type="dcterms:W3CDTF">2024-01-28T13:23:51Z</dcterms:modified>
</cp:coreProperties>
</file>