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2" r:id="rId4"/>
    <p:sldId id="289" r:id="rId5"/>
    <p:sldId id="290" r:id="rId6"/>
    <p:sldId id="313" r:id="rId7"/>
    <p:sldId id="292" r:id="rId8"/>
    <p:sldId id="309" r:id="rId9"/>
    <p:sldId id="310" r:id="rId10"/>
    <p:sldId id="320" r:id="rId11"/>
    <p:sldId id="283" r:id="rId12"/>
    <p:sldId id="285" r:id="rId13"/>
    <p:sldId id="311" r:id="rId14"/>
    <p:sldId id="284" r:id="rId15"/>
    <p:sldId id="286" r:id="rId16"/>
    <p:sldId id="287" r:id="rId17"/>
    <p:sldId id="312" r:id="rId18"/>
    <p:sldId id="314" r:id="rId19"/>
    <p:sldId id="315" r:id="rId20"/>
    <p:sldId id="316" r:id="rId21"/>
    <p:sldId id="317" r:id="rId22"/>
    <p:sldId id="298" r:id="rId23"/>
    <p:sldId id="299" r:id="rId24"/>
    <p:sldId id="300" r:id="rId25"/>
    <p:sldId id="301" r:id="rId26"/>
    <p:sldId id="318" r:id="rId27"/>
    <p:sldId id="319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1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2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0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2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reg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61391"/>
            <a:ext cx="10993549" cy="1634053"/>
          </a:xfrm>
        </p:spPr>
        <p:txBody>
          <a:bodyPr>
            <a:normAutofit/>
          </a:bodyPr>
          <a:lstStyle/>
          <a:p>
            <a:r>
              <a:rPr lang="ru-RU" dirty="0"/>
              <a:t>Тема </a:t>
            </a:r>
            <a:r>
              <a:rPr lang="en-US" dirty="0"/>
              <a:t>8</a:t>
            </a:r>
            <a:r>
              <a:rPr lang="ru-RU" dirty="0"/>
              <a:t>:</a:t>
            </a:r>
            <a:r>
              <a:rPr lang="ro-MD" dirty="0"/>
              <a:t>  </a:t>
            </a:r>
            <a:r>
              <a:rPr lang="ru-RU" b="1" dirty="0"/>
              <a:t>Регулярные выражения в </a:t>
            </a:r>
            <a:r>
              <a:rPr lang="en-US" b="1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51941"/>
          </a:xfrm>
        </p:spPr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4C72-1EB7-4D96-8D57-CF34AA90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34AB-AF8E-4982-ADC7-FCA52455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[A-z</a:t>
            </a:r>
            <a:r>
              <a:rPr lang="ru-RU" sz="2400" dirty="0"/>
              <a:t>А-я</a:t>
            </a:r>
            <a:r>
              <a:rPr lang="en-GB" sz="2400" dirty="0"/>
              <a:t>]</a:t>
            </a:r>
            <a:r>
              <a:rPr lang="ru-RU" sz="2400" dirty="0"/>
              <a:t> – одна английская или русская буква </a:t>
            </a:r>
          </a:p>
          <a:p>
            <a:r>
              <a:rPr lang="ru-RU" sz="2400" dirty="0"/>
              <a:t>А это рег.выражение </a:t>
            </a:r>
            <a:r>
              <a:rPr lang="en-GB" sz="2400" dirty="0"/>
              <a:t>[A-z</a:t>
            </a:r>
            <a:r>
              <a:rPr lang="ru-RU" sz="2400" dirty="0"/>
              <a:t>А-я</a:t>
            </a:r>
            <a:r>
              <a:rPr lang="en-GB" sz="2400" dirty="0"/>
              <a:t>]{2,15}</a:t>
            </a:r>
            <a:r>
              <a:rPr lang="ru-RU" sz="2400" dirty="0"/>
              <a:t> что представляет?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708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06D7-8EA0-4A9F-BDFB-A6A16015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для работы с регулярными выражениями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EEC5-DCD9-4446-BE4E-C34D54EA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7458"/>
            <a:ext cx="11029615" cy="4546352"/>
          </a:xfrm>
        </p:spPr>
        <p:txBody>
          <a:bodyPr>
            <a:normAutofit/>
          </a:bodyPr>
          <a:lstStyle/>
          <a:p>
            <a:r>
              <a:rPr lang="ru-RU" sz="2200" dirty="0" err="1"/>
              <a:t>Python</a:t>
            </a:r>
            <a:r>
              <a:rPr lang="ru-RU" sz="2200" dirty="0"/>
              <a:t> предлагает две различные примитивные операции</a:t>
            </a:r>
          </a:p>
          <a:p>
            <a:pPr lvl="1"/>
            <a:r>
              <a:rPr lang="ru-RU" sz="2200" dirty="0"/>
              <a:t>метод </a:t>
            </a:r>
            <a:r>
              <a:rPr lang="ru-RU" sz="2200" b="1" dirty="0" err="1"/>
              <a:t>match</a:t>
            </a:r>
            <a:r>
              <a:rPr lang="ru-RU" sz="2200" b="1" dirty="0"/>
              <a:t>()</a:t>
            </a:r>
            <a:r>
              <a:rPr lang="ru-RU" sz="2200" dirty="0"/>
              <a:t> проверяет совпадение только в начале строки, в то время как </a:t>
            </a:r>
          </a:p>
          <a:p>
            <a:pPr lvl="1"/>
            <a:r>
              <a:rPr lang="en-US" sz="2200" b="1" dirty="0"/>
              <a:t>search()</a:t>
            </a:r>
            <a:r>
              <a:rPr lang="ru-RU" sz="2200" b="1" dirty="0"/>
              <a:t> </a:t>
            </a:r>
            <a:r>
              <a:rPr lang="ru-RU" sz="2200" dirty="0"/>
              <a:t>проверяет совпадение в любом месте строки</a:t>
            </a:r>
          </a:p>
          <a:p>
            <a:r>
              <a:rPr lang="en-US" sz="2200" b="1" dirty="0" err="1"/>
              <a:t>re.match</a:t>
            </a:r>
            <a:r>
              <a:rPr lang="en-US" sz="2200" b="1" dirty="0"/>
              <a:t>() </a:t>
            </a:r>
            <a:r>
              <a:rPr lang="en-US" sz="2200" dirty="0"/>
              <a:t>– </a:t>
            </a:r>
            <a:r>
              <a:rPr lang="ru-RU" sz="2200" dirty="0"/>
              <a:t>для того что бы произвести поиск в текстовой строке или списке необходимо использовать цикл </a:t>
            </a:r>
            <a:r>
              <a:rPr lang="en-US" sz="2200" b="1" dirty="0"/>
              <a:t>for</a:t>
            </a:r>
            <a:r>
              <a:rPr lang="en-US" sz="2200" dirty="0"/>
              <a:t>. </a:t>
            </a:r>
            <a:r>
              <a:rPr lang="ru-RU" sz="2200" dirty="0"/>
              <a:t>Метод возвращает объект соответствия, если поиск выполнен успешно. Если нет, возвращается </a:t>
            </a:r>
            <a:r>
              <a:rPr lang="ru-RU" sz="2200" i="1" dirty="0" err="1"/>
              <a:t>None</a:t>
            </a:r>
            <a:endParaRPr lang="en-US" sz="2200" i="1" dirty="0"/>
          </a:p>
          <a:p>
            <a:r>
              <a:rPr lang="en-US" sz="2200" b="1" dirty="0" err="1"/>
              <a:t>re.search</a:t>
            </a:r>
            <a:r>
              <a:rPr lang="en-US" sz="2200" b="1" dirty="0"/>
              <a:t>()</a:t>
            </a:r>
            <a:r>
              <a:rPr lang="ru-RU" sz="2200" b="1" dirty="0"/>
              <a:t> </a:t>
            </a:r>
            <a:r>
              <a:rPr lang="ru-RU" sz="2200" dirty="0"/>
              <a:t>- ищет в строке совпадение и возвращает объект совпадения, если есть совпадение</a:t>
            </a:r>
            <a:endParaRPr lang="en-US" sz="2200" dirty="0"/>
          </a:p>
          <a:p>
            <a:r>
              <a:rPr lang="en-US" sz="2200" b="1" dirty="0" err="1"/>
              <a:t>re.findall</a:t>
            </a:r>
            <a:r>
              <a:rPr lang="en-US" sz="2200" b="1" dirty="0"/>
              <a:t>()</a:t>
            </a:r>
            <a:r>
              <a:rPr lang="ru-RU" sz="2200" b="1" dirty="0"/>
              <a:t> </a:t>
            </a:r>
            <a:r>
              <a:rPr lang="ru-RU" sz="2200" dirty="0"/>
              <a:t>– возвращает список, содержащий все совпадения</a:t>
            </a:r>
          </a:p>
          <a:p>
            <a:r>
              <a:rPr lang="en-US" sz="2200" b="1" dirty="0"/>
              <a:t>re.</a:t>
            </a:r>
            <a:r>
              <a:rPr lang="ru-RU" sz="2200" b="1" dirty="0" err="1"/>
              <a:t>sub</a:t>
            </a:r>
            <a:r>
              <a:rPr lang="ru-RU" sz="2200" b="1" dirty="0"/>
              <a:t>() </a:t>
            </a:r>
            <a:r>
              <a:rPr lang="ru-RU" sz="2200" dirty="0"/>
              <a:t>- заменяет совпадения</a:t>
            </a:r>
            <a:r>
              <a:rPr lang="en-US" sz="2200" dirty="0"/>
              <a:t>,</a:t>
            </a:r>
            <a:r>
              <a:rPr lang="ru-RU" sz="2200" dirty="0"/>
              <a:t> текстом на ваш выбор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457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E1B-D058-4852-910C-FFFB3004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методом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D753-8B0E-431F-9E5E-4ACBCE21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958217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/>
              <a:t>Пример 1: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/>
              <a:t>match_it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re.match</a:t>
            </a:r>
            <a:r>
              <a:rPr lang="en-US" dirty="0">
                <a:solidFill>
                  <a:srgbClr val="C00000"/>
                </a:solidFill>
              </a:rPr>
              <a:t>(pattern,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print("I found it!")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24821-CA4D-49AE-A951-A78A82998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78" y="6032019"/>
            <a:ext cx="2336068" cy="421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78A97-8375-488F-8247-7F0813C4E991}"/>
              </a:ext>
            </a:extLst>
          </p:cNvPr>
          <p:cNvSpPr txBox="1"/>
          <p:nvPr/>
        </p:nvSpPr>
        <p:spPr>
          <a:xfrm>
            <a:off x="6162137" y="1946752"/>
            <a:ext cx="5289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2: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re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pattern = 'Pony'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= '" My Little Pony " franchise not only appeals to the little girls...'</a:t>
            </a:r>
          </a:p>
          <a:p>
            <a:r>
              <a:rPr lang="en-US" dirty="0" err="1">
                <a:solidFill>
                  <a:srgbClr val="C00000"/>
                </a:solidFill>
              </a:rPr>
              <a:t>word_list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string.split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word_list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for word in </a:t>
            </a:r>
            <a:r>
              <a:rPr lang="en-US" dirty="0" err="1">
                <a:solidFill>
                  <a:srgbClr val="C00000"/>
                </a:solidFill>
              </a:rPr>
              <a:t>word_list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match_it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re.match</a:t>
            </a:r>
            <a:r>
              <a:rPr lang="en-US" dirty="0">
                <a:solidFill>
                  <a:srgbClr val="C00000"/>
                </a:solidFill>
              </a:rPr>
              <a:t>(pattern, word)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print("I found it!")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else: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print("I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did't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find it!")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C05B6-4E10-44DA-8369-B27DFD8D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87" y="5593869"/>
            <a:ext cx="7239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C214-5842-4FC2-9850-4E8C4BE8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использования рег. Выражения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0EA9-E459-45A4-98FC-C01734E1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8"/>
            <a:ext cx="5196755" cy="4717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re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name_pattern</a:t>
            </a:r>
            <a:r>
              <a:rPr lang="en-US" sz="2000" dirty="0">
                <a:solidFill>
                  <a:srgbClr val="C00000"/>
                </a:solidFill>
              </a:rPr>
              <a:t> = '^[A-z]{3,15}$'</a:t>
            </a:r>
          </a:p>
          <a:p>
            <a:pPr marL="0" indent="0">
              <a:buNone/>
            </a:pPr>
            <a:r>
              <a:rPr lang="en-US" sz="2000" dirty="0" err="1"/>
              <a:t>cond</a:t>
            </a:r>
            <a:r>
              <a:rPr lang="en-US" sz="2000" dirty="0"/>
              <a:t> = False</a:t>
            </a:r>
          </a:p>
          <a:p>
            <a:pPr marL="0" indent="0">
              <a:buNone/>
            </a:pPr>
            <a:r>
              <a:rPr lang="en-US" sz="2000" dirty="0"/>
              <a:t>while (</a:t>
            </a:r>
            <a:r>
              <a:rPr lang="en-US" sz="2000" dirty="0" err="1"/>
              <a:t>cond</a:t>
            </a:r>
            <a:r>
              <a:rPr lang="en-US" sz="2000" dirty="0"/>
              <a:t>==False):</a:t>
            </a:r>
          </a:p>
          <a:p>
            <a:pPr marL="0" indent="0">
              <a:buNone/>
            </a:pPr>
            <a:r>
              <a:rPr lang="en-US" sz="2000" dirty="0"/>
              <a:t>    name = input("Input your name... \n")</a:t>
            </a:r>
          </a:p>
          <a:p>
            <a:pPr marL="0" indent="0">
              <a:buNone/>
            </a:pPr>
            <a:r>
              <a:rPr lang="en-US" sz="2000" dirty="0"/>
              <a:t>    if </a:t>
            </a:r>
            <a:r>
              <a:rPr lang="en-US" sz="2000" dirty="0" err="1"/>
              <a:t>re.match</a:t>
            </a:r>
            <a:r>
              <a:rPr lang="en-US" sz="2000" dirty="0"/>
              <a:t>(</a:t>
            </a:r>
            <a:r>
              <a:rPr lang="en-US" sz="2000" dirty="0" err="1"/>
              <a:t>name_pattern</a:t>
            </a:r>
            <a:r>
              <a:rPr lang="en-US" sz="2000" dirty="0"/>
              <a:t>, name):</a:t>
            </a:r>
          </a:p>
          <a:p>
            <a:pPr marL="0" indent="0">
              <a:buNone/>
            </a:pPr>
            <a:r>
              <a:rPr lang="en-US" sz="2000" dirty="0"/>
              <a:t>        print("Your name is ", name)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cond</a:t>
            </a:r>
            <a:r>
              <a:rPr lang="en-US" sz="2000" dirty="0"/>
              <a:t> = True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print("Enter correct value...")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cond</a:t>
            </a:r>
            <a:r>
              <a:rPr lang="en-US" sz="2000" dirty="0"/>
              <a:t> =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E743D-D8D9-465E-A00D-038E18178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14" y="3551997"/>
            <a:ext cx="3372677" cy="23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7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1289-96D8-4D42-94B3-D57A9E5E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Пример с методом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search(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)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ECFE-FBA6-4015-9603-C7EFB0D6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/>
              <a:t>match_it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re.search</a:t>
            </a:r>
            <a:r>
              <a:rPr lang="en-US" dirty="0">
                <a:solidFill>
                  <a:srgbClr val="C00000"/>
                </a:solidFill>
              </a:rPr>
              <a:t>(pattern,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print("I found it!")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012BA-1413-4B45-8AEA-CC611E86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86" y="5037482"/>
            <a:ext cx="2076864" cy="4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B849-94AD-496B-A7FB-91F3D4CD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с методом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s</a:t>
            </a:r>
            <a:r>
              <a:rPr lang="ro-MD" b="1" dirty="0" err="1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ub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EDF5-7654-428A-8B7C-D71C5AF4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match_it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re.sub</a:t>
            </a:r>
            <a:r>
              <a:rPr lang="en-US" dirty="0">
                <a:solidFill>
                  <a:srgbClr val="C00000"/>
                </a:solidFill>
              </a:rPr>
              <a:t>(pattern, '***',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match_it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8CBE9-8B6D-4962-A221-8C4F3BFD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6" y="5720686"/>
            <a:ext cx="7277642" cy="4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829F-C87B-4F4D-A955-CA8C1481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с методом </a:t>
            </a:r>
            <a:r>
              <a:rPr lang="ro-MD" b="1" dirty="0" err="1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findall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ro-MD" b="1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350-DCD6-4473-985E-F363680A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03990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/>
              <a:t>Пример 1: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pattern = 'Pony'</a:t>
            </a:r>
          </a:p>
          <a:p>
            <a:pPr marL="0" indent="0">
              <a:buNone/>
            </a:pPr>
            <a:r>
              <a:rPr lang="en-US" dirty="0"/>
              <a:t>string = '"My Little Pony" franchise not only appeals to the little girls...'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match_it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re.findall</a:t>
            </a:r>
            <a:r>
              <a:rPr lang="en-US" dirty="0">
                <a:solidFill>
                  <a:srgbClr val="C00000"/>
                </a:solidFill>
              </a:rPr>
              <a:t>(pattern, string)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match_it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match_it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print("I </a:t>
            </a:r>
            <a:r>
              <a:rPr lang="en-US" dirty="0" err="1"/>
              <a:t>did't</a:t>
            </a:r>
            <a:r>
              <a:rPr lang="en-US" dirty="0"/>
              <a:t> find it!")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99E3D-15F7-4ABF-9427-2D5E7C48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48" y="5956140"/>
            <a:ext cx="1281434" cy="399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5008C-A7FC-4614-A591-F7086F8531C0}"/>
              </a:ext>
            </a:extLst>
          </p:cNvPr>
          <p:cNvSpPr txBox="1"/>
          <p:nvPr/>
        </p:nvSpPr>
        <p:spPr>
          <a:xfrm>
            <a:off x="6387547" y="1957322"/>
            <a:ext cx="5103990" cy="419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2: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pattern = '[A-z]{4,10}'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= '"My Little Pony" franchise not only appeals to the little girls...'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re.findall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(pattern, string)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match_it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print("I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did't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find it!")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4A9DE-C10F-490B-973F-D5AEDB22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14107"/>
            <a:ext cx="5576887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F52D-255D-4364-9738-264ACDD6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специальные последовательности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7010-9C80-42FD-BD97-F717879F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69" y="2119157"/>
            <a:ext cx="11029615" cy="1013800"/>
          </a:xfrm>
        </p:spPr>
        <p:txBody>
          <a:bodyPr>
            <a:noAutofit/>
          </a:bodyPr>
          <a:lstStyle/>
          <a:p>
            <a:r>
              <a:rPr lang="ru-RU" sz="2200" b="1" dirty="0">
                <a:solidFill>
                  <a:srgbClr val="00B0F0"/>
                </a:solidFill>
              </a:rPr>
              <a:t>Специальная последовательность </a:t>
            </a:r>
            <a:r>
              <a:rPr lang="ru-RU" sz="2200" dirty="0"/>
              <a:t>— это </a:t>
            </a:r>
            <a:r>
              <a:rPr lang="ru-RU" sz="2200" b="1" dirty="0">
                <a:solidFill>
                  <a:srgbClr val="00B0F0"/>
                </a:solidFill>
              </a:rPr>
              <a:t>\</a:t>
            </a:r>
            <a:r>
              <a:rPr lang="ru-RU" sz="2200" dirty="0"/>
              <a:t>, за которым следует один из символов в списке ниже, и она имеет особое значение (некоторые были ранее рассмотрены на слайде )</a:t>
            </a:r>
            <a:endParaRPr lang="en-GB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F96BD-114C-43F6-8EFF-34C2F1516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90124"/>
              </p:ext>
            </p:extLst>
          </p:nvPr>
        </p:nvGraphicFramePr>
        <p:xfrm>
          <a:off x="371168" y="3429000"/>
          <a:ext cx="11449664" cy="2702789"/>
        </p:xfrm>
        <a:graphic>
          <a:graphicData uri="http://schemas.openxmlformats.org/drawingml/2006/table">
            <a:tbl>
              <a:tblPr/>
              <a:tblGrid>
                <a:gridCol w="1284453">
                  <a:extLst>
                    <a:ext uri="{9D8B030D-6E8A-4147-A177-3AD203B41FA5}">
                      <a16:colId xmlns:a16="http://schemas.microsoft.com/office/drawing/2014/main" val="2972422396"/>
                    </a:ext>
                  </a:extLst>
                </a:gridCol>
                <a:gridCol w="10165211">
                  <a:extLst>
                    <a:ext uri="{9D8B030D-6E8A-4147-A177-3AD203B41FA5}">
                      <a16:colId xmlns:a16="http://schemas.microsoft.com/office/drawing/2014/main" val="1260121735"/>
                    </a:ext>
                  </a:extLst>
                </a:gridCol>
              </a:tblGrid>
              <a:tr h="415957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sz="2000" b="1" dirty="0">
                          <a:solidFill>
                            <a:srgbClr val="00B0F0"/>
                          </a:solidFill>
                          <a:effectLst/>
                          <a:latin typeface="Corbel" panose="020B0503020204020204" pitchFamily="34" charset="0"/>
                        </a:rPr>
                        <a:t>Символы</a:t>
                      </a:r>
                      <a:endParaRPr lang="en-GB" sz="2000" b="1" dirty="0">
                        <a:solidFill>
                          <a:srgbClr val="00B0F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38307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sz="2000" b="1" dirty="0">
                          <a:solidFill>
                            <a:srgbClr val="00B0F0"/>
                          </a:solidFill>
                          <a:effectLst/>
                          <a:latin typeface="Corbel" panose="020B0503020204020204" pitchFamily="34" charset="0"/>
                        </a:rPr>
                        <a:t>Описание</a:t>
                      </a:r>
                      <a:endParaRPr lang="en-GB" sz="2000" b="1" dirty="0">
                        <a:solidFill>
                          <a:srgbClr val="00B0F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19154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25644"/>
                  </a:ext>
                </a:extLst>
              </a:tr>
              <a:tr h="265108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dirty="0">
                          <a:effectLst/>
                          <a:latin typeface="Corbel" panose="020B0503020204020204" pitchFamily="34" charset="0"/>
                        </a:rPr>
                        <a:t>\A</a:t>
                      </a:r>
                    </a:p>
                  </a:txBody>
                  <a:tcPr marL="38307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Возвращает совпадение, если указанные символы находятся в начале строки</a:t>
                      </a:r>
                      <a:endParaRPr lang="en-GB" sz="20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19154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22022"/>
                  </a:ext>
                </a:extLst>
              </a:tr>
              <a:tr h="49773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2000" b="1">
                          <a:effectLst/>
                          <a:latin typeface="Corbel" panose="020B0503020204020204" pitchFamily="34" charset="0"/>
                        </a:rPr>
                        <a:t>\b</a:t>
                      </a:r>
                    </a:p>
                  </a:txBody>
                  <a:tcPr marL="38307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Возвращает совпадение, в котором указанные символы находятся в начале или в конце слова</a:t>
                      </a:r>
                      <a:endParaRPr lang="en-GB" sz="20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19154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03485"/>
                  </a:ext>
                </a:extLst>
              </a:tr>
              <a:tr h="54028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2000" b="1">
                          <a:effectLst/>
                          <a:latin typeface="Corbel" panose="020B0503020204020204" pitchFamily="34" charset="0"/>
                        </a:rPr>
                        <a:t>\B</a:t>
                      </a:r>
                    </a:p>
                  </a:txBody>
                  <a:tcPr marL="38307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Возвращает совпадение, в котором присутствуют указанные символы, но НЕ в начале (или в конце) слова («r» в начале означает, что строка обрабатывается как «необработанная строка»)</a:t>
                      </a:r>
                      <a:endParaRPr lang="en-GB" sz="20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19154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185333"/>
                  </a:ext>
                </a:extLst>
              </a:tr>
              <a:tr h="265108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dirty="0">
                          <a:effectLst/>
                          <a:latin typeface="Corbel" panose="020B0503020204020204" pitchFamily="34" charset="0"/>
                        </a:rPr>
                        <a:t>\Z</a:t>
                      </a:r>
                    </a:p>
                  </a:txBody>
                  <a:tcPr marL="38307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Возвращает совпадение, если указанные символы находятся в конце строки</a:t>
                      </a:r>
                      <a:endParaRPr lang="en-GB" sz="20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19154" marR="19154" marT="19154" marB="191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6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999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B0C6-452F-45E5-8AA0-44A2E797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GB" sz="2800" b="1" dirty="0">
                <a:effectLst/>
                <a:latin typeface="Corbel" panose="020B0503020204020204" pitchFamily="34" charset="0"/>
              </a:rPr>
              <a:t>\A</a:t>
            </a:r>
            <a:r>
              <a:rPr lang="ru-RU" sz="2800" b="1" dirty="0">
                <a:effectLst/>
                <a:latin typeface="Corbel" panose="020B0503020204020204" pitchFamily="34" charset="0"/>
              </a:rPr>
              <a:t> </a:t>
            </a:r>
            <a:r>
              <a:rPr lang="ru-RU" sz="2800" dirty="0">
                <a:effectLst/>
                <a:latin typeface="Corbel" panose="020B0503020204020204" pitchFamily="34" charset="0"/>
              </a:rPr>
              <a:t>– совпадение по символам вначале строки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007-6F2D-4AAA-869F-C4D8B5FC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8632"/>
            <a:ext cx="5416485" cy="4817807"/>
          </a:xfrm>
        </p:spPr>
        <p:txBody>
          <a:bodyPr>
            <a:normAutofit/>
          </a:bodyPr>
          <a:lstStyle/>
          <a:p>
            <a:r>
              <a:rPr lang="ru-RU" sz="2600" dirty="0"/>
              <a:t>Пример:</a:t>
            </a:r>
          </a:p>
          <a:p>
            <a:pPr marL="0" indent="0">
              <a:buNone/>
            </a:pPr>
            <a:r>
              <a:rPr lang="en-GB" dirty="0"/>
              <a:t>import re</a:t>
            </a:r>
          </a:p>
          <a:p>
            <a:pPr marL="0" indent="0">
              <a:buNone/>
            </a:pPr>
            <a:r>
              <a:rPr lang="en-GB" dirty="0"/>
              <a:t>addresses = ['str. </a:t>
            </a:r>
            <a:r>
              <a:rPr lang="en-GB" dirty="0" err="1"/>
              <a:t>Nucului</a:t>
            </a:r>
            <a:r>
              <a:rPr lang="en-GB" dirty="0"/>
              <a:t>', 'str. Pushkin', 'Mateevici str.']</a:t>
            </a:r>
          </a:p>
          <a:p>
            <a:pPr marL="0" indent="0">
              <a:buNone/>
            </a:pPr>
            <a:r>
              <a:rPr lang="en-GB" dirty="0" err="1"/>
              <a:t>my_pattern</a:t>
            </a:r>
            <a:r>
              <a:rPr lang="en-GB" dirty="0"/>
              <a:t> = '</a:t>
            </a:r>
            <a:r>
              <a:rPr lang="en-GB" b="1" dirty="0">
                <a:solidFill>
                  <a:srgbClr val="00B0F0"/>
                </a:solidFill>
              </a:rPr>
              <a:t>\</a:t>
            </a:r>
            <a:r>
              <a:rPr lang="en-GB" b="1" dirty="0" err="1">
                <a:solidFill>
                  <a:srgbClr val="00B0F0"/>
                </a:solidFill>
              </a:rPr>
              <a:t>A</a:t>
            </a:r>
            <a:r>
              <a:rPr lang="en-GB" dirty="0" err="1"/>
              <a:t>str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print(addresses)</a:t>
            </a:r>
          </a:p>
          <a:p>
            <a:pPr marL="0" indent="0">
              <a:buNone/>
            </a:pPr>
            <a:r>
              <a:rPr lang="en-GB" dirty="0"/>
              <a:t>for item in addresses:</a:t>
            </a:r>
          </a:p>
          <a:p>
            <a:pPr marL="0" indent="0">
              <a:buNone/>
            </a:pPr>
            <a:r>
              <a:rPr lang="en-GB" dirty="0"/>
              <a:t>    result = </a:t>
            </a:r>
            <a:r>
              <a:rPr lang="en-GB" dirty="0" err="1"/>
              <a:t>re.match</a:t>
            </a:r>
            <a:r>
              <a:rPr lang="en-GB" dirty="0"/>
              <a:t>(</a:t>
            </a:r>
            <a:r>
              <a:rPr lang="en-GB" dirty="0" err="1"/>
              <a:t>my_pattern</a:t>
            </a:r>
            <a:r>
              <a:rPr lang="en-GB" dirty="0"/>
              <a:t>, item)</a:t>
            </a:r>
          </a:p>
          <a:p>
            <a:pPr marL="0" indent="0">
              <a:buNone/>
            </a:pPr>
            <a:r>
              <a:rPr lang="en-GB" dirty="0"/>
              <a:t>    if result:</a:t>
            </a:r>
          </a:p>
          <a:p>
            <a:pPr marL="0" indent="0">
              <a:buNone/>
            </a:pPr>
            <a:r>
              <a:rPr lang="en-GB" dirty="0"/>
              <a:t>        print('I found him!', item)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print('Nothing!')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725F6-300D-454C-A807-1F461997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227290"/>
            <a:ext cx="5235605" cy="7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3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B883-0E42-4BC3-ABA1-343F093A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GB" sz="2800" b="1" dirty="0">
                <a:effectLst/>
                <a:latin typeface="Corbel" panose="020B0503020204020204" pitchFamily="34" charset="0"/>
              </a:rPr>
              <a:t>\</a:t>
            </a:r>
            <a:r>
              <a:rPr lang="ro-RO" b="1" cap="none" dirty="0">
                <a:latin typeface="Corbel" panose="020B0503020204020204" pitchFamily="34" charset="0"/>
              </a:rPr>
              <a:t>b</a:t>
            </a:r>
            <a:r>
              <a:rPr lang="ru-RU" sz="2800" b="1" dirty="0">
                <a:effectLst/>
                <a:latin typeface="Corbel" panose="020B0503020204020204" pitchFamily="34" charset="0"/>
              </a:rPr>
              <a:t> </a:t>
            </a:r>
            <a:r>
              <a:rPr lang="ru-RU" sz="2800" dirty="0">
                <a:effectLst/>
                <a:latin typeface="Corbel" panose="020B0503020204020204" pitchFamily="34" charset="0"/>
              </a:rPr>
              <a:t>– совпадение по символам вначале необработанной строки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2A23-E172-4203-86C0-8A397179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import re</a:t>
            </a:r>
          </a:p>
          <a:p>
            <a:pPr marL="0" indent="0">
              <a:buNone/>
            </a:pPr>
            <a:r>
              <a:rPr lang="en-GB" dirty="0"/>
              <a:t>addresses = ['str. </a:t>
            </a:r>
            <a:r>
              <a:rPr lang="en-GB" dirty="0" err="1"/>
              <a:t>Nucului</a:t>
            </a:r>
            <a:r>
              <a:rPr lang="en-GB" dirty="0"/>
              <a:t>', 'str. Pushkin', 'Mateevici str.', '</a:t>
            </a:r>
            <a:r>
              <a:rPr lang="en-GB" dirty="0" err="1"/>
              <a:t>Kostrikin</a:t>
            </a:r>
            <a:r>
              <a:rPr lang="en-GB" dirty="0"/>
              <a:t> </a:t>
            </a:r>
            <a:r>
              <a:rPr lang="en-GB" dirty="0" err="1"/>
              <a:t>blvrd</a:t>
            </a:r>
            <a:r>
              <a:rPr lang="en-GB" dirty="0"/>
              <a:t>']</a:t>
            </a:r>
          </a:p>
          <a:p>
            <a:pPr marL="0" indent="0">
              <a:buNone/>
            </a:pPr>
            <a:r>
              <a:rPr lang="en-GB" dirty="0" err="1"/>
              <a:t>my_pattern</a:t>
            </a:r>
            <a:r>
              <a:rPr lang="en-GB" dirty="0"/>
              <a:t> = </a:t>
            </a:r>
            <a:r>
              <a:rPr lang="en-GB" b="1" dirty="0">
                <a:solidFill>
                  <a:srgbClr val="00B0F0"/>
                </a:solidFill>
              </a:rPr>
              <a:t>r</a:t>
            </a:r>
            <a:r>
              <a:rPr lang="en-GB" dirty="0"/>
              <a:t>'</a:t>
            </a:r>
            <a:r>
              <a:rPr lang="en-GB" b="1" dirty="0">
                <a:solidFill>
                  <a:srgbClr val="00B050"/>
                </a:solidFill>
              </a:rPr>
              <a:t>\</a:t>
            </a:r>
            <a:r>
              <a:rPr lang="en-GB" b="1" dirty="0" err="1">
                <a:solidFill>
                  <a:srgbClr val="00B050"/>
                </a:solidFill>
              </a:rPr>
              <a:t>b</a:t>
            </a:r>
            <a:r>
              <a:rPr lang="en-GB" dirty="0" err="1"/>
              <a:t>str</a:t>
            </a:r>
            <a:r>
              <a:rPr lang="en-GB" dirty="0"/>
              <a:t>' # </a:t>
            </a:r>
            <a:r>
              <a:rPr lang="ru-RU" sz="1800" dirty="0">
                <a:effectLst/>
                <a:latin typeface="Corbel" panose="020B0503020204020204" pitchFamily="34" charset="0"/>
              </a:rPr>
              <a:t>«r» в начале означает, что строка обрабатывается как «необработанная строка» (</a:t>
            </a:r>
            <a:r>
              <a:rPr lang="en-GB" sz="1800" dirty="0">
                <a:effectLst/>
                <a:latin typeface="Corbel" panose="020B0503020204020204" pitchFamily="34" charset="0"/>
              </a:rPr>
              <a:t>"</a:t>
            </a:r>
            <a:r>
              <a:rPr lang="en-GB" sz="1800" i="1" dirty="0">
                <a:effectLst/>
                <a:latin typeface="Corbel" panose="020B0503020204020204" pitchFamily="34" charset="0"/>
              </a:rPr>
              <a:t>raw string</a:t>
            </a:r>
            <a:r>
              <a:rPr lang="en-GB" sz="1800" dirty="0">
                <a:effectLst/>
                <a:latin typeface="Corbel" panose="020B0503020204020204" pitchFamily="34" charset="0"/>
              </a:rPr>
              <a:t>")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print(addresses)</a:t>
            </a:r>
          </a:p>
          <a:p>
            <a:pPr marL="0" indent="0">
              <a:buNone/>
            </a:pPr>
            <a:r>
              <a:rPr lang="en-GB" dirty="0"/>
              <a:t>for item in addresses:</a:t>
            </a:r>
          </a:p>
          <a:p>
            <a:pPr marL="0" indent="0">
              <a:buNone/>
            </a:pPr>
            <a:r>
              <a:rPr lang="en-GB" dirty="0"/>
              <a:t>    result = </a:t>
            </a:r>
            <a:r>
              <a:rPr lang="en-GB" dirty="0" err="1"/>
              <a:t>re.match</a:t>
            </a:r>
            <a:r>
              <a:rPr lang="en-GB" dirty="0"/>
              <a:t>(</a:t>
            </a:r>
            <a:r>
              <a:rPr lang="en-GB" dirty="0" err="1"/>
              <a:t>my_pattern</a:t>
            </a:r>
            <a:r>
              <a:rPr lang="en-GB" dirty="0"/>
              <a:t>, item)</a:t>
            </a:r>
          </a:p>
          <a:p>
            <a:pPr marL="0" indent="0">
              <a:buNone/>
            </a:pPr>
            <a:r>
              <a:rPr lang="en-GB" dirty="0"/>
              <a:t>    if result:</a:t>
            </a:r>
          </a:p>
          <a:p>
            <a:pPr marL="0" indent="0">
              <a:buNone/>
            </a:pPr>
            <a:r>
              <a:rPr lang="en-GB" dirty="0"/>
              <a:t>        print('I found him!', item)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print('Nothing!')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F5085-F0CE-4AA8-A176-F2636849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94" y="5186242"/>
            <a:ext cx="7075513" cy="9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684847" cy="3678303"/>
          </a:xfrm>
        </p:spPr>
        <p:txBody>
          <a:bodyPr>
            <a:normAutofit/>
          </a:bodyPr>
          <a:lstStyle/>
          <a:p>
            <a:r>
              <a:rPr lang="ru-RU" sz="2600" dirty="0"/>
              <a:t>Регулярные выражения в </a:t>
            </a:r>
            <a:r>
              <a:rPr lang="en-US" sz="2600" dirty="0"/>
              <a:t>Python</a:t>
            </a:r>
          </a:p>
          <a:p>
            <a:r>
              <a:rPr lang="en-US" sz="2600" dirty="0"/>
              <a:t>Try…Except…Finally</a:t>
            </a:r>
          </a:p>
        </p:txBody>
      </p:sp>
      <p:pic>
        <p:nvPicPr>
          <p:cNvPr id="1026" name="Picture 2" descr="Regex is so easy : r/ProgrammerHumor">
            <a:extLst>
              <a:ext uri="{FF2B5EF4-FFF2-40B4-BE49-F238E27FC236}">
                <a16:creationId xmlns:a16="http://schemas.microsoft.com/office/drawing/2014/main" id="{2EACBC2B-F32F-4D88-8939-3D4BA774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67" y="2251587"/>
            <a:ext cx="3529781" cy="35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3E05-385E-4BF0-86B5-6E05086A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/>
              <a:t>УТВЕРЖДЕНИЯ (оператор ПРОСМОТРА)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D3F3-4ED2-46F6-A6DA-83DC771C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9135"/>
            <a:ext cx="11029615" cy="4906297"/>
          </a:xfrm>
        </p:spPr>
        <p:txBody>
          <a:bodyPr>
            <a:normAutofit fontScale="70000" lnSpcReduction="20000"/>
          </a:bodyPr>
          <a:lstStyle/>
          <a:p>
            <a:r>
              <a:rPr lang="ru-RU" sz="2800" b="1" dirty="0"/>
              <a:t>Утверждения </a:t>
            </a:r>
            <a:r>
              <a:rPr lang="ru-RU" sz="2800" dirty="0"/>
              <a:t>- это проверки касательно символов, идущих до или после текущей позиции сопоставления</a:t>
            </a:r>
          </a:p>
          <a:p>
            <a:r>
              <a:rPr lang="ru-RU" sz="2800" dirty="0"/>
              <a:t>Утверждения касательно </a:t>
            </a:r>
            <a:r>
              <a:rPr lang="ru-RU" sz="2800" b="1" dirty="0"/>
              <a:t>последующего</a:t>
            </a:r>
            <a:r>
              <a:rPr lang="ru-RU" sz="2800" dirty="0"/>
              <a:t> текста начинаются с </a:t>
            </a:r>
            <a:r>
              <a:rPr lang="ru-RU" sz="2800" b="1" dirty="0">
                <a:highlight>
                  <a:srgbClr val="00FFFF"/>
                </a:highlight>
              </a:rPr>
              <a:t>(?=</a:t>
            </a:r>
            <a:r>
              <a:rPr lang="ru-RU" sz="2800" b="1" dirty="0"/>
              <a:t> </a:t>
            </a:r>
            <a:r>
              <a:rPr lang="ru-RU" sz="2800" dirty="0"/>
              <a:t>для положительных утверждений</a:t>
            </a:r>
            <a:endParaRPr lang="en-GB" sz="2800" dirty="0"/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ro-RO" sz="2200" dirty="0"/>
              <a:t>import re</a:t>
            </a:r>
          </a:p>
          <a:p>
            <a:pPr marL="0" indent="0">
              <a:buNone/>
            </a:pPr>
            <a:r>
              <a:rPr lang="ro-RO" sz="2200" dirty="0"/>
              <a:t>addresses = ['str. Nucului', 'str. Pushkin', 'Mateevici str', 'Kostrikin blvrd']</a:t>
            </a:r>
          </a:p>
          <a:p>
            <a:pPr marL="0" indent="0">
              <a:buNone/>
            </a:pPr>
            <a:r>
              <a:rPr lang="ro-RO" sz="2200" dirty="0"/>
              <a:t>my_pattern ='.*</a:t>
            </a:r>
            <a:r>
              <a:rPr lang="ro-RO" sz="2200" b="1" dirty="0">
                <a:solidFill>
                  <a:srgbClr val="00B050"/>
                </a:solidFill>
              </a:rPr>
              <a:t>(?=str$)</a:t>
            </a:r>
            <a:r>
              <a:rPr lang="ro-RO" sz="2200" dirty="0"/>
              <a:t>'</a:t>
            </a:r>
          </a:p>
          <a:p>
            <a:pPr marL="0" indent="0">
              <a:buNone/>
            </a:pPr>
            <a:r>
              <a:rPr lang="ro-RO" sz="2200" dirty="0"/>
              <a:t>print(addresses)</a:t>
            </a:r>
          </a:p>
          <a:p>
            <a:pPr marL="0" indent="0">
              <a:buNone/>
            </a:pPr>
            <a:r>
              <a:rPr lang="ro-RO" sz="2200" dirty="0"/>
              <a:t>for item in addresses:</a:t>
            </a:r>
          </a:p>
          <a:p>
            <a:pPr marL="0" indent="0">
              <a:buNone/>
            </a:pPr>
            <a:r>
              <a:rPr lang="ro-RO" sz="2200" dirty="0"/>
              <a:t>    result = re.match(my_pattern, item)</a:t>
            </a:r>
          </a:p>
          <a:p>
            <a:pPr marL="0" indent="0">
              <a:buNone/>
            </a:pPr>
            <a:r>
              <a:rPr lang="ro-RO" sz="2200" dirty="0"/>
              <a:t>    if result:</a:t>
            </a:r>
          </a:p>
          <a:p>
            <a:pPr marL="0" indent="0">
              <a:buNone/>
            </a:pPr>
            <a:r>
              <a:rPr lang="ro-RO" sz="2200" dirty="0"/>
              <a:t>        print('I found him!', item)</a:t>
            </a:r>
          </a:p>
          <a:p>
            <a:pPr marL="0" indent="0">
              <a:buNone/>
            </a:pPr>
            <a:r>
              <a:rPr lang="ro-RO" sz="2200" dirty="0"/>
              <a:t>    else:</a:t>
            </a:r>
          </a:p>
          <a:p>
            <a:pPr marL="0" indent="0">
              <a:buNone/>
            </a:pPr>
            <a:r>
              <a:rPr lang="ro-RO" sz="2200" dirty="0"/>
              <a:t>        print('Nothing!')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5BB22-EB58-45DD-AFE4-07756A95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41" y="5318174"/>
            <a:ext cx="6836066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9C7D-810C-4234-868B-E2F15E47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207C-DECA-4F39-B19A-699EE956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Дополнительная информация </a:t>
            </a:r>
            <a:r>
              <a:rPr lang="en-GB" dirty="0">
                <a:hlinkClick r:id="rId2"/>
              </a:rPr>
              <a:t>https://docs.python.org/3/howto/regex.html</a:t>
            </a:r>
            <a:r>
              <a:rPr lang="ru-RU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76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9C5E-FA06-4140-B5E2-4945D687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b="1" dirty="0"/>
              <a:t>Try…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716B-8678-492B-815B-B1D57B3A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8799"/>
            <a:ext cx="11385753" cy="4916129"/>
          </a:xfrm>
        </p:spPr>
        <p:txBody>
          <a:bodyPr>
            <a:normAutofit/>
          </a:bodyPr>
          <a:lstStyle/>
          <a:p>
            <a:r>
              <a:rPr lang="ru-RU" sz="2100" dirty="0"/>
              <a:t>Когда возникает ошибка (исключение), </a:t>
            </a:r>
            <a:r>
              <a:rPr lang="ru-RU" sz="2100" dirty="0" err="1"/>
              <a:t>Python</a:t>
            </a:r>
            <a:r>
              <a:rPr lang="ru-RU" sz="2100" dirty="0"/>
              <a:t> обычно останавливается и генерирует сообщение об ошибке. Эти исключения могут быть обработаны с помощью оператора </a:t>
            </a:r>
            <a:r>
              <a:rPr lang="ru-RU" sz="2100" b="1" dirty="0" err="1">
                <a:solidFill>
                  <a:srgbClr val="00B050"/>
                </a:solidFill>
              </a:rPr>
              <a:t>try</a:t>
            </a:r>
            <a:endParaRPr lang="ru-RU" sz="2100" b="1" dirty="0">
              <a:solidFill>
                <a:srgbClr val="00B050"/>
              </a:solidFill>
            </a:endParaRPr>
          </a:p>
          <a:p>
            <a:pPr lvl="1"/>
            <a:r>
              <a:rPr lang="ru-RU" sz="1900" dirty="0"/>
              <a:t>Блок </a:t>
            </a:r>
            <a:r>
              <a:rPr lang="ru-RU" sz="1900" b="1" dirty="0" err="1"/>
              <a:t>try</a:t>
            </a:r>
            <a:r>
              <a:rPr lang="ru-RU" sz="1900" b="1" dirty="0"/>
              <a:t> </a:t>
            </a:r>
            <a:r>
              <a:rPr lang="ru-RU" sz="1900" dirty="0"/>
              <a:t>позволяет тестировать блок кода на наличие ошибок</a:t>
            </a:r>
          </a:p>
          <a:p>
            <a:pPr lvl="1"/>
            <a:r>
              <a:rPr lang="ru-RU" sz="1900" dirty="0"/>
              <a:t>Блок </a:t>
            </a:r>
            <a:r>
              <a:rPr lang="en-US" sz="1900" b="1" dirty="0"/>
              <a:t>except</a:t>
            </a:r>
            <a:r>
              <a:rPr lang="en-US" sz="1900" dirty="0"/>
              <a:t> (</a:t>
            </a:r>
            <a:r>
              <a:rPr lang="ru-RU" sz="1900" dirty="0"/>
              <a:t>исключений</a:t>
            </a:r>
            <a:r>
              <a:rPr lang="en-US" sz="1900" dirty="0"/>
              <a:t>)</a:t>
            </a:r>
            <a:r>
              <a:rPr lang="ru-RU" sz="1900" dirty="0"/>
              <a:t> позволяет обработать ошибку</a:t>
            </a:r>
          </a:p>
          <a:p>
            <a:pPr lvl="1"/>
            <a:r>
              <a:rPr lang="ru-RU" sz="1900" dirty="0"/>
              <a:t>Блок </a:t>
            </a:r>
            <a:r>
              <a:rPr lang="ru-RU" sz="1900" b="1" dirty="0" err="1"/>
              <a:t>finally</a:t>
            </a:r>
            <a:r>
              <a:rPr lang="ru-RU" sz="1900" dirty="0"/>
              <a:t> позволяет выполнять код независимо от результата блоков </a:t>
            </a:r>
            <a:r>
              <a:rPr lang="ru-RU" sz="1900" b="1" dirty="0" err="1"/>
              <a:t>try</a:t>
            </a:r>
            <a:r>
              <a:rPr lang="ru-RU" sz="1900" dirty="0"/>
              <a:t> и блоков исключений</a:t>
            </a:r>
          </a:p>
          <a:p>
            <a:r>
              <a:rPr lang="ru-RU" sz="2000" dirty="0"/>
              <a:t>Обработка исключений</a:t>
            </a:r>
            <a:r>
              <a:rPr lang="en-US" sz="2000" dirty="0"/>
              <a:t> – </a:t>
            </a:r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value = input('Input a number: 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try:</a:t>
            </a:r>
          </a:p>
          <a:p>
            <a:pPr marL="0" indent="0">
              <a:buNone/>
            </a:pPr>
            <a:r>
              <a:rPr lang="en-US" sz="2000" dirty="0"/>
              <a:t>  print(int(value))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except:</a:t>
            </a:r>
          </a:p>
          <a:p>
            <a:pPr marL="0" indent="0">
              <a:buNone/>
            </a:pPr>
            <a:r>
              <a:rPr lang="en-US" sz="2000" dirty="0"/>
              <a:t>  print("An exception occurred - is not a number!")</a:t>
            </a:r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555B7-8814-451E-ABDF-7422AFEA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24634"/>
            <a:ext cx="3657600" cy="15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CF6D-D9E9-45DD-BD65-E6F97DD5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Несколько исключений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3D45-56B6-46D3-AB8F-DFEA62D0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#value = input('Input a number: ')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print(int(value))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NameError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print('Variable was not defined!')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 print("An exception occurred - is not a number!")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3181C-82FA-4DFC-B4D4-90A50119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70" y="5677823"/>
            <a:ext cx="3482384" cy="6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55D-BC2D-41C0-AB9D-ED54EF94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b="1" dirty="0" err="1"/>
              <a:t>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4EC8-9FF7-4B0B-B607-B002976E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1895061"/>
            <a:ext cx="11326760" cy="4830204"/>
          </a:xfrm>
        </p:spPr>
        <p:txBody>
          <a:bodyPr>
            <a:normAutofit fontScale="92500" lnSpcReduction="10000"/>
          </a:bodyPr>
          <a:lstStyle/>
          <a:p>
            <a:r>
              <a:rPr lang="ru-RU" sz="2300" dirty="0"/>
              <a:t>Можно использовать ключевое слово </a:t>
            </a:r>
            <a:r>
              <a:rPr lang="ru-RU" sz="2300" b="1" dirty="0" err="1"/>
              <a:t>else</a:t>
            </a:r>
            <a:r>
              <a:rPr lang="ru-RU" sz="2300" dirty="0"/>
              <a:t>, чтобы определить блок кода, который будет выполнен, если не было ошибок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value = input('Input a number: ')</a:t>
            </a:r>
          </a:p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    print(int(value))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NameError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print('Variable was not defined!')</a:t>
            </a:r>
          </a:p>
          <a:p>
            <a:pPr marL="0" indent="0">
              <a:buNone/>
            </a:pPr>
            <a:r>
              <a:rPr lang="en-US" sz="2000" dirty="0"/>
              <a:t>except:</a:t>
            </a:r>
          </a:p>
          <a:p>
            <a:pPr marL="0" indent="0">
              <a:buNone/>
            </a:pPr>
            <a:r>
              <a:rPr lang="en-US" sz="2000" dirty="0"/>
              <a:t>    print('An exception occurred - is not a number!')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print('All is OK!!!')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B4409-3D0B-47ED-A8E1-1125DFBD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76" y="5751857"/>
            <a:ext cx="1762650" cy="70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66173-1D1B-4E6D-96D0-A34FC450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266" y="5853010"/>
            <a:ext cx="3670104" cy="5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167C-7063-4778-B399-5B288641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9A-B5DF-4D1B-83EC-805B4164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4" y="1877961"/>
            <a:ext cx="11207684" cy="4827639"/>
          </a:xfrm>
        </p:spPr>
        <p:txBody>
          <a:bodyPr>
            <a:normAutofit fontScale="85000" lnSpcReduction="20000"/>
          </a:bodyPr>
          <a:lstStyle/>
          <a:p>
            <a:r>
              <a:rPr lang="ru-RU" sz="2500" dirty="0"/>
              <a:t>Блок </a:t>
            </a:r>
            <a:r>
              <a:rPr lang="ru-RU" sz="2500" b="1" dirty="0" err="1"/>
              <a:t>finally</a:t>
            </a:r>
            <a:r>
              <a:rPr lang="ru-RU" sz="2500" dirty="0"/>
              <a:t>, если указан, будет выполняться независимо от того, выдает ли блок </a:t>
            </a:r>
            <a:r>
              <a:rPr lang="ru-RU" sz="2500" b="1" dirty="0" err="1"/>
              <a:t>try</a:t>
            </a:r>
            <a:r>
              <a:rPr lang="ru-RU" sz="2500" dirty="0"/>
              <a:t> ошибку или нет</a:t>
            </a:r>
          </a:p>
          <a:p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value = input('Input a number: ')</a:t>
            </a:r>
          </a:p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    print(int(value))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NameError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print('Variable was not defined!')</a:t>
            </a:r>
          </a:p>
          <a:p>
            <a:pPr marL="0" indent="0">
              <a:buNone/>
            </a:pPr>
            <a:r>
              <a:rPr lang="en-US" sz="2000" dirty="0"/>
              <a:t>except:</a:t>
            </a:r>
          </a:p>
          <a:p>
            <a:pPr marL="0" indent="0">
              <a:buNone/>
            </a:pPr>
            <a:r>
              <a:rPr lang="en-US" sz="2000" dirty="0"/>
              <a:t>    print('An exception occurred - is not a number!')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print('All is OK!!!')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finally: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print('The "try except" is finished...')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E8797-211E-4723-AA61-43EA3035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29" y="5622444"/>
            <a:ext cx="4114167" cy="7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E2E7-677D-434D-A268-B2E9DB1E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исключения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E9A8-4BF3-4C21-95DC-17CCEE5B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015614"/>
            <a:ext cx="11138859" cy="4670322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Также можно создать исключение при выполнении какого-то условия</a:t>
            </a:r>
          </a:p>
          <a:p>
            <a:r>
              <a:rPr lang="ru-RU" sz="2200" dirty="0"/>
              <a:t>Чтобы выдать (или вызвать) исключение, используется ключевое слово </a:t>
            </a:r>
            <a:r>
              <a:rPr lang="ru-RU" sz="2200" b="1" dirty="0"/>
              <a:t>raise</a:t>
            </a:r>
            <a:r>
              <a:rPr lang="en-GB" sz="2200" dirty="0"/>
              <a:t>. </a:t>
            </a:r>
            <a:r>
              <a:rPr lang="ru-RU" sz="2200" dirty="0"/>
              <a:t>Пример:</a:t>
            </a:r>
            <a:endParaRPr lang="ru-RU" sz="2200" b="1" dirty="0"/>
          </a:p>
          <a:p>
            <a:pPr marL="0" indent="0">
              <a:buNone/>
            </a:pPr>
            <a:r>
              <a:rPr lang="en-GB" sz="2200" dirty="0" err="1"/>
              <a:t>your_response</a:t>
            </a:r>
            <a:r>
              <a:rPr lang="en-GB" sz="2200" dirty="0"/>
              <a:t> = input("How much is 2+2*2? ")</a:t>
            </a:r>
          </a:p>
          <a:p>
            <a:pPr marL="0" indent="0">
              <a:buNone/>
            </a:pPr>
            <a:r>
              <a:rPr lang="en-GB" sz="2200" dirty="0"/>
              <a:t>result = 2+2*2</a:t>
            </a:r>
          </a:p>
          <a:p>
            <a:pPr marL="0" indent="0">
              <a:buNone/>
            </a:pPr>
            <a:r>
              <a:rPr lang="en-GB" sz="2200" dirty="0"/>
              <a:t>if not type(</a:t>
            </a:r>
            <a:r>
              <a:rPr lang="en-GB" sz="2200" dirty="0" err="1"/>
              <a:t>your_response</a:t>
            </a:r>
            <a:r>
              <a:rPr lang="en-GB" sz="2200" dirty="0"/>
              <a:t>) is int:</a:t>
            </a:r>
          </a:p>
          <a:p>
            <a:pPr marL="0" indent="0">
              <a:buNone/>
            </a:pPr>
            <a:r>
              <a:rPr lang="en-GB" sz="2200" dirty="0"/>
              <a:t>  raise </a:t>
            </a:r>
            <a:r>
              <a:rPr lang="en-GB" sz="2200" dirty="0" err="1"/>
              <a:t>TypeError</a:t>
            </a:r>
            <a:r>
              <a:rPr lang="en-GB" sz="2200" dirty="0"/>
              <a:t>("Only numbers are allowed!!!")</a:t>
            </a:r>
          </a:p>
          <a:p>
            <a:pPr marL="0" indent="0">
              <a:buNone/>
            </a:pPr>
            <a:r>
              <a:rPr lang="en-GB" sz="2200" dirty="0" err="1"/>
              <a:t>elif</a:t>
            </a:r>
            <a:r>
              <a:rPr lang="en-GB" sz="2200" dirty="0"/>
              <a:t> int(</a:t>
            </a:r>
            <a:r>
              <a:rPr lang="en-GB" sz="2200" dirty="0" err="1"/>
              <a:t>your_response</a:t>
            </a:r>
            <a:r>
              <a:rPr lang="en-GB" sz="2200" dirty="0"/>
              <a:t>) == result:</a:t>
            </a:r>
          </a:p>
          <a:p>
            <a:pPr marL="0" indent="0">
              <a:buNone/>
            </a:pPr>
            <a:r>
              <a:rPr lang="en-GB" sz="2200" dirty="0"/>
              <a:t>    print("Your answer is correct: ", </a:t>
            </a:r>
            <a:r>
              <a:rPr lang="en-GB" sz="2200" dirty="0" err="1"/>
              <a:t>your_response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r>
              <a:rPr lang="en-GB" sz="2200" dirty="0"/>
              <a:t>else:</a:t>
            </a:r>
          </a:p>
          <a:p>
            <a:pPr marL="0" indent="0">
              <a:buNone/>
            </a:pPr>
            <a:r>
              <a:rPr lang="en-GB" sz="2200" dirty="0"/>
              <a:t>    print("Your answer isn't correct: ", </a:t>
            </a:r>
            <a:r>
              <a:rPr lang="en-GB" sz="2200" dirty="0" err="1"/>
              <a:t>your_response</a:t>
            </a:r>
            <a:r>
              <a:rPr lang="en-GB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7907A-B0A2-4A32-BF41-606ED4D5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68" y="3512502"/>
            <a:ext cx="6652837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1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9C7D-810C-4234-868B-E2F15E47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207C-DECA-4F39-B19A-699EE956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Дополнительная информация </a:t>
            </a:r>
            <a:r>
              <a:rPr lang="en-GB" dirty="0">
                <a:hlinkClick r:id="rId2"/>
              </a:rPr>
              <a:t>https://docs.python.org/3/tutorial/errors.html</a:t>
            </a:r>
            <a:r>
              <a:rPr lang="ru-RU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2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5377-D020-4C4B-9FE2-3DDA2E4C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E370-5264-4AF2-B088-8389AD5B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8" y="2180496"/>
            <a:ext cx="8514736" cy="3975348"/>
          </a:xfrm>
        </p:spPr>
        <p:txBody>
          <a:bodyPr>
            <a:normAutofit/>
          </a:bodyPr>
          <a:lstStyle/>
          <a:p>
            <a:r>
              <a:rPr lang="en-GB" sz="2400" dirty="0"/>
              <a:t>re – </a:t>
            </a:r>
            <a:r>
              <a:rPr lang="ru-RU" sz="2400" dirty="0"/>
              <a:t>это </a:t>
            </a:r>
            <a:r>
              <a:rPr lang="en-GB" sz="2400" dirty="0"/>
              <a:t>Python </a:t>
            </a:r>
            <a:r>
              <a:rPr lang="ru-RU" sz="2400" dirty="0"/>
              <a:t>модуль. Что это означает?</a:t>
            </a:r>
          </a:p>
          <a:p>
            <a:r>
              <a:rPr lang="ru-RU" sz="2400" dirty="0"/>
              <a:t>Назовите 2 метода которые используются в </a:t>
            </a:r>
            <a:r>
              <a:rPr lang="en-US" sz="2400" dirty="0"/>
              <a:t>Python</a:t>
            </a:r>
            <a:r>
              <a:rPr lang="ru-RU" sz="2400" dirty="0"/>
              <a:t> вместе с регулярными выражениями.</a:t>
            </a:r>
            <a:endParaRPr lang="en-US" sz="2400" dirty="0"/>
          </a:p>
          <a:p>
            <a:r>
              <a:rPr lang="ru-RU" sz="2400" dirty="0"/>
              <a:t>Что найдем с этим регулярным выражением: </a:t>
            </a:r>
            <a:r>
              <a:rPr lang="en-US" sz="2400" dirty="0"/>
              <a:t>'^[A-z]{3,7}$' </a:t>
            </a:r>
            <a:r>
              <a:rPr lang="ru-RU" sz="2400" dirty="0"/>
              <a:t>в следующем тексте - </a:t>
            </a:r>
            <a:r>
              <a:rPr lang="en-US" sz="2400" dirty="0"/>
              <a:t>“</a:t>
            </a:r>
            <a:r>
              <a:rPr lang="en-US" sz="2400" dirty="0" err="1"/>
              <a:t>Afanasiu</a:t>
            </a:r>
            <a:r>
              <a:rPr lang="en-US" sz="2400" dirty="0"/>
              <a:t>“, </a:t>
            </a:r>
            <a:r>
              <a:rPr lang="ru-RU" sz="2400" dirty="0"/>
              <a:t>используя метод </a:t>
            </a:r>
            <a:r>
              <a:rPr lang="en-US" sz="2400" dirty="0"/>
              <a:t>search()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А этим регулярным выражением: </a:t>
            </a:r>
            <a:r>
              <a:rPr lang="en-US" sz="2400" dirty="0"/>
              <a:t>'[A-z]{3,7}' 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  <a:endParaRPr lang="ru-RU" sz="2400" dirty="0">
              <a:latin typeface="Corbel" panose="020B0503020204020204" pitchFamily="34" charset="0"/>
            </a:endParaRPr>
          </a:p>
          <a:p>
            <a:r>
              <a:rPr lang="ru-RU" sz="2400" dirty="0"/>
              <a:t>Для чего рекомендуется использовать </a:t>
            </a:r>
            <a:r>
              <a:rPr lang="en-US" sz="2400" b="1" dirty="0"/>
              <a:t>try…except…finally </a:t>
            </a:r>
            <a:r>
              <a:rPr lang="ru-RU" sz="2400" dirty="0"/>
              <a:t>в </a:t>
            </a:r>
            <a:r>
              <a:rPr lang="en-US" sz="2400" dirty="0">
                <a:latin typeface="Corbel" panose="020B0503020204020204" pitchFamily="34" charset="0"/>
              </a:rPr>
              <a:t>Python?</a:t>
            </a:r>
            <a:endParaRPr lang="en-US" sz="2400" dirty="0"/>
          </a:p>
        </p:txBody>
      </p:sp>
      <p:pic>
        <p:nvPicPr>
          <p:cNvPr id="2050" name="Picture 2" descr="REGULAR EXPRESSION FOR DUMMIES. The first time I saw Regular… | by Sydney  Johnson | Medium">
            <a:extLst>
              <a:ext uri="{FF2B5EF4-FFF2-40B4-BE49-F238E27FC236}">
                <a16:creationId xmlns:a16="http://schemas.microsoft.com/office/drawing/2014/main" id="{E3FCFC14-2443-414A-B9F2-2C3E0148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21" y="2703871"/>
            <a:ext cx="2728450" cy="27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26CA-369F-4CB8-BA64-44E9B62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Регулярные выражения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BD6F-7633-496C-BEFE-9E60E900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Регулярное выражение </a:t>
            </a:r>
            <a:r>
              <a:rPr lang="ru-RU" sz="2400" dirty="0"/>
              <a:t>- это последовательность символов, определяющая шаблон поиска</a:t>
            </a:r>
            <a:endParaRPr lang="en-US" sz="2400" dirty="0"/>
          </a:p>
          <a:p>
            <a:r>
              <a:rPr lang="ru-RU" sz="2400" dirty="0"/>
              <a:t>Регулярное выражение может указать программе выполнить поиск определенного текста в строке, а затем выполнить соответствующее действие в зависимости от нахождения или нет данной строки в тексте</a:t>
            </a:r>
          </a:p>
          <a:p>
            <a:r>
              <a:rPr lang="ru-RU" sz="2400" dirty="0"/>
              <a:t>В </a:t>
            </a:r>
            <a:r>
              <a:rPr lang="en-US" sz="2400" dirty="0"/>
              <a:t>Python-</a:t>
            </a:r>
            <a:r>
              <a:rPr lang="ru-RU" sz="2400" dirty="0"/>
              <a:t>е для работы с регулярными выражениями (</a:t>
            </a:r>
            <a:r>
              <a:rPr lang="en-US" sz="2400" dirty="0" err="1"/>
              <a:t>RegEx</a:t>
            </a:r>
            <a:r>
              <a:rPr lang="ru-RU" sz="2400" dirty="0"/>
              <a:t>) используется дополнительный модуль - </a:t>
            </a:r>
            <a:r>
              <a:rPr lang="ru-RU" sz="2400" b="1" dirty="0" err="1">
                <a:solidFill>
                  <a:srgbClr val="C00000"/>
                </a:solidFill>
              </a:rPr>
              <a:t>re</a:t>
            </a:r>
            <a:r>
              <a:rPr lang="ru-RU" sz="2400" dirty="0"/>
              <a:t> </a:t>
            </a:r>
            <a:r>
              <a:rPr lang="en-US" sz="2400" dirty="0"/>
              <a:t>. </a:t>
            </a:r>
            <a:r>
              <a:rPr lang="ru-RU" sz="2400" dirty="0"/>
              <a:t>Его необходимо импортировать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0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МЕТАСИМВОЛЫ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1" y="2133600"/>
            <a:ext cx="1045810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Сила регулярных выражений исходит из возможности использовать условия и повторения в шаблоне</a:t>
            </a:r>
          </a:p>
          <a:p>
            <a:r>
              <a:rPr lang="ru-RU" sz="2800" dirty="0"/>
              <a:t>Они записываются при помощи </a:t>
            </a:r>
            <a:r>
              <a:rPr lang="ru-RU" sz="2800" i="1" dirty="0"/>
              <a:t>метасимволов</a:t>
            </a:r>
            <a:r>
              <a:rPr lang="ru-RU" sz="2800" dirty="0"/>
              <a:t>, которые специальным образом интерпретируются</a:t>
            </a:r>
          </a:p>
          <a:p>
            <a:r>
              <a:rPr lang="ru-RU" sz="2800" dirty="0"/>
              <a:t>Существуют два различных набора метасимволов: </a:t>
            </a:r>
          </a:p>
          <a:p>
            <a:pPr lvl="1"/>
            <a:r>
              <a:rPr lang="ru-RU" sz="2600" dirty="0"/>
              <a:t>те, которые используются внутри квадратных скобок, </a:t>
            </a:r>
          </a:p>
          <a:p>
            <a:pPr lvl="1"/>
            <a:r>
              <a:rPr lang="ru-RU" sz="2600" dirty="0"/>
              <a:t>и те, которые используются вне квадратных скобок</a:t>
            </a:r>
          </a:p>
        </p:txBody>
      </p:sp>
    </p:spTree>
    <p:extLst>
      <p:ext uri="{BB962C8B-B14F-4D97-AF65-F5344CB8AC3E}">
        <p14:creationId xmlns:p14="http://schemas.microsoft.com/office/powerpoint/2010/main" val="137012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06" y="848873"/>
            <a:ext cx="8280920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МЕТАСИМВОЛЫ ВНЕ КВАДРАТНЫХ СКОБОК</a:t>
            </a:r>
            <a:endParaRPr lang="ru-RU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51484"/>
              </p:ext>
            </p:extLst>
          </p:nvPr>
        </p:nvGraphicFramePr>
        <p:xfrm>
          <a:off x="943896" y="1789531"/>
          <a:ext cx="10107562" cy="5067356"/>
        </p:xfrm>
        <a:graphic>
          <a:graphicData uri="http://schemas.openxmlformats.org/drawingml/2006/table">
            <a:tbl>
              <a:tblPr/>
              <a:tblGrid>
                <a:gridCol w="1761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97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Метасимвол</a:t>
                      </a:r>
                    </a:p>
                  </a:txBody>
                  <a:tcPr marL="39029" marR="39029" marT="19515" marB="1951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Описание</a:t>
                      </a:r>
                    </a:p>
                  </a:txBody>
                  <a:tcPr marL="39029" marR="39029" marT="19515" marB="1951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83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\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общий экранирующий символ, допускающий несколько вариантов применения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^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декларирует начало данных (или строки в многострочном режиме)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83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$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декларирует конец данных (или окончание строки в многострочном режиме)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.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соответствует любому символу, кроме перевода строки (по умолчанию)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[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начало описания символьного класса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]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конец описания символьного класса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|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начало ветки условного выбора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(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начало подмаски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)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конец подмаски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9708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?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700" dirty="0">
                          <a:effectLst/>
                        </a:rPr>
                        <a:t>расширяет смысл метасимвола (</a:t>
                      </a:r>
                      <a:endParaRPr lang="en-US" sz="1700" dirty="0">
                        <a:effectLst/>
                      </a:endParaRP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700" dirty="0">
                          <a:effectLst/>
                        </a:rPr>
                        <a:t>является также квантификатором, означающим 0 или 1 вхождение</a:t>
                      </a:r>
                      <a:endParaRPr lang="en-US" sz="1700" dirty="0">
                        <a:effectLst/>
                      </a:endParaRP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700" dirty="0">
                          <a:effectLst/>
                        </a:rPr>
                        <a:t>также преобразует жадные квантификаторы в ленивые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*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квантификатор, означающий 0 или более вхождений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+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квантификатор, означающий 1 или более вхождений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{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начало количественного квантификатора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497">
                <a:tc>
                  <a:txBody>
                    <a:bodyPr/>
                    <a:lstStyle/>
                    <a:p>
                      <a:pPr fontAlgn="t"/>
                      <a:r>
                        <a:rPr lang="ru-RU" sz="1700" b="1" dirty="0">
                          <a:effectLst/>
                        </a:rPr>
                        <a:t>}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конец количественного квантификатора</a:t>
                      </a:r>
                    </a:p>
                  </a:txBody>
                  <a:tcPr marL="39029" marR="39029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4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A997-B0F2-4B6D-91BB-6B3B8451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 можно использовать...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1003-449F-42EE-879E-035F82DA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rgbClr val="00B0F0"/>
                </a:solidFill>
              </a:rPr>
              <a:t>Специальные последовательности </a:t>
            </a:r>
            <a:r>
              <a:rPr lang="ru-RU" sz="2200" dirty="0"/>
              <a:t>— это </a:t>
            </a:r>
            <a:r>
              <a:rPr lang="ru-RU" sz="2200" b="1" dirty="0">
                <a:solidFill>
                  <a:srgbClr val="00B0F0"/>
                </a:solidFill>
              </a:rPr>
              <a:t>\</a:t>
            </a:r>
            <a:r>
              <a:rPr lang="ru-RU" sz="2200" dirty="0"/>
              <a:t>, за которым следует один из символов в списке ниже, и она имеет особое значение</a:t>
            </a: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46C3-D0BE-41EF-AD66-2D0E1C98BCD7}"/>
              </a:ext>
            </a:extLst>
          </p:cNvPr>
          <p:cNvSpPr txBox="1"/>
          <p:nvPr/>
        </p:nvSpPr>
        <p:spPr>
          <a:xfrm>
            <a:off x="904568" y="3604651"/>
            <a:ext cx="84852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\f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разрыв страницы</a:t>
            </a: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\n, \r, \t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перевод строки, возврат каретки и табуляция</a:t>
            </a: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любой символ, означающий десятичную цифру</a:t>
            </a:r>
            <a:br>
              <a:rPr lang="ru-RU" sz="2000" dirty="0"/>
            </a:br>
            <a:r>
              <a:rPr lang="ru-RU" sz="2000" dirty="0"/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любой символ, не означающий десятичную цифру</a:t>
            </a:r>
            <a:br>
              <a:rPr lang="ru-RU" sz="2000" dirty="0"/>
            </a:br>
            <a:r>
              <a:rPr lang="ru-RU" sz="2000" dirty="0"/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любой пробельный символ</a:t>
            </a: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не пробельный</a:t>
            </a:r>
            <a:br>
              <a:rPr lang="ru-RU" sz="2000" dirty="0"/>
            </a:br>
            <a:r>
              <a:rPr lang="ru-RU" sz="2000" dirty="0"/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\w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любая цифра, буква или знак подчеркивания</a:t>
            </a:r>
            <a:br>
              <a:rPr lang="ru-RU" sz="2000" dirty="0"/>
            </a:br>
            <a:r>
              <a:rPr lang="ru-RU" sz="2000" dirty="0"/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\W</a:t>
            </a:r>
            <a:r>
              <a:rPr lang="ru-RU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любой символ, но не \w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4358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742" y="751717"/>
            <a:ext cx="9948867" cy="922114"/>
          </a:xfrm>
        </p:spPr>
        <p:txBody>
          <a:bodyPr>
            <a:normAutofit/>
          </a:bodyPr>
          <a:lstStyle/>
          <a:p>
            <a:r>
              <a:rPr lang="ru-RU" sz="3800" b="1" dirty="0"/>
              <a:t>МЕТАСИМВОЛЫ СИМВОЛЬНЫХ КЛАССОВ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1809135"/>
            <a:ext cx="11326762" cy="781665"/>
          </a:xfrm>
        </p:spPr>
        <p:txBody>
          <a:bodyPr>
            <a:noAutofit/>
          </a:bodyPr>
          <a:lstStyle/>
          <a:p>
            <a:r>
              <a:rPr lang="ru-RU" sz="2200" dirty="0"/>
              <a:t>Часть шаблона, заключенная в квадратные скобки называется</a:t>
            </a:r>
            <a:r>
              <a:rPr lang="en-US" sz="2200" dirty="0"/>
              <a:t> </a:t>
            </a:r>
            <a:r>
              <a:rPr lang="ru-RU" sz="2200" b="1" dirty="0">
                <a:solidFill>
                  <a:srgbClr val="00B050"/>
                </a:solidFill>
              </a:rPr>
              <a:t>символьным классом</a:t>
            </a:r>
            <a:endParaRPr lang="en-US" sz="2200" b="1" dirty="0">
              <a:solidFill>
                <a:srgbClr val="00B050"/>
              </a:solidFill>
            </a:endParaRPr>
          </a:p>
          <a:p>
            <a:r>
              <a:rPr lang="ru-RU" sz="2200" dirty="0"/>
              <a:t>В символьном классе используются следующие метасимволы: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13502"/>
              </p:ext>
            </p:extLst>
          </p:nvPr>
        </p:nvGraphicFramePr>
        <p:xfrm>
          <a:off x="1194309" y="3033251"/>
          <a:ext cx="9231731" cy="2618330"/>
        </p:xfrm>
        <a:graphic>
          <a:graphicData uri="http://schemas.openxmlformats.org/drawingml/2006/table">
            <a:tbl>
              <a:tblPr/>
              <a:tblGrid>
                <a:gridCol w="200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61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Метасимвол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650">
                <a:tc>
                  <a:txBody>
                    <a:bodyPr/>
                    <a:lstStyle/>
                    <a:p>
                      <a:pPr fontAlgn="t"/>
                      <a:r>
                        <a:rPr lang="ru-RU" sz="2200" b="1" dirty="0">
                          <a:effectLst/>
                        </a:rPr>
                        <a:t>\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2200" dirty="0">
                          <a:effectLst/>
                        </a:rPr>
                        <a:t>общий экранирующий символ</a:t>
                      </a:r>
                      <a:endParaRPr lang="ro-RO" sz="2200" dirty="0">
                        <a:effectLst/>
                      </a:endParaRP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указание общего типа символов:</a:t>
                      </a:r>
                    </a:p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ru-RU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\n, \r, \t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ru-RU" sz="1800" dirty="0"/>
                        <a:t>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ru-RU" sz="1800" dirty="0"/>
                        <a:t>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ru-RU" sz="1800" dirty="0"/>
                        <a:t>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fontAlgn="t"/>
                      <a:r>
                        <a:rPr lang="ru-RU" sz="2200" b="1" dirty="0">
                          <a:solidFill>
                            <a:srgbClr val="00B050"/>
                          </a:solidFill>
                          <a:effectLst/>
                        </a:rPr>
                        <a:t>^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означает отрицание класса, допустим только в начале класса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fontAlgn="t"/>
                      <a:r>
                        <a:rPr lang="ru-RU" sz="2200" b="1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означает символьный интервал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13680"/>
              </p:ext>
            </p:extLst>
          </p:nvPr>
        </p:nvGraphicFramePr>
        <p:xfrm>
          <a:off x="1967948" y="2286209"/>
          <a:ext cx="8156713" cy="3657600"/>
        </p:xfrm>
        <a:graphic>
          <a:graphicData uri="http://schemas.openxmlformats.org/drawingml/2006/table">
            <a:tbl>
              <a:tblPr/>
              <a:tblGrid>
                <a:gridCol w="2007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Corbel" panose="020B0503020204020204" pitchFamily="34" charset="0"/>
                        </a:rPr>
                        <a:t>Представление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Corbel" panose="020B0503020204020204" pitchFamily="34" charset="0"/>
                        </a:rPr>
                        <a:t>Эквивалент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Corbel" panose="020B0503020204020204" pitchFamily="34" charset="0"/>
                        </a:rPr>
                        <a:t>Значение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\d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orbel" panose="020B0503020204020204" pitchFamily="34" charset="0"/>
                        </a:rPr>
                        <a:t>[0-9]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Цифра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\D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[^\d]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Любой символ, но не цифра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\w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[A-</a:t>
                      </a:r>
                      <a:r>
                        <a:rPr lang="en-US" sz="2000" dirty="0" err="1">
                          <a:effectLst/>
                          <a:latin typeface="Corbel" panose="020B0503020204020204" pitchFamily="34" charset="0"/>
                        </a:rPr>
                        <a:t>Za</a:t>
                      </a:r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-z</a:t>
                      </a:r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0-9_]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Символы которые используются для создании лексем (буквы, цифры, знак подчеркивания)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\W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rbel" panose="020B0503020204020204" pitchFamily="34" charset="0"/>
                        </a:rPr>
                        <a:t>[^\w]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Символы которые не составляют лексемы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\s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[ \t\v\r\n\f]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Пробельный символ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\S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orbel" panose="020B0503020204020204" pitchFamily="34" charset="0"/>
                        </a:rPr>
                        <a:t>[^\s]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Corbel" panose="020B0503020204020204" pitchFamily="34" charset="0"/>
                        </a:rPr>
                        <a:t>Символ который не пробел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5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квантификаторы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0097"/>
            <a:ext cx="11029615" cy="2088232"/>
          </a:xfrm>
        </p:spPr>
        <p:txBody>
          <a:bodyPr>
            <a:normAutofit/>
          </a:bodyPr>
          <a:lstStyle/>
          <a:p>
            <a:r>
              <a:rPr lang="ru-RU" sz="2400" dirty="0"/>
              <a:t>Квантификатор может относиться к символу, классу символов или группе символов в регулярном выражении</a:t>
            </a:r>
            <a:endParaRPr lang="ru-RU" sz="2400" b="1" i="1" dirty="0"/>
          </a:p>
          <a:p>
            <a:r>
              <a:rPr lang="ru-RU" sz="2400" b="1" i="1" dirty="0"/>
              <a:t>Квантификатор</a:t>
            </a:r>
            <a:r>
              <a:rPr lang="ru-RU" sz="2400" dirty="0"/>
              <a:t>, следующий за символом, за классом символов или группой символов, определяет, сколько раз должен быть повторен предыдущий символ / выражение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8740"/>
              </p:ext>
            </p:extLst>
          </p:nvPr>
        </p:nvGraphicFramePr>
        <p:xfrm>
          <a:off x="2456032" y="4191611"/>
          <a:ext cx="6841436" cy="2133600"/>
        </p:xfrm>
        <a:graphic>
          <a:graphicData uri="http://schemas.openxmlformats.org/drawingml/2006/table">
            <a:tbl>
              <a:tblPr/>
              <a:tblGrid>
                <a:gridCol w="282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</a:rPr>
                        <a:t>Представление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</a:rPr>
                        <a:t>Количество повторов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</a:t>
                      </a:r>
                      <a:r>
                        <a:rPr lang="en-US" sz="2200" b="1" i="1" dirty="0">
                          <a:effectLst/>
                        </a:rPr>
                        <a:t>n</a:t>
                      </a:r>
                      <a:r>
                        <a:rPr lang="en-US" sz="2200" b="1" dirty="0">
                          <a:effectLst/>
                        </a:rPr>
                        <a:t>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Ровно </a:t>
                      </a:r>
                      <a:r>
                        <a:rPr lang="en-US" sz="2200" i="1" dirty="0">
                          <a:effectLst/>
                        </a:rPr>
                        <a:t>n</a:t>
                      </a:r>
                      <a:r>
                        <a:rPr lang="en-US" sz="2200" dirty="0">
                          <a:effectLst/>
                        </a:rPr>
                        <a:t> </a:t>
                      </a:r>
                      <a:r>
                        <a:rPr lang="ru-RU" sz="2200" dirty="0">
                          <a:effectLst/>
                        </a:rPr>
                        <a:t>раз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</a:t>
                      </a:r>
                      <a:r>
                        <a:rPr lang="en-US" sz="2200" b="1" i="1" dirty="0" err="1">
                          <a:effectLst/>
                        </a:rPr>
                        <a:t>m</a:t>
                      </a:r>
                      <a:r>
                        <a:rPr lang="en-US" sz="2200" b="1" dirty="0" err="1">
                          <a:effectLst/>
                        </a:rPr>
                        <a:t>,</a:t>
                      </a:r>
                      <a:r>
                        <a:rPr lang="en-US" sz="2200" b="1" i="1" dirty="0" err="1">
                          <a:effectLst/>
                        </a:rPr>
                        <a:t>n</a:t>
                      </a:r>
                      <a:r>
                        <a:rPr lang="en-US" sz="2200" b="1" dirty="0">
                          <a:effectLst/>
                        </a:rPr>
                        <a:t>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От</a:t>
                      </a:r>
                      <a:r>
                        <a:rPr lang="ro-RO" sz="2200" dirty="0">
                          <a:effectLst/>
                        </a:rPr>
                        <a:t> </a:t>
                      </a:r>
                      <a:r>
                        <a:rPr lang="ru-RU" sz="2200" i="1" dirty="0">
                          <a:effectLst/>
                        </a:rPr>
                        <a:t>m</a:t>
                      </a:r>
                      <a:r>
                        <a:rPr lang="ro-RO" sz="2200" i="1" dirty="0">
                          <a:effectLst/>
                        </a:rPr>
                        <a:t> </a:t>
                      </a:r>
                      <a:r>
                        <a:rPr lang="ru-RU" sz="2200" i="0" dirty="0">
                          <a:effectLst/>
                        </a:rPr>
                        <a:t>до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r>
                        <a:rPr lang="ru-RU" sz="2200" i="1" dirty="0">
                          <a:effectLst/>
                        </a:rPr>
                        <a:t>n</a:t>
                      </a:r>
                      <a:r>
                        <a:rPr lang="ru-RU" sz="2200" dirty="0">
                          <a:effectLst/>
                        </a:rPr>
                        <a:t> раз, включительно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</a:t>
                      </a:r>
                      <a:r>
                        <a:rPr lang="en-US" sz="2200" b="1" i="1" dirty="0">
                          <a:effectLst/>
                        </a:rPr>
                        <a:t>m</a:t>
                      </a:r>
                      <a:r>
                        <a:rPr lang="en-US" sz="2200" b="1" dirty="0">
                          <a:effectLst/>
                        </a:rPr>
                        <a:t>,}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Не меньше </a:t>
                      </a:r>
                      <a:r>
                        <a:rPr lang="en-US" sz="2200" i="1" dirty="0">
                          <a:effectLst/>
                        </a:rPr>
                        <a:t>m</a:t>
                      </a:r>
                      <a:r>
                        <a:rPr lang="ru-RU" sz="2200" i="1" dirty="0">
                          <a:effectLst/>
                        </a:rPr>
                        <a:t> </a:t>
                      </a:r>
                      <a:r>
                        <a:rPr lang="ru-RU" sz="2200" i="0" dirty="0">
                          <a:effectLst/>
                        </a:rPr>
                        <a:t>раз</a:t>
                      </a:r>
                      <a:endParaRPr lang="en-US" sz="2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{,</a:t>
                      </a:r>
                      <a:r>
                        <a:rPr lang="en-US" sz="2200" b="1" i="1" dirty="0">
                          <a:effectLst/>
                        </a:rPr>
                        <a:t>n</a:t>
                      </a:r>
                      <a:r>
                        <a:rPr lang="en-US" sz="2200" b="1" dirty="0">
                          <a:effectLst/>
                        </a:rPr>
                        <a:t>}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aseline="0" dirty="0">
                          <a:effectLst/>
                        </a:rPr>
                        <a:t>Не больше</a:t>
                      </a:r>
                      <a:r>
                        <a:rPr lang="ro-RO" sz="2200" baseline="0" dirty="0">
                          <a:effectLst/>
                        </a:rPr>
                        <a:t> </a:t>
                      </a:r>
                      <a:r>
                        <a:rPr lang="en-US" sz="2200" i="1" dirty="0">
                          <a:effectLst/>
                        </a:rPr>
                        <a:t>n</a:t>
                      </a:r>
                      <a:r>
                        <a:rPr lang="ru-RU" sz="2200" i="1" dirty="0">
                          <a:effectLst/>
                        </a:rPr>
                        <a:t> </a:t>
                      </a:r>
                      <a:r>
                        <a:rPr lang="ru-RU" sz="2200" i="0" dirty="0">
                          <a:effectLst/>
                        </a:rPr>
                        <a:t>раз</a:t>
                      </a:r>
                      <a:endParaRPr lang="en-US" sz="2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970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2349</TotalTime>
  <Words>2079</Words>
  <Application>Microsoft Office PowerPoint</Application>
  <PresentationFormat>Widescreen</PresentationFormat>
  <Paragraphs>299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Corbel</vt:lpstr>
      <vt:lpstr>Gill Sans MT</vt:lpstr>
      <vt:lpstr>Wingdings 2</vt:lpstr>
      <vt:lpstr>Dividend</vt:lpstr>
      <vt:lpstr>Тема 8:  Регулярные выражения в Python</vt:lpstr>
      <vt:lpstr>Содержание</vt:lpstr>
      <vt:lpstr>Регулярные выражения</vt:lpstr>
      <vt:lpstr>МЕТАСИМВОЛЫ</vt:lpstr>
      <vt:lpstr>МЕТАСИМВОЛЫ ВНЕ КВАДРАТНЫХ СКОБОК</vt:lpstr>
      <vt:lpstr>Дополнительно можно использовать...</vt:lpstr>
      <vt:lpstr>МЕТАСИМВОЛЫ СИМВОЛЬНЫХ КЛАССОВ</vt:lpstr>
      <vt:lpstr>Примеры</vt:lpstr>
      <vt:lpstr>квантификаторы</vt:lpstr>
      <vt:lpstr>Пример</vt:lpstr>
      <vt:lpstr>Методы для работы с регулярными выражениями</vt:lpstr>
      <vt:lpstr>Пример с методом match()</vt:lpstr>
      <vt:lpstr>Другой пример использования рег. Выражения</vt:lpstr>
      <vt:lpstr>Пример с методом search()</vt:lpstr>
      <vt:lpstr>Пример с методом sub()</vt:lpstr>
      <vt:lpstr>Пример с методом findall()</vt:lpstr>
      <vt:lpstr>Дополнительные специальные последовательности</vt:lpstr>
      <vt:lpstr>Использование \A – совпадение по символам вначале строки</vt:lpstr>
      <vt:lpstr>Использование \b – совпадение по символам вначале необработанной строки</vt:lpstr>
      <vt:lpstr>УТВЕРЖДЕНИЯ (оператор ПРОСМОТРА)</vt:lpstr>
      <vt:lpstr>Дополнительно</vt:lpstr>
      <vt:lpstr>Python Try… Except</vt:lpstr>
      <vt:lpstr>Несколько исключений</vt:lpstr>
      <vt:lpstr>Ключевое слово else</vt:lpstr>
      <vt:lpstr>Блок Finally</vt:lpstr>
      <vt:lpstr>Вызов исключения</vt:lpstr>
      <vt:lpstr>Дополнительно</vt:lpstr>
      <vt:lpstr>Повторим…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322</cp:revision>
  <dcterms:created xsi:type="dcterms:W3CDTF">2019-08-31T15:29:49Z</dcterms:created>
  <dcterms:modified xsi:type="dcterms:W3CDTF">2024-01-29T10:59:55Z</dcterms:modified>
</cp:coreProperties>
</file>