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304" r:id="rId3"/>
    <p:sldId id="282" r:id="rId4"/>
    <p:sldId id="306" r:id="rId5"/>
    <p:sldId id="307" r:id="rId6"/>
    <p:sldId id="308" r:id="rId7"/>
    <p:sldId id="305" r:id="rId8"/>
    <p:sldId id="257" r:id="rId9"/>
    <p:sldId id="300" r:id="rId10"/>
    <p:sldId id="263" r:id="rId11"/>
    <p:sldId id="264" r:id="rId12"/>
    <p:sldId id="310" r:id="rId13"/>
    <p:sldId id="266" r:id="rId14"/>
    <p:sldId id="262" r:id="rId15"/>
    <p:sldId id="269" r:id="rId16"/>
    <p:sldId id="312" r:id="rId17"/>
    <p:sldId id="258" r:id="rId18"/>
    <p:sldId id="313" r:id="rId19"/>
    <p:sldId id="259" r:id="rId20"/>
    <p:sldId id="270" r:id="rId21"/>
    <p:sldId id="267" r:id="rId22"/>
    <p:sldId id="271" r:id="rId23"/>
    <p:sldId id="268" r:id="rId24"/>
    <p:sldId id="29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4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96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0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2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7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4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48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9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4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0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419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/" TargetMode="External"/><Relationship Id="rId2" Type="http://schemas.openxmlformats.org/officeDocument/2006/relationships/hyperlink" Target="https://pypl.github.io/PYP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ython.org/doc/version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online-compiler/" TargetMode="External"/><Relationship Id="rId2" Type="http://schemas.openxmlformats.org/officeDocument/2006/relationships/hyperlink" Target="https://www.onlinegdb.com/online_python_compil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nake_case" TargetMode="External"/><Relationship Id="rId2" Type="http://schemas.openxmlformats.org/officeDocument/2006/relationships/hyperlink" Target="https://en.wikipedia.org/wiki/Camel_c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eps.python.org/pep-0008/#tabs-or-spa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nake_case" TargetMode="External"/><Relationship Id="rId2" Type="http://schemas.openxmlformats.org/officeDocument/2006/relationships/hyperlink" Target="https://en.wikipedia.org/wiki/Camel_c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gramiz.com/python-programming" TargetMode="External"/><Relationship Id="rId4" Type="http://schemas.openxmlformats.org/officeDocument/2006/relationships/hyperlink" Target="https://www.w3schools.com/pytho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Введение в </a:t>
            </a:r>
            <a:r>
              <a:rPr lang="en-GB" sz="4400" dirty="0"/>
              <a:t>PYTHON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ro-MD" dirty="0"/>
              <a:t>Pleșca Natalia</a:t>
            </a:r>
            <a:endParaRPr lang="en-GB" dirty="0"/>
          </a:p>
          <a:p>
            <a:pPr algn="r"/>
            <a:r>
              <a:rPr lang="en-GB" sz="1900" cap="none" dirty="0"/>
              <a:t>nataliaDplesca@gmail.com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A961-7308-4EEF-87FC-7ED72665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(</a:t>
            </a:r>
            <a:r>
              <a:rPr lang="en-US" sz="2200" cap="none" dirty="0">
                <a:hlinkClick r:id="rId2"/>
              </a:rPr>
              <a:t>https://pypl.github.io/PYPL.html</a:t>
            </a:r>
            <a:r>
              <a:rPr lang="en-US" sz="2200" cap="none" dirty="0"/>
              <a:t> </a:t>
            </a:r>
            <a:r>
              <a:rPr lang="ru-RU" sz="2200" cap="none" dirty="0"/>
              <a:t>и </a:t>
            </a:r>
            <a:r>
              <a:rPr lang="en-US" sz="2200" cap="none" dirty="0">
                <a:hlinkClick r:id="rId3"/>
              </a:rPr>
              <a:t>https://www.Tiobe.Com/tiobe-index/</a:t>
            </a:r>
            <a:r>
              <a:rPr lang="ru-RU" dirty="0"/>
              <a:t>)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64DD58-F9D2-42C1-970D-02B3BA60BFD1}"/>
              </a:ext>
            </a:extLst>
          </p:cNvPr>
          <p:cNvGrpSpPr/>
          <p:nvPr/>
        </p:nvGrpSpPr>
        <p:grpSpPr>
          <a:xfrm>
            <a:off x="2905166" y="1839293"/>
            <a:ext cx="8705642" cy="4878955"/>
            <a:chOff x="1568186" y="1839293"/>
            <a:chExt cx="8705642" cy="48789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CA6BF60-65B0-4900-BB81-006F520A0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8186" y="1839293"/>
              <a:ext cx="3976961" cy="485011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48D6E2-6FCF-40FC-A0EC-D587F5087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97678" y="1839293"/>
              <a:ext cx="4276150" cy="4878955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7C7D43C-9EF7-40AE-AEDC-FAA8CE2A2A15}"/>
                </a:ext>
              </a:extLst>
            </p:cNvPr>
            <p:cNvSpPr/>
            <p:nvPr/>
          </p:nvSpPr>
          <p:spPr>
            <a:xfrm>
              <a:off x="1568186" y="2703871"/>
              <a:ext cx="3976961" cy="383458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B836919-3627-45FC-A210-7355EC766245}"/>
                </a:ext>
              </a:extLst>
            </p:cNvPr>
            <p:cNvSpPr/>
            <p:nvPr/>
          </p:nvSpPr>
          <p:spPr>
            <a:xfrm>
              <a:off x="5997678" y="2172929"/>
              <a:ext cx="4276150" cy="447368"/>
            </a:xfrm>
            <a:prstGeom prst="round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FEECCFC-AF5F-4CA7-AA05-70B394FFCB70}"/>
              </a:ext>
            </a:extLst>
          </p:cNvPr>
          <p:cNvSpPr txBox="1"/>
          <p:nvPr/>
        </p:nvSpPr>
        <p:spPr>
          <a:xfrm>
            <a:off x="226142" y="2895600"/>
            <a:ext cx="255638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Благодаря своей доступности Python входит в пятерку самых популярных языков программирования в мире</a:t>
            </a:r>
          </a:p>
        </p:txBody>
      </p:sp>
    </p:spTree>
    <p:extLst>
      <p:ext uri="{BB962C8B-B14F-4D97-AF65-F5344CB8AC3E}">
        <p14:creationId xmlns:p14="http://schemas.microsoft.com/office/powerpoint/2010/main" val="191297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8CC8D-2D45-4BEF-8872-237CCA58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Версии</a:t>
            </a:r>
            <a:r>
              <a:rPr lang="en-GB" dirty="0"/>
              <a:t> </a:t>
            </a:r>
            <a:r>
              <a:rPr lang="ro-MD" dirty="0">
                <a:latin typeface="Corbel (Body)"/>
              </a:rPr>
              <a:t>(</a:t>
            </a:r>
            <a:r>
              <a:rPr lang="ru-RU" dirty="0">
                <a:latin typeface="Corbel (Body)"/>
              </a:rPr>
              <a:t>Последнее обновление</a:t>
            </a:r>
            <a:r>
              <a:rPr lang="ro-MD" dirty="0">
                <a:latin typeface="Corbel (Body)"/>
              </a:rPr>
              <a:t> – </a:t>
            </a:r>
            <a:r>
              <a:rPr lang="en-GB" dirty="0">
                <a:solidFill>
                  <a:schemeClr val="bg2"/>
                </a:solidFill>
                <a:latin typeface="SourceSansProRegular"/>
              </a:rPr>
              <a:t>Python 3.12.1</a:t>
            </a:r>
            <a:r>
              <a:rPr lang="en-GB" sz="2800" b="0" i="0" dirty="0">
                <a:solidFill>
                  <a:schemeClr val="bg2"/>
                </a:solidFill>
                <a:effectLst/>
                <a:latin typeface="SourceSansProRegular"/>
              </a:rPr>
              <a:t>, </a:t>
            </a:r>
            <a:r>
              <a:rPr lang="en-GB" b="0" i="0" dirty="0">
                <a:effectLst/>
                <a:latin typeface="SourceSansProRegular"/>
              </a:rPr>
              <a:t>documentation released on 8 December 2023</a:t>
            </a:r>
            <a:r>
              <a:rPr lang="ro-MD" dirty="0">
                <a:latin typeface="Corbel (Body)"/>
              </a:rPr>
              <a:t>). </a:t>
            </a:r>
            <a:r>
              <a:rPr lang="ru-RU" dirty="0">
                <a:latin typeface="Corbel (Body)"/>
              </a:rPr>
              <a:t>Первая версия – январь 1994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2D325-6034-4771-A545-3434FD6D1B9E}"/>
              </a:ext>
            </a:extLst>
          </p:cNvPr>
          <p:cNvSpPr txBox="1"/>
          <p:nvPr/>
        </p:nvSpPr>
        <p:spPr>
          <a:xfrm>
            <a:off x="8131277" y="1989687"/>
            <a:ext cx="381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https://www.python.org/doc/versions/</a:t>
            </a:r>
            <a:r>
              <a:rPr lang="en-GB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81AB2-BDE7-4095-A848-D3F4FBF4A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254" y="2015740"/>
            <a:ext cx="4730392" cy="41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7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0FC2-8345-429C-8AC6-98C9879D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Появление </a:t>
            </a:r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8E4C-E433-4A80-BCC8-735CDE003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" y="1815548"/>
            <a:ext cx="11385755" cy="4890052"/>
          </a:xfrm>
        </p:spPr>
        <p:txBody>
          <a:bodyPr>
            <a:noAutofit/>
          </a:bodyPr>
          <a:lstStyle/>
          <a:p>
            <a:r>
              <a:rPr lang="ru-RU" sz="2200" dirty="0" err="1"/>
              <a:t>Python</a:t>
            </a:r>
            <a:r>
              <a:rPr lang="ru-RU" sz="2200" dirty="0"/>
              <a:t> был создан в 1991 году голландским программистом </a:t>
            </a:r>
            <a:r>
              <a:rPr lang="ro-MD" sz="2200" dirty="0"/>
              <a:t>Guido Van </a:t>
            </a:r>
            <a:r>
              <a:rPr lang="ro-MD" sz="2200" dirty="0" err="1"/>
              <a:t>Rossum</a:t>
            </a:r>
            <a:r>
              <a:rPr lang="en-US" sz="2200" dirty="0"/>
              <a:t>-</a:t>
            </a:r>
            <a:r>
              <a:rPr lang="ru-RU" sz="2200" dirty="0"/>
              <a:t>ом</a:t>
            </a:r>
          </a:p>
          <a:p>
            <a:r>
              <a:rPr lang="ru-RU" sz="2200" dirty="0" err="1"/>
              <a:t>Python</a:t>
            </a:r>
            <a:r>
              <a:rPr lang="ru-RU" sz="2200" dirty="0"/>
              <a:t> - это интерпретируемый язык программирования. Это означает, что он имеет интерпретатор для непосредственного запуска программы, в отличие от других языков, которые зависят от компиляторов</a:t>
            </a:r>
            <a:endParaRPr lang="en-GB" sz="2200" dirty="0"/>
          </a:p>
          <a:p>
            <a:r>
              <a:rPr lang="ru-RU" sz="2200" dirty="0"/>
              <a:t>В Python после написания кода</a:t>
            </a:r>
            <a:r>
              <a:rPr lang="en-GB" sz="2200" dirty="0"/>
              <a:t>,</a:t>
            </a:r>
            <a:r>
              <a:rPr lang="ru-RU" sz="2200" dirty="0"/>
              <a:t> его можно сразу интерпретировать и увидеть результаты</a:t>
            </a:r>
          </a:p>
          <a:p>
            <a:r>
              <a:rPr lang="ru-RU" sz="2200" dirty="0"/>
              <a:t>Ван </a:t>
            </a:r>
            <a:r>
              <a:rPr lang="ru-RU" sz="2200" dirty="0" err="1"/>
              <a:t>Россум</a:t>
            </a:r>
            <a:r>
              <a:rPr lang="ru-RU" sz="2200" dirty="0"/>
              <a:t> хочет, чтобы </a:t>
            </a:r>
            <a:r>
              <a:rPr lang="ru-RU" sz="2200" dirty="0" err="1"/>
              <a:t>Python</a:t>
            </a:r>
            <a:r>
              <a:rPr lang="ru-RU" sz="2200" dirty="0"/>
              <a:t> в конце концов стал понятным, как обычный английский язык. Он также сделал язык открытым, что означает, что каждый может внести свой вклад в него. Ван Россум надеется, что он станет таким же сильным, как конкурирующие языки программирования</a:t>
            </a:r>
          </a:p>
          <a:p>
            <a:r>
              <a:rPr lang="ru-RU" sz="2200" dirty="0"/>
              <a:t>«Читаемость кода» является ключевым фактором в философии </a:t>
            </a:r>
            <a:r>
              <a:rPr lang="ru-RU" sz="2200" dirty="0" err="1"/>
              <a:t>Python</a:t>
            </a:r>
            <a:r>
              <a:rPr lang="ru-RU" sz="2200" dirty="0"/>
              <a:t>. Язык стремится ограничить блоки кода (текстовые блоки с исходным кодом) и иметь пробелы для более ясного внешнего вида</a:t>
            </a:r>
          </a:p>
        </p:txBody>
      </p:sp>
    </p:spTree>
    <p:extLst>
      <p:ext uri="{BB962C8B-B14F-4D97-AF65-F5344CB8AC3E}">
        <p14:creationId xmlns:p14="http://schemas.microsoft.com/office/powerpoint/2010/main" val="393658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087C-6D8D-4C91-8802-017F5D41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о </a:t>
            </a:r>
            <a:r>
              <a:rPr lang="ru-RU" sz="2800" dirty="0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504A-233A-4997-9730-E6A1B595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08218"/>
            <a:ext cx="11029615" cy="4589227"/>
          </a:xfrm>
        </p:spPr>
        <p:txBody>
          <a:bodyPr>
            <a:noAutofit/>
          </a:bodyPr>
          <a:lstStyle/>
          <a:p>
            <a:r>
              <a:rPr lang="ru-RU" sz="2300" dirty="0" err="1"/>
              <a:t>Python</a:t>
            </a:r>
            <a:r>
              <a:rPr lang="ru-RU" sz="2300" dirty="0"/>
              <a:t> - это кроссплатформенный язык программирования, то есть он работает на нескольких платформах, таких как </a:t>
            </a:r>
            <a:r>
              <a:rPr lang="ru-RU" sz="2300" dirty="0" err="1"/>
              <a:t>Windows</a:t>
            </a:r>
            <a:r>
              <a:rPr lang="ru-RU" sz="2300" dirty="0"/>
              <a:t>, </a:t>
            </a:r>
            <a:r>
              <a:rPr lang="ru-RU" sz="2300" dirty="0" err="1"/>
              <a:t>MacOS</a:t>
            </a:r>
            <a:r>
              <a:rPr lang="ru-RU" sz="2300" dirty="0"/>
              <a:t>, </a:t>
            </a:r>
            <a:r>
              <a:rPr lang="ru-RU" sz="2300" dirty="0" err="1"/>
              <a:t>Linux</a:t>
            </a:r>
            <a:r>
              <a:rPr lang="ru-RU" sz="2300" dirty="0"/>
              <a:t>, и даже был </a:t>
            </a:r>
            <a:r>
              <a:rPr lang="ru-RU" sz="2300" dirty="0" err="1"/>
              <a:t>портирован</a:t>
            </a:r>
            <a:r>
              <a:rPr lang="ru-RU" sz="2300" dirty="0"/>
              <a:t> на виртуальные машины </a:t>
            </a:r>
            <a:r>
              <a:rPr lang="ru-RU" sz="2300" dirty="0" err="1"/>
              <a:t>Java</a:t>
            </a:r>
            <a:r>
              <a:rPr lang="ru-RU" sz="2300" dirty="0"/>
              <a:t> и .NET</a:t>
            </a:r>
            <a:endParaRPr lang="en-US" sz="2300" dirty="0"/>
          </a:p>
          <a:p>
            <a:r>
              <a:rPr lang="ru-RU" sz="2300" dirty="0"/>
              <a:t>Несмотря на то, что в большинстве современных </a:t>
            </a:r>
            <a:r>
              <a:rPr lang="ru-RU" sz="2300" dirty="0" err="1"/>
              <a:t>Linux</a:t>
            </a:r>
            <a:r>
              <a:rPr lang="ru-RU" sz="2300" dirty="0"/>
              <a:t> и </a:t>
            </a:r>
            <a:r>
              <a:rPr lang="ru-RU" sz="2300" dirty="0" err="1"/>
              <a:t>Mac</a:t>
            </a:r>
            <a:r>
              <a:rPr lang="ru-RU" sz="2300" dirty="0"/>
              <a:t> уже установлен </a:t>
            </a:r>
            <a:r>
              <a:rPr lang="ru-RU" sz="2300" dirty="0" err="1"/>
              <a:t>Python</a:t>
            </a:r>
            <a:r>
              <a:rPr lang="ru-RU" sz="2300" dirty="0"/>
              <a:t>, версия может быть устаревшей. Поэтому всегда рекомендуется устанавливать самую последнюю версию</a:t>
            </a:r>
          </a:p>
          <a:p>
            <a:r>
              <a:rPr lang="ru-RU" sz="2300" dirty="0"/>
              <a:t>Python поддерживает как процедурный, так и объектно-ориентированный или функциональный метод / парадигму программирования</a:t>
            </a:r>
            <a:endParaRPr lang="en-US" sz="2300" dirty="0"/>
          </a:p>
          <a:p>
            <a:r>
              <a:rPr lang="ru-RU" sz="2300" dirty="0"/>
              <a:t>Он часто используется в качестве «языка сценариев» для разработки динамических веб-сайтов и веб-приложений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349085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D479-85EC-45FC-9AB9-ED201D39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Python</a:t>
            </a:r>
            <a:r>
              <a:rPr lang="ru-RU" dirty="0"/>
              <a:t>.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EC03C-2054-4AB9-A191-5F979C23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96" y="1828800"/>
            <a:ext cx="11319688" cy="4876799"/>
          </a:xfrm>
        </p:spPr>
        <p:txBody>
          <a:bodyPr>
            <a:noAutofit/>
          </a:bodyPr>
          <a:lstStyle/>
          <a:p>
            <a:r>
              <a:rPr lang="ru-RU" sz="2200" dirty="0"/>
              <a:t>Python считается универсальным языком программирования</a:t>
            </a:r>
          </a:p>
          <a:p>
            <a:r>
              <a:rPr lang="en-US" sz="2200" dirty="0"/>
              <a:t>Google</a:t>
            </a:r>
            <a:r>
              <a:rPr lang="ru-RU" sz="2200" dirty="0"/>
              <a:t> поддерживает использование </a:t>
            </a:r>
            <a:r>
              <a:rPr lang="ru-RU" sz="2200" dirty="0" err="1"/>
              <a:t>Python</a:t>
            </a:r>
            <a:endParaRPr lang="ru-RU" sz="2200" dirty="0"/>
          </a:p>
          <a:p>
            <a:r>
              <a:rPr lang="ru-RU" sz="2200" dirty="0"/>
              <a:t>Язык используется в научных и математических расчетах, и очень часто в проектах по искусственному интеллекту</a:t>
            </a:r>
          </a:p>
          <a:p>
            <a:r>
              <a:rPr lang="ru-RU" sz="2200" dirty="0"/>
              <a:t>Он был успешно включен во многие существующие программные продукты, включая композитор визуальных эффектов Nuke, 3D-модели, </a:t>
            </a:r>
            <a:r>
              <a:rPr lang="en-GB" sz="2200" dirty="0"/>
              <a:t>Blender</a:t>
            </a:r>
            <a:r>
              <a:rPr lang="ru-RU" sz="2200" dirty="0"/>
              <a:t> и пакеты анимации</a:t>
            </a:r>
          </a:p>
          <a:p>
            <a:r>
              <a:rPr lang="ru-RU" sz="2200" dirty="0"/>
              <a:t>Может использоваться для разработки мобильных приложений, безопасности веб-приложений и т. д.</a:t>
            </a:r>
          </a:p>
          <a:p>
            <a:r>
              <a:rPr lang="ru-RU" sz="2200" dirty="0"/>
              <a:t>Python был использован для создания Википедии, Google (где работал Ван Россум), Yahoo !, CERN, NASA и многими другими организациями. Сервис PayPal, а также Instagram, Spotify также создавались с использованием Python</a:t>
            </a:r>
          </a:p>
        </p:txBody>
      </p:sp>
    </p:spTree>
    <p:extLst>
      <p:ext uri="{BB962C8B-B14F-4D97-AF65-F5344CB8AC3E}">
        <p14:creationId xmlns:p14="http://schemas.microsoft.com/office/powerpoint/2010/main" val="375990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D4C5-C606-41C7-A879-51F7EE01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Python</a:t>
            </a:r>
            <a:r>
              <a:rPr lang="ru-RU" dirty="0"/>
              <a:t>.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7DD12-0AE2-4571-AD65-B6EF871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961321"/>
            <a:ext cx="11370365" cy="4505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Таким образом, </a:t>
            </a:r>
            <a:r>
              <a:rPr lang="ru-RU" sz="2200" dirty="0" err="1"/>
              <a:t>Python</a:t>
            </a:r>
            <a:r>
              <a:rPr lang="ru-RU" sz="2200" dirty="0"/>
              <a:t> часто используется в программных приложениях, страницах в веб-браузере, оболочках операционной системы и в играх, то есть для:</a:t>
            </a:r>
          </a:p>
          <a:p>
            <a:r>
              <a:rPr lang="ru-RU" sz="2200" dirty="0"/>
              <a:t>веб-разработки (может использоваться на сервере для создания веб-приложений и может быть использован для подключения к системам баз данных, и для чтения и изменения файлов данных),</a:t>
            </a:r>
          </a:p>
          <a:p>
            <a:r>
              <a:rPr lang="ru-RU" sz="2200" dirty="0"/>
              <a:t>разработки программного обеспечения (можно использовать для быстрого создания прототипов или для разработки программного обеспечения, готового к производству),</a:t>
            </a:r>
          </a:p>
          <a:p>
            <a:r>
              <a:rPr lang="ru-RU" sz="2200" dirty="0"/>
              <a:t>математики (может использоваться для обработки больших данных и выполнения сложной математики),</a:t>
            </a:r>
          </a:p>
          <a:p>
            <a:r>
              <a:rPr lang="ru-RU" sz="2200" dirty="0"/>
              <a:t>создания системных скриптов (может использоваться вместе с программным обеспечением для создания рабочих процессов)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05682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B9A6-5CC3-45F4-8B59-2E389827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Python</a:t>
            </a:r>
            <a:r>
              <a:rPr lang="ru-RU" dirty="0"/>
              <a:t>. 3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810F76-F219-4FF8-8DD2-FA114B26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183" y="1870586"/>
            <a:ext cx="7688828" cy="480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2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3C01-59CF-43C4-B53F-CC66A51C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  <a:r>
              <a:rPr lang="en-GB" dirty="0"/>
              <a:t>.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9E39-A06C-450F-A202-5C8A83974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7961"/>
            <a:ext cx="11029615" cy="809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Можете установить </a:t>
            </a:r>
            <a:r>
              <a:rPr lang="en-GB" dirty="0"/>
              <a:t>Python</a:t>
            </a:r>
            <a:r>
              <a:rPr lang="en-US" dirty="0"/>
              <a:t> </a:t>
            </a:r>
            <a:r>
              <a:rPr lang="ru-RU" dirty="0"/>
              <a:t>и работать в командной строке </a:t>
            </a:r>
            <a:r>
              <a:rPr lang="en-US" b="1" i="1" dirty="0"/>
              <a:t>cmd.exe</a:t>
            </a:r>
          </a:p>
          <a:p>
            <a:pPr marL="0" indent="0">
              <a:buNone/>
            </a:pPr>
            <a:r>
              <a:rPr lang="en-US" b="1" i="1" dirty="0">
                <a:hlinkClick r:id="rId2"/>
              </a:rPr>
              <a:t>https://www.python.org/downloads/</a:t>
            </a:r>
            <a:r>
              <a:rPr lang="en-US" b="1" i="1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A8735-E48A-4067-A868-8F3533B5E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687586"/>
            <a:ext cx="4215861" cy="1048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94C770-A741-4B94-9523-890902BA8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610" y="2687586"/>
            <a:ext cx="5019675" cy="8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463F70-EEB2-49DC-AF77-A81D34EA7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769" y="3736410"/>
            <a:ext cx="6813754" cy="30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1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493C-B60A-4DC5-9CBF-4AD9278F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  <a:r>
              <a:rPr lang="en-GB" dirty="0"/>
              <a:t>. </a:t>
            </a:r>
            <a:r>
              <a:rPr lang="ro-RO" dirty="0"/>
              <a:t>I</a:t>
            </a:r>
            <a:r>
              <a:rPr lang="en-GB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11D6-EF1C-417C-BA99-B00DC1B3A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75" y="1956619"/>
            <a:ext cx="7692884" cy="4680154"/>
          </a:xfrm>
        </p:spPr>
        <p:txBody>
          <a:bodyPr>
            <a:noAutofit/>
          </a:bodyPr>
          <a:lstStyle/>
          <a:p>
            <a:r>
              <a:rPr lang="ru-RU" sz="2400" dirty="0"/>
              <a:t>Для удобного создания и интерпретирования файлов, содержащих код </a:t>
            </a:r>
            <a:r>
              <a:rPr lang="en-GB" sz="2400" dirty="0" err="1"/>
              <a:t>Py</a:t>
            </a:r>
            <a:r>
              <a:rPr lang="en-GB" sz="2400" dirty="0"/>
              <a:t> </a:t>
            </a:r>
            <a:r>
              <a:rPr lang="ru-RU" sz="2400" dirty="0"/>
              <a:t>- можно использовать редактор кода, </a:t>
            </a:r>
            <a:r>
              <a:rPr lang="ro-MD" sz="2400" i="1" dirty="0"/>
              <a:t>IDE</a:t>
            </a:r>
            <a:r>
              <a:rPr lang="ru-RU" sz="2400" dirty="0"/>
              <a:t> – лучше всего специально для </a:t>
            </a:r>
            <a:r>
              <a:rPr lang="en-GB" sz="2400" dirty="0" err="1"/>
              <a:t>Py</a:t>
            </a:r>
            <a:r>
              <a:rPr lang="ru-RU" sz="2400" dirty="0"/>
              <a:t>: </a:t>
            </a:r>
            <a:r>
              <a:rPr lang="ru-RU" sz="2400" b="1" i="1" dirty="0"/>
              <a:t>Thonny IDE,</a:t>
            </a:r>
            <a:r>
              <a:rPr lang="ro-MD" sz="2400" b="1" i="1" dirty="0"/>
              <a:t> </a:t>
            </a:r>
            <a:r>
              <a:rPr lang="ro-MD" sz="2400" b="1" i="1" dirty="0">
                <a:latin typeface="Corbel" panose="020B0503020204020204" pitchFamily="34" charset="0"/>
              </a:rPr>
              <a:t>PyCharm</a:t>
            </a:r>
            <a:r>
              <a:rPr lang="en-GB" sz="2400" b="1" i="1" dirty="0">
                <a:latin typeface="Corbel" panose="020B0503020204020204" pitchFamily="34" charset="0"/>
              </a:rPr>
              <a:t>, </a:t>
            </a:r>
            <a:r>
              <a:rPr lang="ro-MD" sz="2400" b="1" i="1" dirty="0">
                <a:latin typeface="Corbel" panose="020B0503020204020204" pitchFamily="34" charset="0"/>
              </a:rPr>
              <a:t>VS Code </a:t>
            </a:r>
            <a:r>
              <a:rPr lang="ro-MD" sz="2400" dirty="0"/>
              <a:t>etc.</a:t>
            </a:r>
            <a:endParaRPr lang="en-US" sz="2400" dirty="0"/>
          </a:p>
          <a:p>
            <a:r>
              <a:rPr lang="ru-RU" sz="2400" b="1" i="1" dirty="0"/>
              <a:t>Thonny IDE </a:t>
            </a:r>
            <a:r>
              <a:rPr lang="ru-RU" sz="2400" dirty="0"/>
              <a:t>– простой и доступный</a:t>
            </a:r>
          </a:p>
          <a:p>
            <a:r>
              <a:rPr lang="ru-RU" sz="2400" dirty="0"/>
              <a:t>В комплект поставки </a:t>
            </a:r>
            <a:r>
              <a:rPr lang="ru-RU" sz="2400" b="1" dirty="0" err="1"/>
              <a:t>Thonny</a:t>
            </a:r>
            <a:r>
              <a:rPr lang="ru-RU" sz="2400" b="1" dirty="0"/>
              <a:t> IDE</a:t>
            </a:r>
            <a:r>
              <a:rPr lang="en-US" sz="2400" b="1" dirty="0"/>
              <a:t> </a:t>
            </a:r>
            <a:r>
              <a:rPr lang="ru-RU" sz="2400" dirty="0"/>
              <a:t>входит последняя версия </a:t>
            </a:r>
            <a:r>
              <a:rPr lang="ru-RU" sz="2400" b="1" dirty="0" err="1"/>
              <a:t>Python</a:t>
            </a:r>
            <a:endParaRPr lang="ru-RU" sz="2400" b="1" dirty="0"/>
          </a:p>
          <a:p>
            <a:r>
              <a:rPr lang="ru-RU" sz="2400" dirty="0"/>
              <a:t>Так что можно и не устанавливать </a:t>
            </a:r>
            <a:r>
              <a:rPr lang="ru-RU" sz="2400" b="1" dirty="0" err="1"/>
              <a:t>Python</a:t>
            </a:r>
            <a:r>
              <a:rPr lang="ru-RU" sz="2400" dirty="0"/>
              <a:t> отдельно в этом случае</a:t>
            </a:r>
          </a:p>
          <a:p>
            <a:r>
              <a:rPr lang="en-US" sz="2400" dirty="0">
                <a:hlinkClick r:id="rId2"/>
              </a:rPr>
              <a:t>https://thonny.org/</a:t>
            </a:r>
            <a:endParaRPr lang="ro-MD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55137-1C95-4411-AFDE-C17C23400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097" y="2884465"/>
            <a:ext cx="3866426" cy="29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83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493C-B60A-4DC5-9CBF-4AD9278F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  <a:r>
              <a:rPr lang="en-GB" dirty="0"/>
              <a:t>. </a:t>
            </a:r>
            <a:r>
              <a:rPr lang="ro-RO" dirty="0"/>
              <a:t>I</a:t>
            </a:r>
            <a:r>
              <a:rPr lang="en-GB" dirty="0"/>
              <a:t>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411D6-EF1C-417C-BA99-B00DC1B3A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815548"/>
            <a:ext cx="6363181" cy="4625010"/>
          </a:xfrm>
        </p:spPr>
        <p:txBody>
          <a:bodyPr>
            <a:no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Или же можно использовать: </a:t>
            </a:r>
            <a:r>
              <a:rPr lang="ro-MD" sz="2200" b="1" dirty="0">
                <a:latin typeface="Corbel" panose="020B0503020204020204" pitchFamily="34" charset="0"/>
              </a:rPr>
              <a:t>PyCharm</a:t>
            </a:r>
            <a:r>
              <a:rPr lang="en-GB" sz="2200" b="1" dirty="0">
                <a:latin typeface="Corbel" panose="020B0503020204020204" pitchFamily="34" charset="0"/>
              </a:rPr>
              <a:t>, </a:t>
            </a:r>
            <a:r>
              <a:rPr lang="ro-MD" sz="2200" b="1" dirty="0">
                <a:latin typeface="Corbel" panose="020B0503020204020204" pitchFamily="34" charset="0"/>
              </a:rPr>
              <a:t>VS Code </a:t>
            </a:r>
            <a:r>
              <a:rPr lang="ro-MD" sz="2200" dirty="0">
                <a:latin typeface="Corbel" panose="020B0503020204020204" pitchFamily="34" charset="0"/>
              </a:rPr>
              <a:t>etc.</a:t>
            </a:r>
            <a:endParaRPr lang="en-US" sz="2200" dirty="0">
              <a:latin typeface="Corbel" panose="020B0503020204020204" pitchFamily="34" charset="0"/>
            </a:endParaRPr>
          </a:p>
          <a:p>
            <a:r>
              <a:rPr lang="ru-RU" sz="2200" dirty="0">
                <a:latin typeface="Corbel" panose="020B0503020204020204" pitchFamily="34" charset="0"/>
              </a:rPr>
              <a:t>Для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o-MD" sz="2200" b="1" dirty="0">
                <a:latin typeface="Corbel" panose="020B0503020204020204" pitchFamily="34" charset="0"/>
              </a:rPr>
              <a:t>PyCharm</a:t>
            </a:r>
            <a:r>
              <a:rPr lang="ro-MD" sz="2200" dirty="0">
                <a:latin typeface="Corbel" panose="020B0503020204020204" pitchFamily="34" charset="0"/>
              </a:rPr>
              <a:t> – </a:t>
            </a:r>
            <a:r>
              <a:rPr lang="ru-RU" sz="2200" dirty="0">
                <a:latin typeface="Corbel" panose="020B0503020204020204" pitchFamily="34" charset="0"/>
              </a:rPr>
              <a:t>необходимо заранее инсталлировать </a:t>
            </a:r>
            <a:r>
              <a:rPr lang="ro-MD" sz="2200" b="1" dirty="0" err="1">
                <a:latin typeface="Corbel" panose="020B0503020204020204" pitchFamily="34" charset="0"/>
              </a:rPr>
              <a:t>Python</a:t>
            </a:r>
            <a:r>
              <a:rPr lang="ro-MD" sz="2200" dirty="0">
                <a:latin typeface="Corbel" panose="020B0503020204020204" pitchFamily="34" charset="0"/>
              </a:rPr>
              <a:t>, </a:t>
            </a:r>
            <a:r>
              <a:rPr lang="ru-RU" sz="2200" dirty="0">
                <a:latin typeface="Corbel" panose="020B0503020204020204" pitchFamily="34" charset="0"/>
              </a:rPr>
              <a:t>потом инсталлируйте бесплатную версию </a:t>
            </a:r>
            <a:r>
              <a:rPr lang="ro-MD" sz="2200" b="1" dirty="0" err="1">
                <a:latin typeface="Corbel" panose="020B0503020204020204" pitchFamily="34" charset="0"/>
              </a:rPr>
              <a:t>PyCharm</a:t>
            </a:r>
            <a:r>
              <a:rPr lang="ru-RU" sz="2200" dirty="0">
                <a:latin typeface="Corbel" panose="020B0503020204020204" pitchFamily="34" charset="0"/>
              </a:rPr>
              <a:t> и только потом выберите в качестве используемого интерпретатора ранее инсталлированный </a:t>
            </a:r>
            <a:r>
              <a:rPr lang="ro-MD" sz="2200" b="1" dirty="0" err="1">
                <a:latin typeface="Corbel" panose="020B0503020204020204" pitchFamily="34" charset="0"/>
              </a:rPr>
              <a:t>Python</a:t>
            </a:r>
            <a:endParaRPr lang="ro-MD" sz="2200" b="1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ru-RU" sz="2200" dirty="0">
                <a:latin typeface="Corbel" panose="020B0503020204020204" pitchFamily="34" charset="0"/>
              </a:rPr>
              <a:t>Или</a:t>
            </a:r>
            <a:r>
              <a:rPr lang="ro-MD" sz="2200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можно использовать </a:t>
            </a:r>
            <a:r>
              <a:rPr lang="ro-MD" sz="2200" dirty="0">
                <a:latin typeface="Corbel" panose="020B0503020204020204" pitchFamily="34" charset="0"/>
              </a:rPr>
              <a:t>online</a:t>
            </a:r>
            <a:r>
              <a:rPr lang="ru-RU" sz="2200" dirty="0">
                <a:latin typeface="Corbel" panose="020B0503020204020204" pitchFamily="34" charset="0"/>
              </a:rPr>
              <a:t> редактор</a:t>
            </a:r>
            <a:r>
              <a:rPr lang="ro-MD" sz="2200" dirty="0">
                <a:latin typeface="Corbel" panose="020B0503020204020204" pitchFamily="34" charset="0"/>
              </a:rPr>
              <a:t>: </a:t>
            </a:r>
            <a:r>
              <a:rPr lang="en-GB" sz="2200" dirty="0">
                <a:latin typeface="Corbel" panose="020B0503020204020204" pitchFamily="34" charset="0"/>
                <a:hlinkClick r:id="rId2"/>
              </a:rPr>
              <a:t>https://www.onlinegdb.com/online_python_compiler</a:t>
            </a:r>
            <a:r>
              <a:rPr lang="en-GB" sz="22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Corbel" panose="020B0503020204020204" pitchFamily="34" charset="0"/>
                <a:hlinkClick r:id="rId3"/>
              </a:rPr>
              <a:t>https://www.programiz.com/python-programming/online-compiler/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A4259-11E8-4591-ADA2-AD4A45C05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180" y="1946786"/>
            <a:ext cx="4857964" cy="44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0891-C4BC-4DFF-9C95-142E5382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курсе...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0EBBFC-F40C-4473-BD85-932FD25BB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631649"/>
              </p:ext>
            </p:extLst>
          </p:nvPr>
        </p:nvGraphicFramePr>
        <p:xfrm>
          <a:off x="582128" y="3362643"/>
          <a:ext cx="11027744" cy="14693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3052">
                  <a:extLst>
                    <a:ext uri="{9D8B030D-6E8A-4147-A177-3AD203B41FA5}">
                      <a16:colId xmlns:a16="http://schemas.microsoft.com/office/drawing/2014/main" val="4200598734"/>
                    </a:ext>
                  </a:extLst>
                </a:gridCol>
                <a:gridCol w="1213052">
                  <a:extLst>
                    <a:ext uri="{9D8B030D-6E8A-4147-A177-3AD203B41FA5}">
                      <a16:colId xmlns:a16="http://schemas.microsoft.com/office/drawing/2014/main" val="3090201865"/>
                    </a:ext>
                  </a:extLst>
                </a:gridCol>
                <a:gridCol w="1471101">
                  <a:extLst>
                    <a:ext uri="{9D8B030D-6E8A-4147-A177-3AD203B41FA5}">
                      <a16:colId xmlns:a16="http://schemas.microsoft.com/office/drawing/2014/main" val="2838453794"/>
                    </a:ext>
                  </a:extLst>
                </a:gridCol>
                <a:gridCol w="1409346">
                  <a:extLst>
                    <a:ext uri="{9D8B030D-6E8A-4147-A177-3AD203B41FA5}">
                      <a16:colId xmlns:a16="http://schemas.microsoft.com/office/drawing/2014/main" val="1632252214"/>
                    </a:ext>
                  </a:extLst>
                </a:gridCol>
                <a:gridCol w="644020">
                  <a:extLst>
                    <a:ext uri="{9D8B030D-6E8A-4147-A177-3AD203B41FA5}">
                      <a16:colId xmlns:a16="http://schemas.microsoft.com/office/drawing/2014/main" val="4011676235"/>
                    </a:ext>
                  </a:extLst>
                </a:gridCol>
                <a:gridCol w="648431">
                  <a:extLst>
                    <a:ext uri="{9D8B030D-6E8A-4147-A177-3AD203B41FA5}">
                      <a16:colId xmlns:a16="http://schemas.microsoft.com/office/drawing/2014/main" val="1681736618"/>
                    </a:ext>
                  </a:extLst>
                </a:gridCol>
                <a:gridCol w="606526">
                  <a:extLst>
                    <a:ext uri="{9D8B030D-6E8A-4147-A177-3AD203B41FA5}">
                      <a16:colId xmlns:a16="http://schemas.microsoft.com/office/drawing/2014/main" val="1667918631"/>
                    </a:ext>
                  </a:extLst>
                </a:gridCol>
                <a:gridCol w="604320">
                  <a:extLst>
                    <a:ext uri="{9D8B030D-6E8A-4147-A177-3AD203B41FA5}">
                      <a16:colId xmlns:a16="http://schemas.microsoft.com/office/drawing/2014/main" val="713122140"/>
                    </a:ext>
                  </a:extLst>
                </a:gridCol>
                <a:gridCol w="661665">
                  <a:extLst>
                    <a:ext uri="{9D8B030D-6E8A-4147-A177-3AD203B41FA5}">
                      <a16:colId xmlns:a16="http://schemas.microsoft.com/office/drawing/2014/main" val="102194188"/>
                    </a:ext>
                  </a:extLst>
                </a:gridCol>
                <a:gridCol w="661665">
                  <a:extLst>
                    <a:ext uri="{9D8B030D-6E8A-4147-A177-3AD203B41FA5}">
                      <a16:colId xmlns:a16="http://schemas.microsoft.com/office/drawing/2014/main" val="3916918924"/>
                    </a:ext>
                  </a:extLst>
                </a:gridCol>
                <a:gridCol w="981469">
                  <a:extLst>
                    <a:ext uri="{9D8B030D-6E8A-4147-A177-3AD203B41FA5}">
                      <a16:colId xmlns:a16="http://schemas.microsoft.com/office/drawing/2014/main" val="1502513877"/>
                    </a:ext>
                  </a:extLst>
                </a:gridCol>
                <a:gridCol w="913097">
                  <a:extLst>
                    <a:ext uri="{9D8B030D-6E8A-4147-A177-3AD203B41FA5}">
                      <a16:colId xmlns:a16="http://schemas.microsoft.com/office/drawing/2014/main" val="4208777048"/>
                    </a:ext>
                  </a:extLst>
                </a:gridCol>
              </a:tblGrid>
              <a:tr h="190500">
                <a:tc rowSpan="3">
                  <a:txBody>
                    <a:bodyPr/>
                    <a:lstStyle/>
                    <a:p>
                      <a:pPr algn="ctr"/>
                      <a:r>
                        <a:rPr lang="ro-MD" sz="1100">
                          <a:effectLst/>
                        </a:rPr>
                        <a:t> </a:t>
                      </a:r>
                      <a:endParaRPr lang="en-GB" sz="1200">
                        <a:effectLst/>
                      </a:endParaRPr>
                    </a:p>
                    <a:p>
                      <a:pPr algn="ctr"/>
                      <a:r>
                        <a:rPr lang="ro-MD" sz="1100">
                          <a:effectLst/>
                        </a:rPr>
                        <a:t> </a:t>
                      </a:r>
                      <a:endParaRPr lang="en-GB" sz="1200">
                        <a:effectLst/>
                      </a:endParaRPr>
                    </a:p>
                    <a:p>
                      <a:pPr algn="ctr"/>
                      <a:r>
                        <a:rPr lang="ro-MD" sz="1100">
                          <a:effectLst/>
                        </a:rPr>
                        <a:t>Forma de învăţământ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100">
                          <a:effectLst/>
                        </a:rPr>
                        <a:t>Codul disciplinei</a:t>
                      </a:r>
                      <a:endParaRPr lang="en-GB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100">
                          <a:effectLst/>
                        </a:rPr>
                        <a:t>din planul de studii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100" dirty="0">
                          <a:effectLst/>
                        </a:rPr>
                        <a:t>Denumirea disciplinei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100">
                          <a:effectLst/>
                        </a:rPr>
                        <a:t>Responsabil de disciplină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100">
                          <a:effectLst/>
                        </a:rPr>
                        <a:t>Semestrul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o-MD" sz="1100">
                          <a:effectLst/>
                        </a:rPr>
                        <a:t>Numărul de ore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100">
                          <a:effectLst/>
                        </a:rPr>
                        <a:t>Forma de</a:t>
                      </a:r>
                      <a:endParaRPr lang="en-GB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100">
                          <a:effectLst/>
                        </a:rPr>
                        <a:t> evaluare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 rowSpan="3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o-MD" sz="1100">
                          <a:effectLst/>
                        </a:rPr>
                        <a:t>Nr. de</a:t>
                      </a:r>
                      <a:endParaRPr lang="en-GB" sz="1200">
                        <a:effectLst/>
                      </a:endParaRP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o-MD" sz="1100">
                          <a:effectLst/>
                        </a:rPr>
                        <a:t>credite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extLst>
                  <a:ext uri="{0D108BD9-81ED-4DB2-BD59-A6C34878D82A}">
                    <a16:rowId xmlns:a16="http://schemas.microsoft.com/office/drawing/2014/main" val="4182945223"/>
                  </a:ext>
                </a:extLst>
              </a:tr>
              <a:tr h="19177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100">
                          <a:effectLst/>
                        </a:rPr>
                        <a:t>Total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o-MD" sz="1100">
                          <a:effectLst/>
                        </a:rPr>
                        <a:t>inclusiv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827018"/>
                  </a:ext>
                </a:extLst>
              </a:tr>
              <a:tr h="55372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100" dirty="0">
                          <a:effectLst/>
                        </a:rPr>
                        <a:t>C</a:t>
                      </a:r>
                      <a:r>
                        <a:rPr lang="en-GB" sz="1100" dirty="0" err="1">
                          <a:effectLst/>
                        </a:rPr>
                        <a:t>urs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100">
                          <a:effectLst/>
                        </a:rPr>
                        <a:t>S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100" dirty="0">
                          <a:effectLst/>
                        </a:rPr>
                        <a:t>L</a:t>
                      </a:r>
                      <a:r>
                        <a:rPr lang="en-GB" sz="1100" dirty="0">
                          <a:effectLst/>
                        </a:rPr>
                        <a:t>ab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100">
                          <a:effectLst/>
                        </a:rPr>
                        <a:t>LI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3458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ro-MD" sz="1100">
                          <a:effectLst/>
                        </a:rPr>
                        <a:t>Cu frecvenţă la zi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ro-MD" sz="1100">
                          <a:effectLst/>
                        </a:rPr>
                        <a:t>F.02.O.11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100">
                          <a:effectLst/>
                        </a:rPr>
                        <a:t>Programarea în Python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o-MD" sz="1100">
                          <a:effectLst/>
                        </a:rPr>
                        <a:t>Natalia Pleşca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100">
                          <a:effectLst/>
                        </a:rPr>
                        <a:t>II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100">
                          <a:effectLst/>
                        </a:rPr>
                        <a:t>150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100" dirty="0">
                          <a:effectLst/>
                        </a:rPr>
                        <a:t>30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1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100">
                          <a:effectLst/>
                        </a:rPr>
                        <a:t>45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100">
                          <a:effectLst/>
                        </a:rPr>
                        <a:t>75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100">
                          <a:effectLst/>
                        </a:rPr>
                        <a:t>Examen</a:t>
                      </a:r>
                      <a:endParaRPr lang="en-GB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MD" sz="1100" dirty="0">
                          <a:effectLst/>
                        </a:rPr>
                        <a:t>5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585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28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B1AC-454C-409A-985E-EF7B5042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Сходства</a:t>
            </a:r>
            <a:r>
              <a:rPr lang="en-GB" dirty="0"/>
              <a:t> (</a:t>
            </a:r>
            <a:r>
              <a:rPr lang="ru-RU" dirty="0"/>
              <a:t>и отличия</a:t>
            </a:r>
            <a:r>
              <a:rPr lang="en-GB" dirty="0"/>
              <a:t>)</a:t>
            </a:r>
            <a:r>
              <a:rPr lang="ru-RU" dirty="0"/>
              <a:t> с другими </a:t>
            </a:r>
            <a:r>
              <a:rPr lang="ru-RU" i="1" dirty="0"/>
              <a:t>С-подобными</a:t>
            </a:r>
            <a:r>
              <a:rPr lang="ru-RU" dirty="0"/>
              <a:t> языками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248B-49FD-4852-94E6-068966791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1" y="1918143"/>
            <a:ext cx="8375801" cy="4797287"/>
          </a:xfrm>
        </p:spPr>
        <p:txBody>
          <a:bodyPr>
            <a:normAutofit/>
          </a:bodyPr>
          <a:lstStyle/>
          <a:p>
            <a:r>
              <a:rPr lang="ru-RU" sz="2400" i="1" dirty="0" err="1"/>
              <a:t>Python</a:t>
            </a:r>
            <a:r>
              <a:rPr lang="ru-RU" sz="2400" dirty="0"/>
              <a:t> был разработан для удобства чтения кода человеком и имеет некоторые сходства с английским языком</a:t>
            </a:r>
            <a:r>
              <a:rPr lang="en-US" sz="2400" dirty="0"/>
              <a:t>,</a:t>
            </a:r>
            <a:r>
              <a:rPr lang="ru-RU" sz="2400" dirty="0"/>
              <a:t> с влиянием математики</a:t>
            </a:r>
          </a:p>
          <a:p>
            <a:r>
              <a:rPr lang="ru-RU" sz="2400" i="1" dirty="0"/>
              <a:t>Python</a:t>
            </a:r>
            <a:r>
              <a:rPr lang="ru-RU" sz="2400" dirty="0"/>
              <a:t> использует новые строки для завершения команды (в разговорном языке – завершение идеи), в отличие от других языков программирования, которые используют точку с запятой</a:t>
            </a:r>
            <a:r>
              <a:rPr lang="en-GB" sz="2400" dirty="0"/>
              <a:t> (</a:t>
            </a:r>
            <a:r>
              <a:rPr lang="en-GB" sz="2400" b="1" dirty="0"/>
              <a:t>;</a:t>
            </a:r>
            <a:r>
              <a:rPr lang="en-GB" sz="2400" dirty="0"/>
              <a:t>)</a:t>
            </a:r>
            <a:r>
              <a:rPr lang="ru-RU" sz="2400" dirty="0"/>
              <a:t>, круглые скобки или фигурные скобки</a:t>
            </a:r>
          </a:p>
          <a:p>
            <a:r>
              <a:rPr lang="ru-RU" sz="2400" i="1" dirty="0" err="1"/>
              <a:t>Python</a:t>
            </a:r>
            <a:r>
              <a:rPr lang="ru-RU" sz="2400" dirty="0"/>
              <a:t> использует отступы, для определения области видимости; такие как область действия циклов, функций и классов. Другие языки программирования часто используют фигурные скобки для этой цели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1734D-436E-4F0F-8A7A-D36A97E8E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931" y="2637183"/>
            <a:ext cx="3471185" cy="363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8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084D-20B8-4247-B6BE-B7EE61E1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Создаем первый наш код на </a:t>
            </a:r>
            <a:r>
              <a:rPr lang="en-US" sz="3600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E74B-9B11-4B2B-A590-B52477E2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945" y="1842052"/>
            <a:ext cx="7678519" cy="48438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100" dirty="0">
                <a:latin typeface="Corbel (Body)"/>
              </a:rPr>
              <a:t>Я объясню на основе </a:t>
            </a:r>
            <a:r>
              <a:rPr lang="ru-RU" sz="2100" b="1" i="1" dirty="0" err="1">
                <a:latin typeface="Corbel (Body)"/>
              </a:rPr>
              <a:t>Thonny</a:t>
            </a:r>
            <a:r>
              <a:rPr lang="ru-RU" sz="2100" b="1" i="1" dirty="0">
                <a:latin typeface="Corbel (Body)"/>
              </a:rPr>
              <a:t> IDE</a:t>
            </a:r>
            <a:endParaRPr lang="ro-MD" sz="2100" dirty="0">
              <a:latin typeface="Corbel (Body)"/>
            </a:endParaRPr>
          </a:p>
          <a:p>
            <a:r>
              <a:rPr lang="ru-RU" sz="2100" dirty="0">
                <a:latin typeface="Corbel (Body)"/>
              </a:rPr>
              <a:t>Выберите </a:t>
            </a:r>
            <a:r>
              <a:rPr lang="en-US" sz="2100" b="1" dirty="0">
                <a:latin typeface="Corbel (Body)"/>
              </a:rPr>
              <a:t>File</a:t>
            </a:r>
            <a:r>
              <a:rPr lang="en-US" sz="2100" dirty="0">
                <a:latin typeface="Corbel (Body)"/>
              </a:rPr>
              <a:t> </a:t>
            </a:r>
            <a:r>
              <a:rPr lang="ru-RU" sz="2100" dirty="0">
                <a:latin typeface="Corbel (Body)"/>
              </a:rPr>
              <a:t>-</a:t>
            </a:r>
            <a:r>
              <a:rPr lang="en-US" sz="2100" dirty="0">
                <a:latin typeface="Corbel (Body)"/>
              </a:rPr>
              <a:t>&gt; </a:t>
            </a:r>
            <a:r>
              <a:rPr lang="en-US" sz="2100" b="1" dirty="0">
                <a:latin typeface="Corbel (Body)"/>
              </a:rPr>
              <a:t>New</a:t>
            </a:r>
            <a:r>
              <a:rPr lang="ru-RU" sz="2100" dirty="0">
                <a:latin typeface="Corbel (Body)"/>
              </a:rPr>
              <a:t>. Введите простую команду вывода. Затем сохраните файл с расширением </a:t>
            </a:r>
            <a:r>
              <a:rPr lang="ru-RU" sz="2100" b="1" i="1" dirty="0">
                <a:latin typeface="Corbel (Body)"/>
              </a:rPr>
              <a:t>.</a:t>
            </a:r>
            <a:r>
              <a:rPr lang="ru-RU" sz="2100" b="1" i="1" dirty="0" err="1">
                <a:latin typeface="Corbel (Body)"/>
              </a:rPr>
              <a:t>py</a:t>
            </a:r>
            <a:r>
              <a:rPr lang="ru-RU" sz="2100" dirty="0">
                <a:latin typeface="Corbel (Body)"/>
              </a:rPr>
              <a:t>. Например, </a:t>
            </a:r>
            <a:r>
              <a:rPr lang="en-US" sz="2100" b="1" i="1" dirty="0">
                <a:latin typeface="Corbel (Body)"/>
              </a:rPr>
              <a:t>first</a:t>
            </a:r>
            <a:r>
              <a:rPr lang="ru-RU" sz="2100" b="1" i="1" dirty="0">
                <a:latin typeface="Corbel (Body)"/>
              </a:rPr>
              <a:t>.</a:t>
            </a:r>
            <a:r>
              <a:rPr lang="ru-RU" sz="2100" b="1" i="1" dirty="0" err="1">
                <a:latin typeface="Corbel (Body)"/>
              </a:rPr>
              <a:t>py</a:t>
            </a:r>
            <a:r>
              <a:rPr lang="en-US" sz="2100" b="1" i="1" dirty="0">
                <a:latin typeface="Corbel (Body)"/>
              </a:rPr>
              <a:t> </a:t>
            </a:r>
            <a:r>
              <a:rPr lang="ru-RU" sz="2100" dirty="0">
                <a:latin typeface="Corbel (Body)"/>
              </a:rPr>
              <a:t>или </a:t>
            </a:r>
            <a:r>
              <a:rPr lang="ru-RU" sz="2100" b="1" i="1" dirty="0">
                <a:latin typeface="Corbel (Body)"/>
              </a:rPr>
              <a:t>example.py </a:t>
            </a:r>
            <a:r>
              <a:rPr lang="ru-RU" sz="2100" dirty="0"/>
              <a:t>...</a:t>
            </a:r>
          </a:p>
          <a:p>
            <a:r>
              <a:rPr lang="ru-RU" sz="2100" dirty="0">
                <a:latin typeface="Corbel (Body)"/>
              </a:rPr>
              <a:t>Для правильных названий файлов используйте синтаксис</a:t>
            </a:r>
            <a:r>
              <a:rPr lang="ro-MD" sz="2100" dirty="0">
                <a:latin typeface="Corbel (Body)"/>
              </a:rPr>
              <a:t> </a:t>
            </a:r>
            <a:r>
              <a:rPr lang="ro-MD" sz="2100" b="1" dirty="0" err="1">
                <a:latin typeface="Corbel (Body)"/>
              </a:rPr>
              <a:t>camelCase</a:t>
            </a:r>
            <a:r>
              <a:rPr lang="ro-MD" sz="2100" b="1" dirty="0">
                <a:latin typeface="Corbel (Body)"/>
              </a:rPr>
              <a:t> </a:t>
            </a:r>
            <a:r>
              <a:rPr lang="ro-MD" sz="2100" dirty="0">
                <a:latin typeface="Corbel (Body)"/>
              </a:rPr>
              <a:t>(</a:t>
            </a:r>
            <a:r>
              <a:rPr lang="en-US" sz="2100" dirty="0">
                <a:hlinkClick r:id="rId2"/>
              </a:rPr>
              <a:t>https://en.wikipedia.org/wiki/Camel_case</a:t>
            </a:r>
            <a:r>
              <a:rPr lang="ro-MD" sz="2100" dirty="0">
                <a:latin typeface="Corbel (Body)"/>
              </a:rPr>
              <a:t>) </a:t>
            </a:r>
            <a:r>
              <a:rPr lang="ru-RU" sz="2100" dirty="0">
                <a:latin typeface="Corbel (Body)"/>
              </a:rPr>
              <a:t>или</a:t>
            </a:r>
            <a:r>
              <a:rPr lang="ro-MD" sz="2100" dirty="0">
                <a:latin typeface="Corbel (Body)"/>
              </a:rPr>
              <a:t> </a:t>
            </a:r>
            <a:r>
              <a:rPr lang="ro-MD" sz="2100" b="1" dirty="0" err="1">
                <a:latin typeface="Corbel (Body)"/>
              </a:rPr>
              <a:t>snake_case</a:t>
            </a:r>
            <a:r>
              <a:rPr lang="ro-MD" sz="2100" b="1" dirty="0">
                <a:latin typeface="Corbel (Body)"/>
              </a:rPr>
              <a:t> </a:t>
            </a:r>
            <a:r>
              <a:rPr lang="ro-MD" sz="2100" dirty="0">
                <a:latin typeface="Corbel (Body)"/>
              </a:rPr>
              <a:t>(</a:t>
            </a:r>
            <a:r>
              <a:rPr lang="en-US" sz="2100" dirty="0">
                <a:hlinkClick r:id="rId3"/>
              </a:rPr>
              <a:t>https://en.wikipedia.org/wiki/Snake_case</a:t>
            </a:r>
            <a:r>
              <a:rPr lang="ro-MD" sz="2100" dirty="0">
                <a:latin typeface="Corbel (Body)"/>
              </a:rPr>
              <a:t>)</a:t>
            </a:r>
            <a:endParaRPr lang="ru-RU" sz="2100" dirty="0"/>
          </a:p>
          <a:p>
            <a:r>
              <a:rPr lang="ru-RU" sz="2100" dirty="0"/>
              <a:t>Вы можете дать любое имя файлу</a:t>
            </a:r>
            <a:r>
              <a:rPr lang="en-GB" sz="2100" dirty="0"/>
              <a:t>, </a:t>
            </a:r>
            <a:r>
              <a:rPr lang="ru-RU" sz="2100" dirty="0"/>
              <a:t>используя буквы разных регистров, цифры, знак подчеркивания. Однако имя файла должно начинаться на букву и иметь расширение </a:t>
            </a:r>
            <a:r>
              <a:rPr lang="ru-RU" sz="2100" b="1" i="1" dirty="0"/>
              <a:t>.py</a:t>
            </a:r>
          </a:p>
          <a:p>
            <a:r>
              <a:rPr lang="ru-RU" sz="2100" dirty="0"/>
              <a:t>Запустите</a:t>
            </a:r>
            <a:r>
              <a:rPr lang="ro-MD" sz="2100" dirty="0"/>
              <a:t> (</a:t>
            </a:r>
            <a:r>
              <a:rPr lang="ru-RU" sz="2100" dirty="0"/>
              <a:t>или нажмите </a:t>
            </a:r>
            <a:r>
              <a:rPr lang="en-US" sz="2100" dirty="0"/>
              <a:t>F5</a:t>
            </a:r>
            <a:r>
              <a:rPr lang="ro-MD" sz="2100" dirty="0"/>
              <a:t>)</a:t>
            </a:r>
            <a:endParaRPr lang="ru-RU" sz="2100" dirty="0"/>
          </a:p>
          <a:p>
            <a:r>
              <a:rPr lang="ru-RU" sz="2100" dirty="0"/>
              <a:t>Результат…</a:t>
            </a:r>
            <a:r>
              <a:rPr lang="ro-MD" sz="2100" dirty="0"/>
              <a:t> </a:t>
            </a:r>
            <a:r>
              <a:rPr lang="ru-RU" sz="2100" dirty="0"/>
              <a:t>увидете в консоли. Но если вы напишите неправильно команды – будут выводится ошибки</a:t>
            </a:r>
            <a:endParaRPr lang="en-US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24828-289B-484C-97CA-6C69D5FEA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606" y="1842052"/>
            <a:ext cx="3132939" cy="2197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712AD1-0291-41A1-AA79-D248A8C64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283" y="4108250"/>
            <a:ext cx="3981591" cy="27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94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3665-A0A4-4CAB-9FEA-3664B946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Основной синтаксис и важность отступов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4587-6AAF-4C6C-80EF-FFDB8AEE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66452"/>
            <a:ext cx="6330230" cy="4368087"/>
          </a:xfrm>
        </p:spPr>
        <p:txBody>
          <a:bodyPr>
            <a:normAutofit/>
          </a:bodyPr>
          <a:lstStyle/>
          <a:p>
            <a:r>
              <a:rPr lang="ru-RU" sz="2400" dirty="0"/>
              <a:t>Отступы используются для определения областей видимости и определения блоков кода – в других языках программирования для этого используются фигурные скобки</a:t>
            </a:r>
            <a:endParaRPr lang="en-US" sz="2400" dirty="0"/>
          </a:p>
          <a:p>
            <a:r>
              <a:rPr lang="ru-RU" sz="2400" dirty="0"/>
              <a:t>Внимательно их используйте!</a:t>
            </a:r>
          </a:p>
          <a:p>
            <a:r>
              <a:rPr lang="ru-RU" sz="2400" dirty="0"/>
              <a:t>Пробелы</a:t>
            </a:r>
            <a:r>
              <a:rPr lang="en-US" sz="2400" dirty="0"/>
              <a:t> </a:t>
            </a:r>
            <a:r>
              <a:rPr lang="ru-RU" sz="2400" dirty="0"/>
              <a:t>или</a:t>
            </a:r>
            <a:r>
              <a:rPr lang="en-US" sz="2400" dirty="0"/>
              <a:t> tab</a:t>
            </a:r>
            <a:r>
              <a:rPr lang="ro-MD" sz="2400" dirty="0"/>
              <a:t>-</a:t>
            </a:r>
            <a:r>
              <a:rPr lang="ru-RU" sz="2400" dirty="0"/>
              <a:t>ы</a:t>
            </a:r>
            <a:r>
              <a:rPr lang="ro-MD" sz="2400" dirty="0"/>
              <a:t>? – </a:t>
            </a:r>
            <a:r>
              <a:rPr lang="ru-RU" sz="2400" dirty="0"/>
              <a:t>споры могут быть вечными</a:t>
            </a:r>
            <a:r>
              <a:rPr lang="ro-MD" sz="2400" dirty="0"/>
              <a:t> </a:t>
            </a:r>
            <a:r>
              <a:rPr lang="ro-MD" sz="2400" dirty="0">
                <a:sym typeface="Wingdings" panose="05000000000000000000" pitchFamily="2" charset="2"/>
              </a:rPr>
              <a:t></a:t>
            </a:r>
            <a:endParaRPr lang="ro-MD" sz="2400" dirty="0"/>
          </a:p>
          <a:p>
            <a:pPr lvl="1"/>
            <a:r>
              <a:rPr lang="en-US" sz="2200" dirty="0">
                <a:hlinkClick r:id="rId2"/>
              </a:rPr>
              <a:t>https://peps.python.org/pep-0008/#tabs-or-spaces</a:t>
            </a:r>
            <a:r>
              <a:rPr lang="en-US" sz="2200" dirty="0"/>
              <a:t> </a:t>
            </a:r>
            <a:endParaRPr lang="en-US" sz="2200" dirty="0">
              <a:latin typeface="Corbel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19F38-2823-4855-B58C-D0007AAE3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457" y="2291437"/>
            <a:ext cx="1711477" cy="656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DDFBEA-F36D-4376-BD7B-4BB556E3D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423" y="2947894"/>
            <a:ext cx="5048250" cy="76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F80318-E2BD-45D3-84F6-6180D8B7B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2403" y="4842957"/>
            <a:ext cx="2249931" cy="570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41EE0-5C59-4C4A-BCDF-98BB29818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404" y="5413835"/>
            <a:ext cx="2093966" cy="79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95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4164-3ED7-4121-AA51-34DEDB80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Комментарии в </a:t>
            </a:r>
            <a:r>
              <a:rPr lang="en-US" sz="3600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00425-610B-432B-BF78-57DE69D7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828800"/>
            <a:ext cx="6950973" cy="4950756"/>
          </a:xfrm>
        </p:spPr>
        <p:txBody>
          <a:bodyPr>
            <a:normAutofit fontScale="62500" lnSpcReduction="20000"/>
          </a:bodyPr>
          <a:lstStyle/>
          <a:p>
            <a:r>
              <a:rPr lang="ru-RU" sz="3000" dirty="0">
                <a:latin typeface="Corbel" panose="020B0503020204020204" pitchFamily="34" charset="0"/>
              </a:rPr>
              <a:t>Для ввода комментария используется символ </a:t>
            </a:r>
            <a:r>
              <a:rPr lang="en-US" sz="3000" b="1" i="1" dirty="0">
                <a:latin typeface="Corbel" panose="020B0503020204020204" pitchFamily="34" charset="0"/>
              </a:rPr>
              <a:t># </a:t>
            </a:r>
            <a:r>
              <a:rPr lang="en-US" sz="3000" dirty="0">
                <a:latin typeface="Corbel" panose="020B0503020204020204" pitchFamily="34" charset="0"/>
              </a:rPr>
              <a:t>(</a:t>
            </a:r>
            <a:r>
              <a:rPr lang="ru-RU" sz="3000" dirty="0">
                <a:latin typeface="Corbel" panose="020B0503020204020204" pitchFamily="34" charset="0"/>
              </a:rPr>
              <a:t>на одной строке</a:t>
            </a:r>
            <a:r>
              <a:rPr lang="en-US" sz="3000" dirty="0">
                <a:latin typeface="Corbel" panose="020B0503020204020204" pitchFamily="34" charset="0"/>
              </a:rPr>
              <a:t>)</a:t>
            </a:r>
          </a:p>
          <a:p>
            <a:r>
              <a:rPr lang="ru-RU" sz="3000" dirty="0">
                <a:latin typeface="Corbel" panose="020B0503020204020204" pitchFamily="34" charset="0"/>
              </a:rPr>
              <a:t>Нет специального символа для ввода нескольких строк комментариев</a:t>
            </a:r>
          </a:p>
          <a:p>
            <a:r>
              <a:rPr lang="ru-RU" sz="3000" dirty="0">
                <a:latin typeface="Corbel" panose="020B0503020204020204" pitchFamily="34" charset="0"/>
              </a:rPr>
              <a:t>Но в</a:t>
            </a:r>
            <a:r>
              <a:rPr lang="ro-MD" sz="3000" dirty="0">
                <a:latin typeface="Corbel" panose="020B0503020204020204" pitchFamily="34" charset="0"/>
              </a:rPr>
              <a:t> </a:t>
            </a:r>
            <a:r>
              <a:rPr lang="ro-MD" sz="3000" dirty="0" err="1">
                <a:latin typeface="Corbel" panose="020B0503020204020204" pitchFamily="34" charset="0"/>
              </a:rPr>
              <a:t>Python</a:t>
            </a:r>
            <a:r>
              <a:rPr lang="ru-RU" sz="3000" dirty="0">
                <a:latin typeface="Corbel" panose="020B0503020204020204" pitchFamily="34" charset="0"/>
              </a:rPr>
              <a:t>-е существует дополнительный синтаксис</a:t>
            </a:r>
            <a:r>
              <a:rPr lang="ro-MD" sz="3000" dirty="0">
                <a:latin typeface="Corbel" panose="020B0503020204020204" pitchFamily="34" charset="0"/>
              </a:rPr>
              <a:t>,</a:t>
            </a:r>
            <a:r>
              <a:rPr lang="ru-RU" sz="3000" dirty="0">
                <a:latin typeface="Corbel" panose="020B0503020204020204" pitchFamily="34" charset="0"/>
              </a:rPr>
              <a:t> который можно использовать для документирования кода</a:t>
            </a:r>
            <a:r>
              <a:rPr lang="ro-MD" sz="3000" dirty="0">
                <a:latin typeface="Corbel" panose="020B0503020204020204" pitchFamily="34" charset="0"/>
              </a:rPr>
              <a:t> (</a:t>
            </a:r>
            <a:r>
              <a:rPr lang="ru-RU" sz="3000" dirty="0">
                <a:latin typeface="Corbel" panose="020B0503020204020204" pitchFamily="34" charset="0"/>
              </a:rPr>
              <a:t>описание, подлиннее о том</a:t>
            </a:r>
            <a:r>
              <a:rPr lang="ro-MD" sz="3000" dirty="0">
                <a:latin typeface="Corbel" panose="020B0503020204020204" pitchFamily="34" charset="0"/>
              </a:rPr>
              <a:t> ”</a:t>
            </a:r>
            <a:r>
              <a:rPr lang="ru-RU" sz="3000" i="1" dirty="0">
                <a:latin typeface="Corbel" panose="020B0503020204020204" pitchFamily="34" charset="0"/>
              </a:rPr>
              <a:t>что делает</a:t>
            </a:r>
            <a:r>
              <a:rPr lang="ro-MD" sz="3000" dirty="0">
                <a:latin typeface="Corbel" panose="020B0503020204020204" pitchFamily="34" charset="0"/>
              </a:rPr>
              <a:t>” </a:t>
            </a:r>
            <a:r>
              <a:rPr lang="ru-RU" sz="3000" dirty="0">
                <a:latin typeface="Corbel" panose="020B0503020204020204" pitchFamily="34" charset="0"/>
              </a:rPr>
              <a:t>код</a:t>
            </a:r>
            <a:r>
              <a:rPr lang="ro-MD" sz="3000" dirty="0">
                <a:latin typeface="Corbel" panose="020B0503020204020204" pitchFamily="34" charset="0"/>
              </a:rPr>
              <a:t>) –</a:t>
            </a:r>
            <a:r>
              <a:rPr lang="ru-RU" sz="3000" dirty="0">
                <a:latin typeface="Corbel" panose="020B0503020204020204" pitchFamily="34" charset="0"/>
              </a:rPr>
              <a:t> называется</a:t>
            </a:r>
            <a:r>
              <a:rPr lang="ro-MD" sz="3000" dirty="0">
                <a:latin typeface="Corbel" panose="020B0503020204020204" pitchFamily="34" charset="0"/>
              </a:rPr>
              <a:t> </a:t>
            </a:r>
            <a:r>
              <a:rPr lang="ro-MD" sz="3000" b="1" dirty="0">
                <a:latin typeface="Corbel" panose="020B0503020204020204" pitchFamily="34" charset="0"/>
              </a:rPr>
              <a:t>Docstring</a:t>
            </a:r>
            <a:r>
              <a:rPr lang="ru-RU" sz="3000" dirty="0">
                <a:latin typeface="Corbel" panose="020B0503020204020204" pitchFamily="34" charset="0"/>
              </a:rPr>
              <a:t>-ом</a:t>
            </a:r>
            <a:r>
              <a:rPr lang="ro-MD" sz="3000" dirty="0">
                <a:latin typeface="Corbel" panose="020B0503020204020204" pitchFamily="34" charset="0"/>
              </a:rPr>
              <a:t>.</a:t>
            </a:r>
            <a:r>
              <a:rPr lang="ro-MD" sz="3000" b="1" dirty="0">
                <a:latin typeface="Corbel" panose="020B0503020204020204" pitchFamily="34" charset="0"/>
              </a:rPr>
              <a:t> </a:t>
            </a:r>
            <a:r>
              <a:rPr lang="ro-MD" sz="3000" dirty="0">
                <a:latin typeface="Corbel" panose="020B0503020204020204" pitchFamily="34" charset="0"/>
              </a:rPr>
              <a:t> </a:t>
            </a:r>
            <a:r>
              <a:rPr lang="ru-RU" sz="3000" dirty="0">
                <a:latin typeface="Corbel" panose="020B0503020204020204" pitchFamily="34" charset="0"/>
              </a:rPr>
              <a:t>Обычно используется для документирования модулей</a:t>
            </a:r>
            <a:r>
              <a:rPr lang="ro-MD" sz="3000" dirty="0">
                <a:latin typeface="Corbel" panose="020B0503020204020204" pitchFamily="34" charset="0"/>
              </a:rPr>
              <a:t>, </a:t>
            </a:r>
            <a:r>
              <a:rPr lang="ru-RU" sz="3000" dirty="0">
                <a:latin typeface="Corbel" panose="020B0503020204020204" pitchFamily="34" charset="0"/>
              </a:rPr>
              <a:t>функций</a:t>
            </a:r>
            <a:r>
              <a:rPr lang="ro-MD" sz="3000" dirty="0">
                <a:latin typeface="Corbel" panose="020B0503020204020204" pitchFamily="34" charset="0"/>
              </a:rPr>
              <a:t>, </a:t>
            </a:r>
            <a:r>
              <a:rPr lang="ru-RU" sz="3000" dirty="0">
                <a:latin typeface="Corbel" panose="020B0503020204020204" pitchFamily="34" charset="0"/>
              </a:rPr>
              <a:t>классов и методов из</a:t>
            </a:r>
            <a:r>
              <a:rPr lang="ro-MD" sz="3000" dirty="0">
                <a:latin typeface="Corbel" panose="020B0503020204020204" pitchFamily="34" charset="0"/>
              </a:rPr>
              <a:t> </a:t>
            </a:r>
            <a:r>
              <a:rPr lang="ro-MD" sz="3000" dirty="0" err="1">
                <a:latin typeface="Corbel" panose="020B0503020204020204" pitchFamily="34" charset="0"/>
              </a:rPr>
              <a:t>Python</a:t>
            </a:r>
            <a:endParaRPr lang="ro-MD" sz="3000" b="1" dirty="0">
              <a:latin typeface="Corbel" panose="020B0503020204020204" pitchFamily="34" charset="0"/>
            </a:endParaRPr>
          </a:p>
          <a:p>
            <a:r>
              <a:rPr lang="ru-RU" sz="3000" dirty="0">
                <a:latin typeface="Corbel" panose="020B0503020204020204" pitchFamily="34" charset="0"/>
              </a:rPr>
              <a:t>Внедряется используя 3 пар кавычек – двойных или одиночных – соблюдая следующий синтаксис:</a:t>
            </a:r>
            <a:r>
              <a:rPr lang="ro-MD" sz="3000" dirty="0">
                <a:latin typeface="Corbel" panose="020B0503020204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B050"/>
                </a:solidFill>
                <a:latin typeface="Corbel (Body)"/>
              </a:rPr>
              <a:t>"""</a:t>
            </a:r>
          </a:p>
          <a:p>
            <a:pPr marL="0" indent="0">
              <a:buNone/>
            </a:pPr>
            <a:r>
              <a:rPr lang="en-US" sz="2000" i="1" dirty="0">
                <a:latin typeface="Corbel (Body)"/>
              </a:rPr>
              <a:t>This is</a:t>
            </a:r>
          </a:p>
          <a:p>
            <a:pPr marL="0" indent="0">
              <a:buNone/>
            </a:pPr>
            <a:r>
              <a:rPr lang="en-US" sz="2000" i="1" dirty="0">
                <a:latin typeface="Corbel (Body)"/>
              </a:rPr>
              <a:t>my first code</a:t>
            </a:r>
          </a:p>
          <a:p>
            <a:pPr marL="0" indent="0">
              <a:buNone/>
            </a:pPr>
            <a:r>
              <a:rPr lang="en-US" sz="2000" i="1" dirty="0">
                <a:latin typeface="Corbel (Body)"/>
              </a:rPr>
              <a:t>in Python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00B050"/>
                </a:solidFill>
                <a:latin typeface="Corbel (Body)"/>
              </a:rPr>
              <a:t>"""</a:t>
            </a:r>
          </a:p>
          <a:p>
            <a:pPr marL="0" indent="0">
              <a:buNone/>
            </a:pPr>
            <a:r>
              <a:rPr lang="en-US" sz="2000" i="1" dirty="0">
                <a:latin typeface="Corbel (Body)"/>
              </a:rPr>
              <a:t>print("This is my first code in Python")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AF2CF-5BA7-4C6D-AC8D-9AD864ED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780" y="2107908"/>
            <a:ext cx="2231386" cy="7719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54E15F-0A4D-419C-A5E7-B1B2CC613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433" y="2107908"/>
            <a:ext cx="2293430" cy="1231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EBDC7-B779-4B2B-98B3-6D4364FDB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047" y="5268542"/>
            <a:ext cx="2994247" cy="1013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C382EB-02E8-4240-B81D-4DBEF0D9C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6473" y="4043739"/>
            <a:ext cx="2773920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0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BFC1-362B-4C88-83A6-E18F09A7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6290-C9D0-409C-B1B2-611A5FC6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15" y="2219825"/>
            <a:ext cx="11029615" cy="367830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Corbel" panose="020B0503020204020204" pitchFamily="34" charset="0"/>
              </a:rPr>
              <a:t>Для чего можно использовать</a:t>
            </a:r>
            <a:r>
              <a:rPr lang="ro-MD" sz="2400" dirty="0">
                <a:latin typeface="Corbel" panose="020B0503020204020204" pitchFamily="34" charset="0"/>
              </a:rPr>
              <a:t> </a:t>
            </a:r>
            <a:r>
              <a:rPr lang="ro-MD" sz="2400" dirty="0" err="1">
                <a:latin typeface="Corbel" panose="020B0503020204020204" pitchFamily="34" charset="0"/>
              </a:rPr>
              <a:t>Python</a:t>
            </a:r>
            <a:r>
              <a:rPr lang="ro-MD" sz="2400" dirty="0">
                <a:latin typeface="Corbel" panose="020B0503020204020204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Corbel" panose="020B0503020204020204" pitchFamily="34" charset="0"/>
              </a:rPr>
              <a:t>Какие парадигмы программирования поддерживает</a:t>
            </a:r>
            <a:r>
              <a:rPr lang="ro-MD" sz="2400" dirty="0">
                <a:latin typeface="Corbel" panose="020B0503020204020204" pitchFamily="34" charset="0"/>
              </a:rPr>
              <a:t> </a:t>
            </a:r>
            <a:r>
              <a:rPr lang="ro-MD" sz="2400" dirty="0" err="1">
                <a:latin typeface="Corbel" panose="020B0503020204020204" pitchFamily="34" charset="0"/>
              </a:rPr>
              <a:t>Python</a:t>
            </a:r>
            <a:r>
              <a:rPr lang="ro-MD" sz="2400" dirty="0">
                <a:latin typeface="Corbel" panose="020B0503020204020204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Corbel" panose="020B0503020204020204" pitchFamily="34" charset="0"/>
              </a:rPr>
              <a:t>Какую роль имеют отступы в процессе написания кода в </a:t>
            </a:r>
            <a:r>
              <a:rPr lang="ro-MD" sz="2400" dirty="0">
                <a:latin typeface="Corbel" panose="020B0503020204020204" pitchFamily="34" charset="0"/>
              </a:rPr>
              <a:t>Python</a:t>
            </a:r>
            <a:r>
              <a:rPr lang="ru-RU" sz="2400" dirty="0">
                <a:latin typeface="Corbel" panose="020B0503020204020204" pitchFamily="34" charset="0"/>
              </a:rPr>
              <a:t>?</a:t>
            </a:r>
          </a:p>
          <a:p>
            <a:pPr marL="0" indent="0">
              <a:buNone/>
            </a:pPr>
            <a:endParaRPr lang="ru-RU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orbel" panose="020B0503020204020204" pitchFamily="34" charset="0"/>
              </a:rPr>
              <a:t>Рекомендация: </a:t>
            </a:r>
          </a:p>
          <a:p>
            <a:pPr marL="0" indent="0">
              <a:buNone/>
            </a:pPr>
            <a:r>
              <a:rPr lang="ru-RU" sz="2400" dirty="0">
                <a:latin typeface="Corbel" panose="020B0503020204020204" pitchFamily="34" charset="0"/>
              </a:rPr>
              <a:t>прочтите по представленным ссылкам в этом уроке про  </a:t>
            </a:r>
            <a:r>
              <a:rPr lang="en-GB" sz="2400" b="1" dirty="0">
                <a:latin typeface="Corbel" panose="020B0503020204020204" pitchFamily="34" charset="0"/>
              </a:rPr>
              <a:t>camelCase</a:t>
            </a:r>
            <a:r>
              <a:rPr lang="en-GB" sz="2400" dirty="0">
                <a:latin typeface="Corbel" panose="020B0503020204020204" pitchFamily="34" charset="0"/>
              </a:rPr>
              <a:t> (</a:t>
            </a:r>
            <a:r>
              <a:rPr lang="en-GB" sz="2400" dirty="0">
                <a:latin typeface="Corbel" panose="020B0503020204020204" pitchFamily="34" charset="0"/>
                <a:hlinkClick r:id="rId2"/>
              </a:rPr>
              <a:t>https://en.wikipedia.org/wiki/Camel_case</a:t>
            </a:r>
            <a:r>
              <a:rPr lang="en-GB" sz="2400" dirty="0">
                <a:latin typeface="Corbel" panose="020B0503020204020204" pitchFamily="34" charset="0"/>
              </a:rPr>
              <a:t>)</a:t>
            </a:r>
            <a:r>
              <a:rPr lang="ru-RU" sz="2400" dirty="0">
                <a:latin typeface="Corbel" panose="020B0503020204020204" pitchFamily="34" charset="0"/>
              </a:rPr>
              <a:t> </a:t>
            </a:r>
            <a:r>
              <a:rPr lang="en-GB" sz="2400" dirty="0">
                <a:latin typeface="Corbel" panose="020B0503020204020204" pitchFamily="34" charset="0"/>
              </a:rPr>
              <a:t>и </a:t>
            </a:r>
            <a:r>
              <a:rPr lang="en-GB" sz="2400" b="1" dirty="0" err="1">
                <a:latin typeface="Corbel" panose="020B0503020204020204" pitchFamily="34" charset="0"/>
              </a:rPr>
              <a:t>snake_case</a:t>
            </a:r>
            <a:r>
              <a:rPr lang="en-GB" sz="2400" b="1" dirty="0">
                <a:latin typeface="Corbel" panose="020B0503020204020204" pitchFamily="34" charset="0"/>
              </a:rPr>
              <a:t> </a:t>
            </a:r>
            <a:r>
              <a:rPr lang="en-GB" sz="2400" dirty="0">
                <a:latin typeface="Corbel" panose="020B0503020204020204" pitchFamily="34" charset="0"/>
              </a:rPr>
              <a:t>(</a:t>
            </a:r>
            <a:r>
              <a:rPr lang="en-GB" sz="2400" dirty="0">
                <a:latin typeface="Corbel" panose="020B0503020204020204" pitchFamily="34" charset="0"/>
                <a:hlinkClick r:id="rId3"/>
              </a:rPr>
              <a:t>https://en.wikipedia.org/wiki/Snake_case</a:t>
            </a:r>
            <a:r>
              <a:rPr lang="en-GB" sz="2400" dirty="0">
                <a:latin typeface="Corbel" panose="020B0503020204020204" pitchFamily="34" charset="0"/>
              </a:rPr>
              <a:t>)</a:t>
            </a:r>
            <a:r>
              <a:rPr lang="ru-RU" sz="2400" dirty="0">
                <a:latin typeface="Corbel" panose="020B0503020204020204" pitchFamily="34" charset="0"/>
              </a:rPr>
              <a:t> </a:t>
            </a:r>
            <a:endParaRPr lang="en-GB" sz="2400" dirty="0">
              <a:latin typeface="Corbel" panose="020B0503020204020204" pitchFamily="34" charset="0"/>
            </a:endParaRPr>
          </a:p>
        </p:txBody>
      </p:sp>
      <p:pic>
        <p:nvPicPr>
          <p:cNvPr id="1026" name="Picture 2" descr="177,000+ Questions Stock Photos, Pictures &amp; Royalty-Free ...">
            <a:extLst>
              <a:ext uri="{FF2B5EF4-FFF2-40B4-BE49-F238E27FC236}">
                <a16:creationId xmlns:a16="http://schemas.microsoft.com/office/drawing/2014/main" id="{D49E516E-7745-44E9-898F-F4046AE9B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90" y="2019299"/>
            <a:ext cx="2225595" cy="159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5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A655-6519-48FA-824D-DCC750C9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 курс? 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2BE73-16C6-432B-974F-EFFD591F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8967"/>
            <a:ext cx="11029615" cy="491613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/>
              <a:t>Начало работы с Python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Типы данных в Python. Переменные.</a:t>
            </a:r>
            <a:r>
              <a:rPr lang="en-GB" sz="2000" dirty="0"/>
              <a:t> </a:t>
            </a:r>
            <a:r>
              <a:rPr lang="ru-RU" sz="2000" dirty="0"/>
              <a:t>Простые типы данных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Сложные типы данных. Операторы в Python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Предопределенные методы и функции, которые можно применять при работе со сложными типами данных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Функции в </a:t>
            </a:r>
            <a:r>
              <a:rPr lang="en-GB" sz="2000" dirty="0" err="1"/>
              <a:t>Py</a:t>
            </a:r>
            <a:r>
              <a:rPr lang="ru-RU" sz="2000" dirty="0"/>
              <a:t>. Определение собственных функций в Python. Синтаксис. Области видимости переменных в Python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Структуры контроля. Условные операторы в Python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Структуры контроля. Операторы цикла в Python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Регулярные выражения в Python.Оператор Try…Except…finally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Манипулирование данными из текстовых файлов в Python</a:t>
            </a:r>
            <a:endParaRPr lang="en-GB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Объектно-ориентированное программирование (ООП) в Python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Принципы ООП в Python. Сеттеры и геттеры в Python. Декораторы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Модули, пакеты и оболочки в Python. Виртуальные среды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Модули Python, используемые для работы с датой и временем. Модуль </a:t>
            </a:r>
            <a:r>
              <a:rPr lang="ro-MD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Math</a:t>
            </a:r>
            <a:endParaRPr lang="ru-RU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Модули графического интерфейса для Python — Tkinter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Библиотеки и фреймворки Python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587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D9D6-A451-4946-9043-49DB6DAF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Индивидуальная работа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D8A8E-6C00-4496-95A1-B303E6B0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8" y="1881809"/>
            <a:ext cx="11336594" cy="4686139"/>
          </a:xfrm>
        </p:spPr>
        <p:txBody>
          <a:bodyPr>
            <a:noAutofit/>
          </a:bodyPr>
          <a:lstStyle/>
          <a:p>
            <a:r>
              <a:rPr lang="ru-RU" sz="2400" dirty="0"/>
              <a:t>Конечный продукт для индивидуальной работы будет "исследовательский проект"</a:t>
            </a:r>
          </a:p>
          <a:p>
            <a:r>
              <a:rPr lang="ru-RU" sz="2400" dirty="0"/>
              <a:t>Исследование будет содержать внедрение примеров представленных по теории, с целью создания функционального мини</a:t>
            </a:r>
            <a:r>
              <a:rPr lang="en-US" sz="2400" dirty="0"/>
              <a:t>-</a:t>
            </a:r>
            <a:r>
              <a:rPr lang="ru-RU" sz="2400" dirty="0"/>
              <a:t>приложения на </a:t>
            </a:r>
            <a:r>
              <a:rPr lang="en-GB" sz="2400" dirty="0"/>
              <a:t>Python</a:t>
            </a:r>
            <a:endParaRPr lang="ru-RU" sz="2400" dirty="0"/>
          </a:p>
          <a:p>
            <a:pPr lvl="1"/>
            <a:r>
              <a:rPr lang="ru-RU" sz="2200" b="1" dirty="0"/>
              <a:t>Исследование</a:t>
            </a:r>
            <a:r>
              <a:rPr lang="ru-RU" sz="2200" dirty="0"/>
              <a:t> как метод  оценки знаний, ставит студента в положении применить как можно лучше полученные знания. Исследование может проводиться индивидуально или в группах, могут быть проведены в лаборатории, во время лабораторных часов, но задания иногда могут быть сложные и будет невозможно решить их немедленно. Хотя задание может быть коротким, может понадобится относительно долгое время для ее решения и дома</a:t>
            </a:r>
          </a:p>
          <a:p>
            <a:r>
              <a:rPr lang="ru-RU" sz="2400" dirty="0"/>
              <a:t>Результат исследования представляется всегда в аудитории  и комментируются выводы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78768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5985-1EFC-42EA-AD5E-C0A599CE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Индивидуальная работа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19EFA-7596-4BFC-8417-BE90DEA03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961322"/>
            <a:ext cx="11423373" cy="4194522"/>
          </a:xfrm>
        </p:spPr>
        <p:txBody>
          <a:bodyPr>
            <a:normAutofit/>
          </a:bodyPr>
          <a:lstStyle/>
          <a:p>
            <a:r>
              <a:rPr lang="ru-RU" sz="2400" dirty="0"/>
              <a:t>Расследование будет содержать исследование наиболее удачной реализации представленных в аудитории примеров в приложении</a:t>
            </a:r>
          </a:p>
          <a:p>
            <a:r>
              <a:rPr lang="ru-RU" sz="2400" dirty="0"/>
              <a:t>По выполненному приложению студент создаст и представит отчет, который будет включать: краткое описание языка Python, решаемую им задачу, логику реализованных алгоритмов, созданные графические интерфейсы и их назначение, структуры данных, с которыми работали в приложении (из графических форм, или использовались для хранения 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файлах</a:t>
            </a:r>
            <a:r>
              <a:rPr lang="ru-RU" sz="2400" dirty="0"/>
              <a:t> и т.д.)</a:t>
            </a:r>
            <a:endParaRPr lang="en-GB" sz="2400" dirty="0"/>
          </a:p>
          <a:p>
            <a:r>
              <a:rPr lang="ru-RU" sz="2400" dirty="0"/>
              <a:t>После создания, финальный проект вместе с отчетом о проделанной работе, представляется преподавателю по лабораторным работам</a:t>
            </a:r>
          </a:p>
        </p:txBody>
      </p:sp>
    </p:spTree>
    <p:extLst>
      <p:ext uri="{BB962C8B-B14F-4D97-AF65-F5344CB8AC3E}">
        <p14:creationId xmlns:p14="http://schemas.microsoft.com/office/powerpoint/2010/main" val="75251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0A1A-6ED0-4F42-8B8D-5F105BBD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79AC-14D7-4EC0-9E45-C0555655C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1078"/>
            <a:ext cx="11029615" cy="41547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600" b="1" dirty="0"/>
              <a:t>Общая оценка</a:t>
            </a:r>
            <a:r>
              <a:rPr lang="ro-MD" sz="2600" b="1" dirty="0"/>
              <a:t> = 0.6*</a:t>
            </a:r>
            <a:r>
              <a:rPr lang="ru-RU" sz="2600" b="1" dirty="0"/>
              <a:t>Оценка по семестру</a:t>
            </a:r>
            <a:r>
              <a:rPr lang="ro-MD" sz="2600" b="1" dirty="0"/>
              <a:t> + 0.4*</a:t>
            </a:r>
            <a:r>
              <a:rPr lang="ru-RU" sz="2600" b="1" dirty="0"/>
              <a:t>Оценка за экзамен</a:t>
            </a:r>
            <a:r>
              <a:rPr lang="ro-MD" sz="2400" dirty="0"/>
              <a:t>,  </a:t>
            </a:r>
            <a:r>
              <a:rPr lang="ru-RU" sz="2400" i="1" dirty="0"/>
              <a:t>где</a:t>
            </a:r>
            <a:endParaRPr lang="en-US" sz="2400" dirty="0"/>
          </a:p>
          <a:p>
            <a:pPr lvl="1"/>
            <a:r>
              <a:rPr lang="ru-RU" sz="2400" b="1" dirty="0"/>
              <a:t>Оценка по семестру</a:t>
            </a:r>
            <a:r>
              <a:rPr lang="ro-MD" sz="2400" b="1" dirty="0"/>
              <a:t> </a:t>
            </a:r>
            <a:r>
              <a:rPr lang="ro-MD" sz="2400" i="1" dirty="0"/>
              <a:t>= 0.25*</a:t>
            </a:r>
            <a:r>
              <a:rPr lang="ru-RU" sz="2400" i="1" dirty="0"/>
              <a:t> Общая арифметическая оценка по лабораторным работам </a:t>
            </a:r>
            <a:r>
              <a:rPr lang="ro-MD" sz="2400" i="1" dirty="0"/>
              <a:t>+ 0.25*</a:t>
            </a:r>
            <a:r>
              <a:rPr lang="ru-RU" sz="2400" i="1" dirty="0"/>
              <a:t>Индивидуальный проект с отчетом</a:t>
            </a:r>
            <a:r>
              <a:rPr lang="ro-MD" sz="2400" i="1" dirty="0"/>
              <a:t> + 0.25*</a:t>
            </a:r>
            <a:r>
              <a:rPr lang="ru-RU" sz="2400" i="1" dirty="0"/>
              <a:t>Оценка за 1-ый тест</a:t>
            </a:r>
            <a:r>
              <a:rPr lang="ro-MD" sz="2400" i="1" dirty="0"/>
              <a:t> + 0.25*</a:t>
            </a:r>
            <a:r>
              <a:rPr lang="ru-RU" sz="2400" i="1" dirty="0"/>
              <a:t> Оценка за 2-ой тест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057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C195-DCEC-4C03-BC13-F34D911E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Рекомендованная литература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EC95-24CD-4D0D-8649-07110B31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4" y="1873273"/>
            <a:ext cx="11287433" cy="4684844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Eric Matthes, </a:t>
            </a:r>
            <a:r>
              <a:rPr lang="ro-MD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Python Crash Course</a:t>
            </a: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 (3rd Edition, A Hands-On, Project-Based Introduction to Programming), tipografia </a:t>
            </a:r>
            <a:r>
              <a:rPr lang="ro-MD" sz="1800" i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No Starch</a:t>
            </a: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 </a:t>
            </a:r>
            <a:r>
              <a:rPr lang="ro-MD" sz="1800" i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Press</a:t>
            </a: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, ediția 3, 2023</a:t>
            </a:r>
            <a:endParaRPr lang="en-GB" sz="1800" dirty="0">
              <a:effectLst/>
              <a:latin typeface="Corbel" panose="020B0503020204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Н. Прохоренок, В. Дронов, «</a:t>
            </a:r>
            <a:r>
              <a:rPr lang="en-US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Python</a:t>
            </a:r>
            <a:r>
              <a:rPr lang="ru-RU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 3 – самое необходимое», Санкт Перерсбург, 2016</a:t>
            </a:r>
            <a:endParaRPr lang="en-GB" sz="1800" dirty="0">
              <a:effectLst/>
              <a:latin typeface="Corbel" panose="020B0503020204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Mark Lutz, </a:t>
            </a:r>
            <a:r>
              <a:rPr lang="ro-MD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Learning Python</a:t>
            </a: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, tipografia </a:t>
            </a:r>
            <a:r>
              <a:rPr lang="ro-MD" sz="1800" i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O'Reilly Media</a:t>
            </a: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, ediția 5, 2013</a:t>
            </a:r>
            <a:endParaRPr lang="en-GB" sz="1800" dirty="0">
              <a:effectLst/>
              <a:latin typeface="Corbel" panose="020B0503020204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Johannes Ernesti &amp; Peter Kaiser, </a:t>
            </a:r>
            <a:r>
              <a:rPr lang="ro-MD" sz="1800" b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Python 3: The Comprehensive Guide to Hands-On Python Programming </a:t>
            </a: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(1st Edition), tipografia </a:t>
            </a:r>
            <a:r>
              <a:rPr lang="ro-MD" sz="1800" i="1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Rheinwerk Computing</a:t>
            </a: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, ediția 1, 2022</a:t>
            </a:r>
            <a:endParaRPr lang="en-GB" sz="1800" dirty="0">
              <a:effectLst/>
              <a:latin typeface="Corbel" panose="020B0503020204020204" pitchFamily="34" charset="0"/>
              <a:ea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</a:pPr>
            <a:endParaRPr lang="en-GB" sz="1800" dirty="0">
              <a:effectLst/>
              <a:latin typeface="Corbel" panose="020B0503020204020204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dirty="0">
                <a:latin typeface="Corbel" panose="020B0503020204020204" pitchFamily="34" charset="0"/>
                <a:ea typeface="Times New Roman" panose="02020603050405020304" pitchFamily="18" charset="0"/>
              </a:rPr>
              <a:t>Онлайн источники</a:t>
            </a: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:</a:t>
            </a:r>
            <a:endParaRPr lang="en-GB" sz="1800" dirty="0">
              <a:effectLst/>
              <a:latin typeface="Corbel" panose="020B0503020204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Python for beginners, </a:t>
            </a:r>
            <a:r>
              <a:rPr lang="ro-MD" sz="1800" u="sng" dirty="0">
                <a:solidFill>
                  <a:srgbClr val="0000FF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hlinkClick r:id="rId2"/>
              </a:rPr>
              <a:t>https://www.python.org/about/gettingstarted/</a:t>
            </a:r>
            <a:endParaRPr lang="en-GB" sz="1800" dirty="0">
              <a:effectLst/>
              <a:latin typeface="Corbel" panose="020B0503020204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Learn Python, </a:t>
            </a:r>
            <a:r>
              <a:rPr lang="ro-MD" sz="1800" u="sng" dirty="0">
                <a:solidFill>
                  <a:srgbClr val="0000FF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hlinkClick r:id="rId3"/>
              </a:rPr>
              <a:t>https://www.learnpython.org/</a:t>
            </a:r>
            <a:endParaRPr lang="en-GB" sz="1800" dirty="0">
              <a:effectLst/>
              <a:latin typeface="Corbel" panose="020B0503020204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Python tutorial, </a:t>
            </a:r>
            <a:r>
              <a:rPr lang="ro-MD" sz="1800" u="sng" dirty="0">
                <a:solidFill>
                  <a:srgbClr val="0000FF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hlinkClick r:id="rId4"/>
              </a:rPr>
              <a:t>https://www.w3schools.com/python/</a:t>
            </a: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 </a:t>
            </a:r>
            <a:endParaRPr lang="en-GB" sz="1800" dirty="0">
              <a:effectLst/>
              <a:latin typeface="Corbel" panose="020B0503020204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Learn Python Programming, </a:t>
            </a:r>
            <a:r>
              <a:rPr lang="ro-MD" sz="1800" u="sng" dirty="0">
                <a:solidFill>
                  <a:srgbClr val="0000FF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hlinkClick r:id="rId5"/>
              </a:rPr>
              <a:t>https://www.programiz.com/python-programming</a:t>
            </a:r>
            <a:r>
              <a:rPr lang="ro-MD" sz="1800" dirty="0">
                <a:effectLst/>
                <a:latin typeface="Corbel" panose="020B0503020204020204" pitchFamily="34" charset="0"/>
                <a:ea typeface="Times New Roman" panose="02020603050405020304" pitchFamily="18" charset="0"/>
              </a:rPr>
              <a:t> </a:t>
            </a:r>
            <a:endParaRPr lang="en-GB" sz="1800" dirty="0">
              <a:effectLst/>
              <a:latin typeface="Corbel" panose="020B0503020204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77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5276-6F58-4287-BCD9-DEA59DE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 1: Введение в </a:t>
            </a:r>
            <a:r>
              <a:rPr lang="en-GB" dirty="0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AC18-311E-4D4E-B79B-6CA2EC59F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333776" cy="3678303"/>
          </a:xfrm>
        </p:spPr>
        <p:txBody>
          <a:bodyPr>
            <a:normAutofit/>
          </a:bodyPr>
          <a:lstStyle/>
          <a:p>
            <a:r>
              <a:rPr lang="en-GB" sz="2400" b="1" dirty="0"/>
              <a:t>Python </a:t>
            </a:r>
            <a:r>
              <a:rPr lang="en-GB" sz="2400" dirty="0"/>
              <a:t>– </a:t>
            </a:r>
            <a:r>
              <a:rPr lang="ru-RU" sz="2400" dirty="0"/>
              <a:t>интерпретируемый язык.</a:t>
            </a:r>
          </a:p>
          <a:p>
            <a:r>
              <a:rPr lang="ru-RU" sz="2400" dirty="0"/>
              <a:t>История языка программирования </a:t>
            </a:r>
            <a:r>
              <a:rPr lang="en-GB" sz="2400" dirty="0"/>
              <a:t>Python.</a:t>
            </a:r>
          </a:p>
          <a:p>
            <a:r>
              <a:rPr lang="ru-RU" sz="2400" dirty="0"/>
              <a:t>Редакторы кода </a:t>
            </a:r>
            <a:r>
              <a:rPr lang="en-GB" sz="2400" dirty="0"/>
              <a:t>Python.</a:t>
            </a:r>
          </a:p>
          <a:p>
            <a:r>
              <a:rPr lang="ru-RU" sz="2400" dirty="0"/>
              <a:t>Базовый синтаксис </a:t>
            </a:r>
            <a:r>
              <a:rPr lang="en-GB" sz="2400" dirty="0"/>
              <a:t>Python.</a:t>
            </a:r>
          </a:p>
          <a:p>
            <a:r>
              <a:rPr lang="ru-RU" sz="2400" dirty="0"/>
              <a:t>Комментарии на </a:t>
            </a:r>
            <a:r>
              <a:rPr lang="en-GB" sz="2400" dirty="0"/>
              <a:t>Python.</a:t>
            </a:r>
          </a:p>
          <a:p>
            <a:r>
              <a:rPr lang="ru-RU" sz="2400" dirty="0"/>
              <a:t>Синтаксис </a:t>
            </a:r>
            <a:r>
              <a:rPr lang="en-GB" sz="2400" i="1" dirty="0"/>
              <a:t>camelCase </a:t>
            </a:r>
            <a:r>
              <a:rPr lang="ru-RU" sz="2400" dirty="0"/>
              <a:t>и </a:t>
            </a:r>
            <a:r>
              <a:rPr lang="en-GB" sz="2400" i="1" dirty="0" err="1"/>
              <a:t>snake_case</a:t>
            </a:r>
            <a:r>
              <a:rPr lang="en-GB" sz="24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4710C5-454D-43FC-8060-2387468B0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056" y="3105247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70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D44C-850B-4B30-A9EF-972A54C2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715617"/>
            <a:ext cx="11224591" cy="967410"/>
          </a:xfrm>
        </p:spPr>
        <p:txBody>
          <a:bodyPr>
            <a:normAutofit fontScale="90000"/>
          </a:bodyPr>
          <a:lstStyle/>
          <a:p>
            <a:r>
              <a:rPr lang="ru-RU" sz="3000" dirty="0"/>
              <a:t>Определите понятия или ассоциируйте их с другими понятиями</a:t>
            </a:r>
            <a:endParaRPr lang="ro-RO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AAEB-5C09-4DE6-9CA0-95EBB3A16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29" y="2077045"/>
            <a:ext cx="5750162" cy="1660289"/>
          </a:xfrm>
        </p:spPr>
        <p:txBody>
          <a:bodyPr>
            <a:noAutofit/>
          </a:bodyPr>
          <a:lstStyle/>
          <a:p>
            <a:r>
              <a:rPr lang="ru-RU" sz="2600" dirty="0"/>
              <a:t>Синтаксис </a:t>
            </a:r>
            <a:r>
              <a:rPr lang="en-GB" sz="2600" b="1" dirty="0"/>
              <a:t>camelCase</a:t>
            </a:r>
          </a:p>
          <a:p>
            <a:r>
              <a:rPr lang="ru-RU" sz="2600" dirty="0"/>
              <a:t>Синтаксис </a:t>
            </a:r>
            <a:r>
              <a:rPr lang="en-GB" sz="2600" b="1" dirty="0" err="1"/>
              <a:t>snake_case</a:t>
            </a:r>
            <a:endParaRPr lang="ru-RU" sz="2600" b="1" dirty="0"/>
          </a:p>
        </p:txBody>
      </p:sp>
      <p:pic>
        <p:nvPicPr>
          <p:cNvPr id="3074" name="Picture 2" descr="Соглашение об именовании Camel Case, Kebab Case - Junior to Expert">
            <a:extLst>
              <a:ext uri="{FF2B5EF4-FFF2-40B4-BE49-F238E27FC236}">
                <a16:creationId xmlns:a16="http://schemas.microsoft.com/office/drawing/2014/main" id="{D8FA7BDB-C59E-47B4-8DB1-04A35AA1E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843920"/>
            <a:ext cx="4123035" cy="274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444B3E-66C6-4280-B581-D09DF8C8C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155" y="1786597"/>
            <a:ext cx="3917019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857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1316</TotalTime>
  <Words>1773</Words>
  <Application>Microsoft Office PowerPoint</Application>
  <PresentationFormat>Widescreen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Corbel</vt:lpstr>
      <vt:lpstr>Corbel (Body)</vt:lpstr>
      <vt:lpstr>Gill Sans MT</vt:lpstr>
      <vt:lpstr>SourceSansProRegular</vt:lpstr>
      <vt:lpstr>Times New Roman</vt:lpstr>
      <vt:lpstr>Wingdings 2</vt:lpstr>
      <vt:lpstr>Dividend</vt:lpstr>
      <vt:lpstr>Введение в PYTHON</vt:lpstr>
      <vt:lpstr>О курсе...</vt:lpstr>
      <vt:lpstr>Как устроен курс? Темы</vt:lpstr>
      <vt:lpstr>Индивидуальная работа</vt:lpstr>
      <vt:lpstr>Индивидуальная работа</vt:lpstr>
      <vt:lpstr>Оценка</vt:lpstr>
      <vt:lpstr>Рекомендованная литература</vt:lpstr>
      <vt:lpstr>Тема 1: Введение в PYTHON</vt:lpstr>
      <vt:lpstr>Определите понятия или ассоциируйте их с другими понятиями</vt:lpstr>
      <vt:lpstr>Статистика (https://pypl.github.io/PYPL.html и https://www.Tiobe.Com/tiobe-index/)</vt:lpstr>
      <vt:lpstr>Версии (Последнее обновление – Python 3.12.1, documentation released on 8 December 2023). Первая версия – январь 1994</vt:lpstr>
      <vt:lpstr>Появление PYTHON</vt:lpstr>
      <vt:lpstr>Общее о Python</vt:lpstr>
      <vt:lpstr>использование Python. 1</vt:lpstr>
      <vt:lpstr>использование Python. 2</vt:lpstr>
      <vt:lpstr>использование Python. 3</vt:lpstr>
      <vt:lpstr>Установка. 1</vt:lpstr>
      <vt:lpstr>Установка. I1</vt:lpstr>
      <vt:lpstr>Установка. III</vt:lpstr>
      <vt:lpstr>Сходства (и отличия) с другими С-подобными языками</vt:lpstr>
      <vt:lpstr>Создаем первый наш код на Python</vt:lpstr>
      <vt:lpstr>Основной синтаксис и важность отступов</vt:lpstr>
      <vt:lpstr>Комментарии в python</vt:lpstr>
      <vt:lpstr>Повторим…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 Plesca</cp:lastModifiedBy>
  <cp:revision>287</cp:revision>
  <dcterms:created xsi:type="dcterms:W3CDTF">2019-08-31T15:29:49Z</dcterms:created>
  <dcterms:modified xsi:type="dcterms:W3CDTF">2024-01-30T15:16:38Z</dcterms:modified>
</cp:coreProperties>
</file>