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81" r:id="rId3"/>
    <p:sldId id="315" r:id="rId4"/>
    <p:sldId id="277" r:id="rId5"/>
    <p:sldId id="272" r:id="rId6"/>
    <p:sldId id="275" r:id="rId7"/>
    <p:sldId id="276" r:id="rId8"/>
    <p:sldId id="279" r:id="rId9"/>
    <p:sldId id="287" r:id="rId10"/>
    <p:sldId id="302" r:id="rId11"/>
    <p:sldId id="303" r:id="rId12"/>
    <p:sldId id="305" r:id="rId13"/>
    <p:sldId id="300" r:id="rId14"/>
    <p:sldId id="286" r:id="rId15"/>
    <p:sldId id="304" r:id="rId16"/>
    <p:sldId id="301" r:id="rId17"/>
    <p:sldId id="289" r:id="rId18"/>
    <p:sldId id="290" r:id="rId19"/>
    <p:sldId id="291" r:id="rId20"/>
    <p:sldId id="312" r:id="rId21"/>
    <p:sldId id="313" r:id="rId22"/>
    <p:sldId id="314" r:id="rId23"/>
    <p:sldId id="292" r:id="rId24"/>
    <p:sldId id="306" r:id="rId25"/>
    <p:sldId id="316" r:id="rId26"/>
    <p:sldId id="307" r:id="rId27"/>
    <p:sldId id="308" r:id="rId28"/>
    <p:sldId id="309" r:id="rId29"/>
    <p:sldId id="310" r:id="rId30"/>
    <p:sldId id="311" r:id="rId31"/>
    <p:sldId id="29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8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0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0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1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7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786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python/ref_string_strip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python-string-interpolation-with-the-percent-operator/" TargetMode="External"/><Relationship Id="rId2" Type="http://schemas.openxmlformats.org/officeDocument/2006/relationships/hyperlink" Target="https://realpython.com/python-f-string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Тема </a:t>
            </a:r>
            <a:r>
              <a:rPr lang="ro-MD" sz="4400" dirty="0"/>
              <a:t>2</a:t>
            </a:r>
            <a:r>
              <a:rPr lang="ru-RU" sz="4400" dirty="0"/>
              <a:t>: типы данных в </a:t>
            </a:r>
            <a:r>
              <a:rPr lang="en-US" sz="4400" dirty="0"/>
              <a:t>Python</a:t>
            </a:r>
            <a:r>
              <a:rPr lang="ru-RU" sz="4400" dirty="0"/>
              <a:t>. переменные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C685-BCF6-4A7E-A2E9-ECD9FC2D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T</a:t>
            </a:r>
            <a:r>
              <a:rPr lang="ru-RU" dirty="0"/>
              <a:t>ИП</a:t>
            </a:r>
            <a:r>
              <a:rPr lang="ro-MD" dirty="0"/>
              <a:t> 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812-E485-499D-8DED-F032AEA6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7"/>
            <a:ext cx="11029615" cy="4817366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</a:t>
            </a:r>
            <a:r>
              <a:rPr lang="ru-RU" sz="2200" dirty="0" err="1">
                <a:latin typeface="Corbel" panose="020B0503020204020204" pitchFamily="34" charset="0"/>
              </a:rPr>
              <a:t>ип</a:t>
            </a:r>
            <a:r>
              <a:rPr lang="ru-RU" sz="2200" dirty="0">
                <a:latin typeface="Corbel" panose="020B0503020204020204" pitchFamily="34" charset="0"/>
              </a:rPr>
              <a:t> данных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o-MD" sz="2200" b="1" dirty="0">
                <a:latin typeface="Corbel" panose="020B0503020204020204" pitchFamily="34" charset="0"/>
              </a:rPr>
              <a:t>Boolean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имеет </a:t>
            </a:r>
            <a:r>
              <a:rPr lang="ro-MD" sz="2200" dirty="0">
                <a:latin typeface="Corbel" panose="020B0503020204020204" pitchFamily="34" charset="0"/>
              </a:rPr>
              <a:t>2 </a:t>
            </a:r>
            <a:r>
              <a:rPr lang="ru-RU" sz="2200" dirty="0">
                <a:latin typeface="Corbel" panose="020B0503020204020204" pitchFamily="34" charset="0"/>
              </a:rPr>
              <a:t>возможных значений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True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False</a:t>
            </a:r>
            <a:endParaRPr lang="ro-MD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В</a:t>
            </a:r>
            <a:r>
              <a:rPr lang="en-US" sz="2200" dirty="0">
                <a:latin typeface="Corbel" panose="020B0503020204020204" pitchFamily="34" charset="0"/>
              </a:rPr>
              <a:t> Python, </a:t>
            </a:r>
            <a:r>
              <a:rPr lang="ru-RU" sz="2200" dirty="0">
                <a:latin typeface="Corbel" panose="020B0503020204020204" pitchFamily="34" charset="0"/>
              </a:rPr>
              <a:t>переменные типа </a:t>
            </a:r>
            <a:r>
              <a:rPr lang="ro-MD" sz="2200" dirty="0">
                <a:latin typeface="Corbel" panose="020B0503020204020204" pitchFamily="34" charset="0"/>
              </a:rPr>
              <a:t>Boolean </a:t>
            </a:r>
            <a:r>
              <a:rPr lang="ru-RU" sz="2200" dirty="0">
                <a:latin typeface="Corbel" panose="020B0503020204020204" pitchFamily="34" charset="0"/>
              </a:rPr>
              <a:t>определяются при помощи зарезервированных слов </a:t>
            </a:r>
            <a:r>
              <a:rPr lang="en-US" sz="2200" b="1" dirty="0">
                <a:latin typeface="Corbel" panose="020B0503020204020204" pitchFamily="34" charset="0"/>
              </a:rPr>
              <a:t>True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False</a:t>
            </a:r>
            <a:endParaRPr lang="ro-MD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Буду использовать функцию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type</a:t>
            </a:r>
            <a:r>
              <a:rPr lang="ro-MD" sz="2200" b="1" dirty="0">
                <a:latin typeface="Corbel" panose="020B0503020204020204" pitchFamily="34" charset="0"/>
              </a:rPr>
              <a:t>() </a:t>
            </a:r>
            <a:r>
              <a:rPr lang="ru-RU" sz="2200" dirty="0">
                <a:latin typeface="Corbel" panose="020B0503020204020204" pitchFamily="34" charset="0"/>
              </a:rPr>
              <a:t>для проверки типа данных используемых в следующем коде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counter = True</a:t>
            </a:r>
          </a:p>
          <a:p>
            <a:pPr marL="0" indent="0">
              <a:buNone/>
            </a:pPr>
            <a:r>
              <a:rPr lang="en-US" i="1" dirty="0"/>
              <a:t>age = 45</a:t>
            </a:r>
          </a:p>
          <a:p>
            <a:pPr marL="0" indent="0">
              <a:buNone/>
            </a:pPr>
            <a:r>
              <a:rPr lang="en-US" i="1" dirty="0"/>
              <a:t>print(type(counter), type(age))</a:t>
            </a:r>
            <a:endParaRPr lang="ro-MD" i="1" dirty="0"/>
          </a:p>
          <a:p>
            <a:pPr marL="0" indent="0">
              <a:buNone/>
            </a:pPr>
            <a:r>
              <a:rPr lang="ru-RU" sz="2200" dirty="0">
                <a:latin typeface="Corbel" panose="020B0503020204020204" pitchFamily="34" charset="0"/>
              </a:rPr>
              <a:t>Результат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r>
              <a:rPr lang="ru-RU" sz="2200" dirty="0">
                <a:latin typeface="Corbel" panose="020B0503020204020204" pitchFamily="34" charset="0"/>
              </a:rPr>
              <a:t>Запомните</a:t>
            </a:r>
            <a:r>
              <a:rPr lang="ro-MD" sz="2200" dirty="0">
                <a:latin typeface="Corbel" panose="020B0503020204020204" pitchFamily="34" charset="0"/>
              </a:rPr>
              <a:t>! </a:t>
            </a:r>
            <a:r>
              <a:rPr lang="ru-RU" sz="2200" dirty="0">
                <a:latin typeface="Corbel" panose="020B0503020204020204" pitchFamily="34" charset="0"/>
              </a:rPr>
              <a:t>Резервированные слова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T</a:t>
            </a:r>
            <a:r>
              <a:rPr lang="ro-MD" sz="2200" b="1" dirty="0" err="1">
                <a:latin typeface="Corbel" panose="020B0503020204020204" pitchFamily="34" charset="0"/>
              </a:rPr>
              <a:t>rue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>
                <a:solidFill>
                  <a:srgbClr val="FF0000"/>
                </a:solidFill>
                <a:latin typeface="Corbel" panose="020B0503020204020204" pitchFamily="34" charset="0"/>
              </a:rPr>
              <a:t>F</a:t>
            </a:r>
            <a:r>
              <a:rPr lang="ro-MD" sz="2200" b="1" dirty="0">
                <a:latin typeface="Corbel" panose="020B0503020204020204" pitchFamily="34" charset="0"/>
              </a:rPr>
              <a:t>alse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необходимо писать начиная с заглавной буквы</a:t>
            </a:r>
            <a:r>
              <a:rPr lang="ro-MD" sz="2200" dirty="0">
                <a:latin typeface="Corbel" panose="020B0503020204020204" pitchFamily="34" charset="0"/>
              </a:rPr>
              <a:t>. </a:t>
            </a:r>
            <a:r>
              <a:rPr lang="ru-RU" sz="2200" dirty="0">
                <a:latin typeface="Corbel" panose="020B0503020204020204" pitchFamily="34" charset="0"/>
              </a:rPr>
              <a:t>Если напишите маленькими буквами – будут выдаваться ошибки – попробуйте…</a:t>
            </a:r>
            <a:r>
              <a:rPr lang="ro-RO" sz="2200" dirty="0">
                <a:latin typeface="Corbel" panose="020B0503020204020204" pitchFamily="34" charset="0"/>
              </a:rPr>
              <a:t> ;) </a:t>
            </a:r>
            <a:endParaRPr lang="ro-MD" sz="22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5DE8D-FDC7-4297-96C6-B2F312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06" y="5261115"/>
            <a:ext cx="3603616" cy="5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875-413F-4E1A-9E03-87F7CE8F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 в </a:t>
            </a:r>
            <a:r>
              <a:rPr lang="ro-MD" dirty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BC90-4531-4CE3-B607-0E75AEA1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55304"/>
            <a:ext cx="11267768" cy="4731026"/>
          </a:xfrm>
        </p:spPr>
        <p:txBody>
          <a:bodyPr>
            <a:normAutofit lnSpcReduction="10000"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Целые и вещественные числа можно преобразить в тип данных </a:t>
            </a:r>
            <a:r>
              <a:rPr lang="en-US" sz="2200" i="1" dirty="0" err="1">
                <a:latin typeface="Corbel" panose="020B0503020204020204" pitchFamily="34" charset="0"/>
              </a:rPr>
              <a:t>boolean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используя функцию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orbel" panose="020B0503020204020204" pitchFamily="34" charset="0"/>
              </a:rPr>
              <a:t>bool() </a:t>
            </a:r>
            <a:r>
              <a:rPr lang="ru-RU" sz="2200" dirty="0">
                <a:latin typeface="Corbel" panose="020B0503020204020204" pitchFamily="34" charset="0"/>
              </a:rPr>
              <a:t>из</a:t>
            </a:r>
            <a:r>
              <a:rPr lang="en-US" sz="2200" dirty="0">
                <a:latin typeface="Corbel" panose="020B0503020204020204" pitchFamily="34" charset="0"/>
              </a:rPr>
              <a:t> Python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Переменная типа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 err="1">
                <a:latin typeface="Corbel" panose="020B0503020204020204" pitchFamily="34" charset="0"/>
              </a:rPr>
              <a:t>int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o-MD" sz="2200" i="1" dirty="0" err="1">
                <a:latin typeface="Corbel" panose="020B0503020204020204" pitchFamily="34" charset="0"/>
              </a:rPr>
              <a:t>float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>
                <a:latin typeface="Corbel" panose="020B0503020204020204" pitchFamily="34" charset="0"/>
              </a:rPr>
              <a:t>complex</a:t>
            </a:r>
            <a:r>
              <a:rPr lang="ro-MD" sz="2200" dirty="0">
                <a:latin typeface="Corbel" panose="020B0503020204020204" pitchFamily="34" charset="0"/>
              </a:rPr>
              <a:t>  </a:t>
            </a:r>
            <a:r>
              <a:rPr lang="ru-RU" sz="2200" dirty="0">
                <a:latin typeface="Corbel" panose="020B0503020204020204" pitchFamily="34" charset="0"/>
              </a:rPr>
              <a:t>равная нулю – вернет </a:t>
            </a:r>
            <a:r>
              <a:rPr lang="ro-MD" sz="2200" i="1" dirty="0">
                <a:latin typeface="Corbel" panose="020B0503020204020204" pitchFamily="34" charset="0"/>
              </a:rPr>
              <a:t>False</a:t>
            </a:r>
          </a:p>
          <a:p>
            <a:r>
              <a:rPr lang="ru-RU" sz="2200" dirty="0">
                <a:latin typeface="Corbel" panose="020B0503020204020204" pitchFamily="34" charset="0"/>
              </a:rPr>
              <a:t>Целое ненулевое число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положительное или отрицательное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или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 err="1">
                <a:latin typeface="Corbel" panose="020B0503020204020204" pitchFamily="34" charset="0"/>
              </a:rPr>
              <a:t>float</a:t>
            </a:r>
            <a:r>
              <a:rPr lang="ro-MD" sz="2200" dirty="0">
                <a:latin typeface="Corbel" panose="020B0503020204020204" pitchFamily="34" charset="0"/>
              </a:rPr>
              <a:t>  </a:t>
            </a:r>
            <a:r>
              <a:rPr lang="ru-RU" sz="2200" dirty="0">
                <a:latin typeface="Corbel" panose="020B0503020204020204" pitchFamily="34" charset="0"/>
              </a:rPr>
              <a:t>или </a:t>
            </a:r>
            <a:r>
              <a:rPr lang="ro-MD" sz="2200" i="1" dirty="0">
                <a:latin typeface="Corbel" panose="020B0503020204020204" pitchFamily="34" charset="0"/>
              </a:rPr>
              <a:t>complex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вернет всегда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 err="1">
                <a:latin typeface="Corbel" panose="020B0503020204020204" pitchFamily="34" charset="0"/>
              </a:rPr>
              <a:t>True</a:t>
            </a:r>
            <a:endParaRPr lang="ro-MD" sz="2200" i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ages = 45</a:t>
            </a:r>
          </a:p>
          <a:p>
            <a:pPr marL="0" indent="0">
              <a:buNone/>
            </a:pPr>
            <a:r>
              <a:rPr lang="en-US" i="1" dirty="0"/>
              <a:t>nmbr1 = 0</a:t>
            </a:r>
          </a:p>
          <a:p>
            <a:pPr marL="0" indent="0">
              <a:buNone/>
            </a:pPr>
            <a:r>
              <a:rPr lang="en-US" i="1" dirty="0"/>
              <a:t>nmbr2 = -67</a:t>
            </a:r>
          </a:p>
          <a:p>
            <a:pPr marL="0" indent="0">
              <a:buNone/>
            </a:pPr>
            <a:r>
              <a:rPr lang="en-US" i="1" dirty="0"/>
              <a:t>nmbr3 = 8.8</a:t>
            </a:r>
          </a:p>
          <a:p>
            <a:pPr marL="0" indent="0">
              <a:buNone/>
            </a:pPr>
            <a:r>
              <a:rPr lang="en-US" i="1" dirty="0"/>
              <a:t>nmbr4 = -7.7</a:t>
            </a:r>
          </a:p>
          <a:p>
            <a:pPr marL="0" indent="0">
              <a:buNone/>
            </a:pPr>
            <a:r>
              <a:rPr lang="en-US" i="1" dirty="0"/>
              <a:t>print(bool(ages), bool(nmbr1), bool(nmbr2), bool(nmbr3), bool(nmbr4))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62339-3F82-4365-93EE-447E501F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03" y="5301491"/>
            <a:ext cx="3725872" cy="5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03D5-DAAA-41A8-AE9E-D26AF77D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Типа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7C50-2294-46E4-B06B-C13D0941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828799"/>
            <a:ext cx="11425082" cy="4876801"/>
          </a:xfrm>
        </p:spPr>
        <p:txBody>
          <a:bodyPr>
            <a:normAutofit fontScale="92500"/>
          </a:bodyPr>
          <a:lstStyle/>
          <a:p>
            <a:r>
              <a:rPr lang="ru-RU" sz="2200" dirty="0"/>
              <a:t>Когда сравниваются два значения, выражение вычисляется, и потом Python возвращает логический ответ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nn-NO" i="1" dirty="0"/>
              <a:t>print(10 == '10')</a:t>
            </a:r>
          </a:p>
          <a:p>
            <a:pPr marL="0" indent="0">
              <a:buNone/>
            </a:pPr>
            <a:r>
              <a:rPr lang="nn-NO" i="1" dirty="0"/>
              <a:t>nr = 7</a:t>
            </a:r>
          </a:p>
          <a:p>
            <a:pPr marL="0" indent="0">
              <a:buNone/>
            </a:pPr>
            <a:r>
              <a:rPr lang="nn-NO" i="1" dirty="0"/>
              <a:t>print(nr &lt; 9)</a:t>
            </a:r>
          </a:p>
          <a:p>
            <a:r>
              <a:rPr lang="ru-RU" sz="2200" dirty="0"/>
              <a:t>Функция </a:t>
            </a:r>
            <a:r>
              <a:rPr lang="ru-RU" sz="2200" b="1" dirty="0" err="1"/>
              <a:t>bool</a:t>
            </a:r>
            <a:r>
              <a:rPr lang="ru-RU" sz="2200" b="1" dirty="0"/>
              <a:t>() </a:t>
            </a:r>
            <a:r>
              <a:rPr lang="ru-RU" sz="2200" dirty="0"/>
              <a:t>позволяет оценить любое значение и получить в ответ значение </a:t>
            </a:r>
            <a:r>
              <a:rPr lang="ru-RU" sz="2200" i="1" dirty="0" err="1"/>
              <a:t>True</a:t>
            </a:r>
            <a:r>
              <a:rPr lang="ru-RU" sz="2200" dirty="0"/>
              <a:t> или </a:t>
            </a:r>
            <a:r>
              <a:rPr lang="ru-RU" sz="2200" i="1" dirty="0" err="1"/>
              <a:t>False</a:t>
            </a:r>
            <a:endParaRPr lang="ru-RU" sz="2200" i="1" dirty="0"/>
          </a:p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также есть много встроенных функций, которые возвращают логическое значение</a:t>
            </a:r>
          </a:p>
          <a:p>
            <a:pPr marL="0" indent="0">
              <a:buNone/>
            </a:pPr>
            <a:r>
              <a:rPr lang="nn-NO" i="1" dirty="0"/>
              <a:t>nr = 77.7</a:t>
            </a:r>
          </a:p>
          <a:p>
            <a:pPr marL="0" indent="0">
              <a:buNone/>
            </a:pPr>
            <a:r>
              <a:rPr lang="nn-NO" i="1" dirty="0"/>
              <a:t>print(isinstance(nr, int))  </a:t>
            </a:r>
            <a:r>
              <a:rPr lang="nn-NO" dirty="0"/>
              <a:t># False</a:t>
            </a:r>
            <a:endParaRPr lang="ru-RU" dirty="0"/>
          </a:p>
          <a:p>
            <a:r>
              <a:rPr lang="ru-RU" sz="2200" dirty="0">
                <a:latin typeface="Corbel" panose="020B0503020204020204" pitchFamily="34" charset="0"/>
              </a:rPr>
              <a:t>Логический тип чаще всего используется в условном операторе</a:t>
            </a:r>
            <a:endParaRPr lang="en-US" sz="22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36CF1-635B-40DD-BD36-6380D227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45" y="3149554"/>
            <a:ext cx="855593" cy="9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CAD-430E-4CB6-8693-2E52AE2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Последовательные 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C677-8256-46C5-8663-B975DAAE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В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r>
              <a:rPr lang="ru-RU" sz="2200" dirty="0">
                <a:latin typeface="Corbel" panose="020B0503020204020204" pitchFamily="34" charset="0"/>
              </a:rPr>
              <a:t>-е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b="1" dirty="0">
                <a:latin typeface="Corbel" panose="020B0503020204020204" pitchFamily="34" charset="0"/>
              </a:rPr>
              <a:t>последовательность</a:t>
            </a:r>
            <a:r>
              <a:rPr lang="ru-RU" sz="2200" dirty="0"/>
              <a:t> это упорядоченный набор одинаковых или разных типов данных. Последовательности позволяют хранить несколько значений организованным способом</a:t>
            </a:r>
          </a:p>
          <a:p>
            <a:r>
              <a:rPr lang="ru-RU" sz="2200" dirty="0"/>
              <a:t>В Python есть несколько типов последовательных данных. Например: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o-MD" sz="2000" b="1" dirty="0" err="1">
                <a:solidFill>
                  <a:srgbClr val="00B0F0"/>
                </a:solidFill>
                <a:latin typeface="Corbel" panose="020B0503020204020204" pitchFamily="34" charset="0"/>
              </a:rPr>
              <a:t>String</a:t>
            </a:r>
            <a:endParaRPr lang="ro-MD" sz="2000" dirty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ro-MD" sz="2200" b="1" dirty="0" err="1">
                <a:latin typeface="Corbel" panose="020B0503020204020204" pitchFamily="34" charset="0"/>
              </a:rPr>
              <a:t>List</a:t>
            </a:r>
            <a:endParaRPr lang="ro-MD" sz="2200" dirty="0">
              <a:latin typeface="Corbel" panose="020B0503020204020204" pitchFamily="34" charset="0"/>
            </a:endParaRPr>
          </a:p>
          <a:p>
            <a:pPr lvl="1" fontAlgn="base"/>
            <a:r>
              <a:rPr lang="ro-MD" sz="2200" b="1" dirty="0">
                <a:latin typeface="Corbel" panose="020B0503020204020204" pitchFamily="34" charset="0"/>
              </a:rPr>
              <a:t>Tuple</a:t>
            </a:r>
            <a:r>
              <a:rPr lang="ru-RU" sz="2200" b="1" dirty="0">
                <a:latin typeface="Corbel" panose="020B0503020204020204" pitchFamily="34" charset="0"/>
              </a:rPr>
              <a:t>...</a:t>
            </a:r>
            <a:endParaRPr lang="ro-MD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8751-FF95-4611-81A3-C79B2A04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 Текстовое значение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2A31-2753-42A3-B9B0-2B1BB36C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160234" cy="4817366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Строка - это последовательность символов </a:t>
            </a:r>
            <a:r>
              <a:rPr lang="en-US" sz="2000" i="1" dirty="0"/>
              <a:t>Unicode</a:t>
            </a:r>
            <a:endParaRPr lang="ru-RU" sz="2000" i="1" dirty="0"/>
          </a:p>
          <a:p>
            <a:r>
              <a:rPr lang="ru-RU" sz="2000" dirty="0"/>
              <a:t>Можно использовать одиночные или двойные кавычки для представления строк</a:t>
            </a:r>
          </a:p>
          <a:p>
            <a:r>
              <a:rPr lang="ru-RU" sz="2000" dirty="0"/>
              <a:t>Многострочные строки могут быть обозначены с помощью тройных кавычек, ''' или """</a:t>
            </a:r>
          </a:p>
          <a:p>
            <a:r>
              <a:rPr lang="ru-RU" sz="2000" dirty="0"/>
              <a:t>Для вывода какого-то текста используется функция </a:t>
            </a:r>
            <a:r>
              <a:rPr lang="en-US" sz="2000" b="1" dirty="0"/>
              <a:t>print()</a:t>
            </a:r>
            <a:endParaRPr lang="ru-RU" sz="2000" b="1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i="1" dirty="0"/>
              <a:t>text1 = "Ann"</a:t>
            </a:r>
          </a:p>
          <a:p>
            <a:pPr marL="0" indent="0">
              <a:buNone/>
            </a:pPr>
            <a:r>
              <a:rPr lang="en-US" i="1" dirty="0"/>
              <a:t>print(text1, "is of type", type(text1))</a:t>
            </a:r>
          </a:p>
          <a:p>
            <a:pPr marL="0" indent="0">
              <a:buNone/>
            </a:pPr>
            <a:r>
              <a:rPr lang="en-US" i="1" dirty="0"/>
              <a:t>text2 = """</a:t>
            </a:r>
            <a:r>
              <a:rPr lang="ru-RU" i="1" dirty="0"/>
              <a:t>Черна шапка на </a:t>
            </a:r>
            <a:r>
              <a:rPr lang="ru-RU" i="1" dirty="0" err="1"/>
              <a:t>бекрене</a:t>
            </a:r>
            <a:r>
              <a:rPr lang="ru-RU" i="1" dirty="0"/>
              <a:t>,</a:t>
            </a:r>
          </a:p>
          <a:p>
            <a:pPr marL="0" indent="0">
              <a:buNone/>
            </a:pPr>
            <a:r>
              <a:rPr lang="ru-RU" i="1" dirty="0"/>
              <a:t>Весь жупан в пыли.</a:t>
            </a:r>
          </a:p>
          <a:p>
            <a:pPr marL="0" indent="0">
              <a:buNone/>
            </a:pPr>
            <a:r>
              <a:rPr lang="ru-RU" i="1" dirty="0"/>
              <a:t>Пистолеты при колене,</a:t>
            </a:r>
          </a:p>
          <a:p>
            <a:pPr marL="0" indent="0">
              <a:buNone/>
            </a:pPr>
            <a:r>
              <a:rPr lang="ru-RU" i="1" dirty="0"/>
              <a:t>Сабля до земли."""</a:t>
            </a:r>
          </a:p>
          <a:p>
            <a:pPr marL="0" indent="0">
              <a:buNone/>
            </a:pPr>
            <a:r>
              <a:rPr lang="en-US" i="1" dirty="0"/>
              <a:t>print(text2, "is of type", type(text2))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5747B-213E-40F6-A4C4-711FAA3D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35" y="4771196"/>
            <a:ext cx="3810443" cy="16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57B5-1D5E-43B2-9CF3-5AF30B5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 в текстовые строки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EBCE-5F30-45B1-A524-74062680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2180496"/>
            <a:ext cx="11173485" cy="3975348"/>
          </a:xfrm>
        </p:spPr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Для преобразования числовых значений в текстовые строки используется предопределенная функция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str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i="1" dirty="0"/>
              <a:t>ages = 45</a:t>
            </a:r>
          </a:p>
          <a:p>
            <a:pPr marL="0" indent="0">
              <a:buNone/>
            </a:pPr>
            <a:r>
              <a:rPr lang="en-US" i="1" dirty="0"/>
              <a:t>nmbr1 = 0</a:t>
            </a:r>
          </a:p>
          <a:p>
            <a:pPr marL="0" indent="0">
              <a:buNone/>
            </a:pPr>
            <a:r>
              <a:rPr lang="en-US" i="1" dirty="0"/>
              <a:t>nmbr2 = -67</a:t>
            </a:r>
          </a:p>
          <a:p>
            <a:pPr marL="0" indent="0">
              <a:buNone/>
            </a:pPr>
            <a:r>
              <a:rPr lang="en-US" i="1" dirty="0"/>
              <a:t>nmbr3 = 8.8</a:t>
            </a:r>
          </a:p>
          <a:p>
            <a:pPr marL="0" indent="0">
              <a:buNone/>
            </a:pPr>
            <a:r>
              <a:rPr lang="en-US" i="1" dirty="0"/>
              <a:t>nmbr4 = -7.7</a:t>
            </a:r>
          </a:p>
          <a:p>
            <a:pPr marL="0" indent="0">
              <a:buNone/>
            </a:pPr>
            <a:r>
              <a:rPr lang="en-US" i="1" dirty="0"/>
              <a:t>print(str(ages), str(nmbr1), str(nmbr2), str(nmbr3), str(nmbr4))</a:t>
            </a:r>
          </a:p>
          <a:p>
            <a:pPr marL="0" indent="0">
              <a:buNone/>
            </a:pPr>
            <a:r>
              <a:rPr lang="en-US" i="1" dirty="0"/>
              <a:t>print(type(str(ages)), type(str(nmbr1)), type(str(nmbr2)), type(str(nmbr3)), type(str(nmbr4)))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AAF11-AA91-4886-90FE-FCAF412E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95" y="4019647"/>
            <a:ext cx="6687721" cy="5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4F09-0E1C-4380-97E3-36D00EAB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 из текстовой строки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529-52A0-4CCD-AD35-D371A145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70848"/>
            <a:ext cx="10440769" cy="3451678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Для того чтобы произвести доступ к какому-то элементу из последовательности символов, в данном случае из текстовой строки – используется оператор доступа -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[]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i="1" dirty="0">
                <a:latin typeface="Corbel" panose="020B0503020204020204" pitchFamily="34" charset="0"/>
              </a:rPr>
              <a:t>city = "Chisinau"</a:t>
            </a:r>
          </a:p>
          <a:p>
            <a:pPr marL="0" indent="0">
              <a:buNone/>
            </a:pPr>
            <a:r>
              <a:rPr lang="en-US" sz="2000" i="1" dirty="0">
                <a:latin typeface="Corbel" panose="020B0503020204020204" pitchFamily="34" charset="0"/>
              </a:rPr>
              <a:t>print(city[0], city[2], city[-1])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Почему так</a:t>
            </a:r>
            <a:r>
              <a:rPr lang="en-US" sz="2200" dirty="0"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F8966-026A-4B08-885E-8702793A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16" y="3723862"/>
            <a:ext cx="2353789" cy="97077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8C0FBF-96D6-42FD-94C8-04592B15E158}"/>
              </a:ext>
            </a:extLst>
          </p:cNvPr>
          <p:cNvGraphicFramePr>
            <a:graphicFrameLocks noGrp="1"/>
          </p:cNvGraphicFramePr>
          <p:nvPr/>
        </p:nvGraphicFramePr>
        <p:xfrm>
          <a:off x="581192" y="5222526"/>
          <a:ext cx="3865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5">
                  <a:extLst>
                    <a:ext uri="{9D8B030D-6E8A-4147-A177-3AD203B41FA5}">
                      <a16:colId xmlns:a16="http://schemas.microsoft.com/office/drawing/2014/main" val="1048388326"/>
                    </a:ext>
                  </a:extLst>
                </a:gridCol>
                <a:gridCol w="490330">
                  <a:extLst>
                    <a:ext uri="{9D8B030D-6E8A-4147-A177-3AD203B41FA5}">
                      <a16:colId xmlns:a16="http://schemas.microsoft.com/office/drawing/2014/main" val="3462162096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4183786018"/>
                    </a:ext>
                  </a:extLst>
                </a:gridCol>
                <a:gridCol w="490330">
                  <a:extLst>
                    <a:ext uri="{9D8B030D-6E8A-4147-A177-3AD203B41FA5}">
                      <a16:colId xmlns:a16="http://schemas.microsoft.com/office/drawing/2014/main" val="259002941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2899377604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1610802517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3812310668"/>
                    </a:ext>
                  </a:extLst>
                </a:gridCol>
                <a:gridCol w="450574">
                  <a:extLst>
                    <a:ext uri="{9D8B030D-6E8A-4147-A177-3AD203B41FA5}">
                      <a16:colId xmlns:a16="http://schemas.microsoft.com/office/drawing/2014/main" val="68343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0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0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069F-023D-4626-91CF-5FDC6690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можно рассматривать как вектор (список)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D25E-10AC-45E2-A02C-298F93B5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815548"/>
            <a:ext cx="11714921" cy="4837043"/>
          </a:xfrm>
        </p:spPr>
        <p:txBody>
          <a:bodyPr>
            <a:normAutofit fontScale="92500"/>
          </a:bodyPr>
          <a:lstStyle/>
          <a:p>
            <a:r>
              <a:rPr lang="ru-RU" sz="2200" dirty="0"/>
              <a:t>Как и многие другие популярные языки программирования, строки в </a:t>
            </a:r>
            <a:r>
              <a:rPr lang="ru-RU" sz="2200" dirty="0" err="1"/>
              <a:t>Python</a:t>
            </a:r>
            <a:r>
              <a:rPr lang="ru-RU" sz="2200" dirty="0"/>
              <a:t> представляют собой массивы байтов, представляющих символы </a:t>
            </a:r>
            <a:r>
              <a:rPr lang="en-US" sz="2200" dirty="0" err="1"/>
              <a:t>unicode</a:t>
            </a:r>
            <a:endParaRPr lang="ru-RU" sz="2200" dirty="0"/>
          </a:p>
          <a:p>
            <a:r>
              <a:rPr lang="ru-RU" sz="2200" dirty="0" err="1"/>
              <a:t>Python</a:t>
            </a:r>
            <a:r>
              <a:rPr lang="ru-RU" sz="2200" dirty="0"/>
              <a:t> не имеет символьного типа данных, одиночный символ - это просто строка длиною в 1</a:t>
            </a:r>
          </a:p>
          <a:p>
            <a:r>
              <a:rPr lang="ru-RU" sz="2200" dirty="0"/>
              <a:t>Первый символ стоит на </a:t>
            </a:r>
            <a:r>
              <a:rPr lang="en-US" sz="2200" dirty="0"/>
              <a:t>0</a:t>
            </a:r>
            <a:r>
              <a:rPr lang="ru-RU" sz="2200" dirty="0"/>
              <a:t>-й позиции. </a:t>
            </a:r>
            <a:r>
              <a:rPr lang="ru-RU" sz="2200" dirty="0">
                <a:solidFill>
                  <a:srgbClr val="00B050"/>
                </a:solidFill>
              </a:rPr>
              <a:t>Строки упорядоченный тип данных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i="1" dirty="0"/>
              <a:t>name = "Ann"</a:t>
            </a:r>
          </a:p>
          <a:p>
            <a:pPr marL="0" indent="0">
              <a:buNone/>
            </a:pPr>
            <a:r>
              <a:rPr lang="en-US" i="1" dirty="0"/>
              <a:t>print(name[2])</a:t>
            </a:r>
          </a:p>
          <a:p>
            <a:r>
              <a:rPr lang="ru-RU" sz="2200" dirty="0">
                <a:latin typeface="Corbel (Body)"/>
              </a:rPr>
              <a:t>Но изменение какого-то значения как в векторе – невозможно. Скажем что тип </a:t>
            </a:r>
            <a:r>
              <a:rPr lang="en-GB" sz="2200" dirty="0">
                <a:latin typeface="Corbel (Body)"/>
              </a:rPr>
              <a:t>“string” </a:t>
            </a:r>
            <a:r>
              <a:rPr lang="ru-RU" sz="2200" dirty="0">
                <a:latin typeface="Corbel (Body)"/>
              </a:rPr>
              <a:t>является</a:t>
            </a:r>
            <a:r>
              <a:rPr lang="en-GB" sz="2200" dirty="0">
                <a:latin typeface="Corbel (Body)"/>
              </a:rPr>
              <a:t> </a:t>
            </a:r>
            <a:r>
              <a:rPr lang="en-GB" sz="2200" i="1" dirty="0" err="1">
                <a:latin typeface="Corbel (Body)"/>
              </a:rPr>
              <a:t>imutable</a:t>
            </a:r>
            <a:r>
              <a:rPr lang="ru-RU" sz="2200" i="1" dirty="0">
                <a:latin typeface="Corbel (Body)"/>
              </a:rPr>
              <a:t> </a:t>
            </a:r>
            <a:r>
              <a:rPr lang="ru-RU" sz="2200" dirty="0">
                <a:latin typeface="Corbel (Body)"/>
              </a:rPr>
              <a:t>(неизменимым)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name = "Ann"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name[</a:t>
            </a:r>
            <a:r>
              <a:rPr lang="ru-RU" i="1" dirty="0">
                <a:latin typeface="Corbel (Body)"/>
              </a:rPr>
              <a:t>0</a:t>
            </a:r>
            <a:r>
              <a:rPr lang="en-US" i="1" dirty="0">
                <a:latin typeface="Corbel (Body)"/>
              </a:rPr>
              <a:t>] = "f"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print(name)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B5346-2B9C-44F5-92D7-400117CC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98" y="3987922"/>
            <a:ext cx="1935026" cy="869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D49A5B-1F70-4715-823C-3535630D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14" y="5477084"/>
            <a:ext cx="4962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60FE-2FB3-4779-90CB-A4414CD3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текстом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E3D0-A43F-432D-AFEA-B1128739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548"/>
            <a:ext cx="11168356" cy="4801562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Можно «отрезать» кусок текста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i="1" dirty="0"/>
              <a:t>name = "Ann is my daughter"</a:t>
            </a:r>
          </a:p>
          <a:p>
            <a:pPr marL="0" indent="0">
              <a:buNone/>
            </a:pPr>
            <a:r>
              <a:rPr lang="en-US" i="1" dirty="0"/>
              <a:t>print(name[3:9])</a:t>
            </a:r>
            <a:endParaRPr lang="ru-RU" i="1" dirty="0"/>
          </a:p>
          <a:p>
            <a:r>
              <a:rPr lang="ru-RU" sz="2000" dirty="0">
                <a:latin typeface="Corbel (Body)"/>
              </a:rPr>
              <a:t>Для подсчета длинны текста используется функция </a:t>
            </a:r>
            <a:r>
              <a:rPr lang="en-US" sz="2000" b="1" dirty="0" err="1">
                <a:solidFill>
                  <a:srgbClr val="00B0F0"/>
                </a:solidFill>
              </a:rPr>
              <a:t>len</a:t>
            </a:r>
            <a:r>
              <a:rPr lang="en-US" sz="2000" b="1" dirty="0">
                <a:solidFill>
                  <a:srgbClr val="00B0F0"/>
                </a:solidFill>
              </a:rPr>
              <a:t>()</a:t>
            </a:r>
            <a:endParaRPr lang="ru-RU" sz="2000" b="1" dirty="0">
              <a:solidFill>
                <a:srgbClr val="00B0F0"/>
              </a:solidFill>
              <a:latin typeface="Corbel (Body)"/>
            </a:endParaRPr>
          </a:p>
          <a:p>
            <a:r>
              <a:rPr lang="ru-RU" sz="2000" dirty="0">
                <a:latin typeface="Corbel (Body)"/>
              </a:rPr>
              <a:t>Пример: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name = "Ann is my daughter"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print(</a:t>
            </a:r>
            <a:r>
              <a:rPr lang="en-US" b="1" i="1" dirty="0" err="1">
                <a:solidFill>
                  <a:srgbClr val="00B0F0"/>
                </a:solidFill>
                <a:latin typeface="Corbel (Body)"/>
              </a:rPr>
              <a:t>len</a:t>
            </a:r>
            <a:r>
              <a:rPr lang="en-US" i="1" dirty="0">
                <a:latin typeface="Corbel (Body)"/>
              </a:rPr>
              <a:t>(name))</a:t>
            </a:r>
            <a:endParaRPr lang="ru-RU" i="1" dirty="0">
              <a:latin typeface="Corbel (Body)"/>
            </a:endParaRPr>
          </a:p>
          <a:p>
            <a:r>
              <a:rPr lang="ru-RU" dirty="0">
                <a:latin typeface="Corbel (Body)"/>
              </a:rPr>
              <a:t>Для удаления переменной типа </a:t>
            </a:r>
            <a:r>
              <a:rPr lang="ro-MD" b="1" dirty="0">
                <a:latin typeface="Corbel (Body)"/>
              </a:rPr>
              <a:t>str</a:t>
            </a:r>
            <a:r>
              <a:rPr lang="ru-RU" b="1" dirty="0">
                <a:latin typeface="Corbel (Body)"/>
              </a:rPr>
              <a:t> </a:t>
            </a:r>
            <a:r>
              <a:rPr lang="ru-RU" dirty="0">
                <a:latin typeface="Corbel (Body)"/>
              </a:rPr>
              <a:t>(как и других типов)</a:t>
            </a:r>
            <a:r>
              <a:rPr lang="ro-MD" dirty="0">
                <a:latin typeface="Corbel (Body)"/>
              </a:rPr>
              <a:t> </a:t>
            </a:r>
            <a:r>
              <a:rPr lang="ru-RU" dirty="0">
                <a:latin typeface="Corbel (Body)"/>
              </a:rPr>
              <a:t>используется функция</a:t>
            </a:r>
            <a:r>
              <a:rPr lang="ro-MD" dirty="0">
                <a:latin typeface="Corbel (Body)"/>
              </a:rPr>
              <a:t> </a:t>
            </a:r>
            <a:r>
              <a:rPr lang="ro-MD" b="1" dirty="0" err="1">
                <a:latin typeface="Corbel (Body)"/>
              </a:rPr>
              <a:t>del</a:t>
            </a:r>
            <a:endParaRPr lang="ro-MD" b="1" dirty="0">
              <a:latin typeface="Corbel (Body)"/>
            </a:endParaRPr>
          </a:p>
          <a:p>
            <a:r>
              <a:rPr lang="ru-RU" dirty="0">
                <a:latin typeface="Corbel (Body)"/>
              </a:rPr>
              <a:t>Пример</a:t>
            </a:r>
            <a:r>
              <a:rPr lang="ro-MD" dirty="0">
                <a:latin typeface="Corbel (Body)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city = "Chisinau"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del(city)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print(city)</a:t>
            </a:r>
            <a:endParaRPr lang="en-US" dirty="0">
              <a:latin typeface="Corbel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19BF0-60D8-4AB7-A6BE-AA236676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05" y="2228345"/>
            <a:ext cx="1874087" cy="79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B3154-5D7D-46A7-BCEE-14015356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05" y="3771796"/>
            <a:ext cx="1985802" cy="79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4CEDC-0018-41CC-85B3-27525BF4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881" y="5350127"/>
            <a:ext cx="71913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6703-5112-4C44-BB20-2BD6AB82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9B34-DD64-46E4-8F20-AB5E707A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6618"/>
            <a:ext cx="11029615" cy="4550199"/>
          </a:xfrm>
        </p:spPr>
        <p:txBody>
          <a:bodyPr>
            <a:normAutofit/>
          </a:bodyPr>
          <a:lstStyle/>
          <a:p>
            <a:r>
              <a:rPr lang="ru-RU" sz="2200" dirty="0"/>
              <a:t>Метод </a:t>
            </a:r>
            <a:r>
              <a:rPr lang="ru-RU" sz="2200" b="1" dirty="0"/>
              <a:t>strip() </a:t>
            </a:r>
            <a:r>
              <a:rPr lang="ru-RU" sz="2200" dirty="0"/>
              <a:t>удаляет любые пробелы в начале или в конце</a:t>
            </a:r>
            <a:r>
              <a:rPr lang="en-US" sz="2200" dirty="0"/>
              <a:t> </a:t>
            </a:r>
            <a:r>
              <a:rPr lang="ru-RU" sz="2200" dirty="0"/>
              <a:t>текста</a:t>
            </a:r>
          </a:p>
          <a:p>
            <a:r>
              <a:rPr lang="ru-RU" sz="2200" dirty="0"/>
              <a:t>Можно указать, какие символы следует удалить, но если ничего не указано, по умолчанию будут удалены все пробелы</a:t>
            </a:r>
          </a:p>
          <a:p>
            <a:pPr marL="0" indent="0">
              <a:buNone/>
            </a:pPr>
            <a:r>
              <a:rPr lang="en-GB" sz="2200" i="1" dirty="0"/>
              <a:t>name = "  Ann is my daughter  "</a:t>
            </a:r>
          </a:p>
          <a:p>
            <a:pPr marL="0" indent="0">
              <a:buNone/>
            </a:pPr>
            <a:r>
              <a:rPr lang="en-GB" sz="2200" i="1" dirty="0"/>
              <a:t>print(</a:t>
            </a:r>
            <a:r>
              <a:rPr lang="en-GB" sz="2200" i="1" dirty="0" err="1"/>
              <a:t>name.strip</a:t>
            </a:r>
            <a:r>
              <a:rPr lang="en-GB" sz="2200" i="1" dirty="0"/>
              <a:t>())</a:t>
            </a:r>
          </a:p>
          <a:p>
            <a:pPr marL="0" indent="0">
              <a:buNone/>
            </a:pPr>
            <a:r>
              <a:rPr lang="en-GB" sz="2200" i="1" dirty="0"/>
              <a:t>address = '***Pushkin Street!!!!'</a:t>
            </a:r>
          </a:p>
          <a:p>
            <a:pPr marL="0" indent="0">
              <a:buNone/>
            </a:pPr>
            <a:r>
              <a:rPr lang="en-GB" sz="2200" i="1" dirty="0"/>
              <a:t>print(</a:t>
            </a:r>
            <a:r>
              <a:rPr lang="en-GB" sz="2200" i="1" dirty="0" err="1"/>
              <a:t>address.strip</a:t>
            </a:r>
            <a:r>
              <a:rPr lang="en-GB" sz="2200" i="1" dirty="0"/>
              <a:t>("*!"))</a:t>
            </a:r>
            <a:endParaRPr lang="en-US" sz="2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B2602-BC28-4C57-BD27-8FE7C616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62" y="4864617"/>
            <a:ext cx="4045053" cy="6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9481-D33F-45D1-820D-357467B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621C-DFE0-46D2-A545-AC554A00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rbel" panose="020B0503020204020204" pitchFamily="34" charset="0"/>
              </a:rPr>
              <a:t>Типы данных в Python.</a:t>
            </a:r>
            <a:endParaRPr lang="en-GB" sz="2400" dirty="0">
              <a:latin typeface="Corbel" panose="020B0503020204020204" pitchFamily="34" charset="0"/>
            </a:endParaRPr>
          </a:p>
          <a:p>
            <a:r>
              <a:rPr lang="ru-RU" sz="2400" dirty="0">
                <a:latin typeface="Corbel" panose="020B0503020204020204" pitchFamily="34" charset="0"/>
              </a:rPr>
              <a:t>Переменные в Python.</a:t>
            </a:r>
            <a:endParaRPr lang="en-GB" sz="2400" dirty="0">
              <a:latin typeface="Corbel" panose="020B0503020204020204" pitchFamily="34" charset="0"/>
            </a:endParaRPr>
          </a:p>
          <a:p>
            <a:r>
              <a:rPr lang="ru-RU" sz="2400" dirty="0">
                <a:latin typeface="Corbel" panose="020B0503020204020204" pitchFamily="34" charset="0"/>
              </a:rPr>
              <a:t>Некоторые предопределенные функции в Python.</a:t>
            </a:r>
            <a:endParaRPr lang="en-GB" sz="2400" dirty="0">
              <a:latin typeface="Corbel" panose="020B0503020204020204" pitchFamily="34" charset="0"/>
            </a:endParaRPr>
          </a:p>
          <a:p>
            <a:r>
              <a:rPr lang="ru-RU" sz="2400" dirty="0">
                <a:latin typeface="Corbel" panose="020B0503020204020204" pitchFamily="34" charset="0"/>
              </a:rPr>
              <a:t>Вывод данных в Py. Синтаксис функции </a:t>
            </a:r>
            <a:r>
              <a:rPr lang="ro-MD" sz="24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PRINT</a:t>
            </a:r>
            <a:r>
              <a:rPr lang="ru-RU" sz="24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Corbel" panose="020B0503020204020204" pitchFamily="34" charset="0"/>
              </a:rPr>
              <a:t>Ввод данных.</a:t>
            </a:r>
          </a:p>
          <a:p>
            <a:r>
              <a:rPr lang="ru-RU" sz="2400" dirty="0">
                <a:latin typeface="Corbel" panose="020B0503020204020204" pitchFamily="34" charset="0"/>
              </a:rPr>
              <a:t>Числовой, логический и строковый тип данных.</a:t>
            </a:r>
          </a:p>
        </p:txBody>
      </p:sp>
      <p:pic>
        <p:nvPicPr>
          <p:cNvPr id="1026" name="Picture 2" descr="Making it easier to find and share GIFs with Google">
            <a:extLst>
              <a:ext uri="{FF2B5EF4-FFF2-40B4-BE49-F238E27FC236}">
                <a16:creationId xmlns:a16="http://schemas.microsoft.com/office/drawing/2014/main" id="{256949FB-6C13-4871-9FAD-D301F06010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941" y="3090948"/>
            <a:ext cx="3597517" cy="16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56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22B2-571B-4EAF-B56D-1BCB3B7B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8FF-01AA-4C4B-8730-74393653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/>
              <a:t>Метод </a:t>
            </a:r>
            <a:r>
              <a:rPr lang="ru-RU" sz="2200" b="1" dirty="0"/>
              <a:t>lower()</a:t>
            </a:r>
            <a:r>
              <a:rPr lang="ru-RU" sz="2200" dirty="0"/>
              <a:t> возвращает строку в нижнем регистре, а метод </a:t>
            </a:r>
            <a:r>
              <a:rPr lang="en-US" sz="2200" b="1" dirty="0"/>
              <a:t>upper()</a:t>
            </a:r>
            <a:r>
              <a:rPr lang="ru-RU" sz="2200" b="1" dirty="0"/>
              <a:t> </a:t>
            </a:r>
            <a:r>
              <a:rPr lang="ru-RU" sz="2200" dirty="0"/>
              <a:t>– в верхнем</a:t>
            </a:r>
            <a:endParaRPr lang="ro-MD" sz="2200" dirty="0"/>
          </a:p>
          <a:p>
            <a:pPr marL="0" indent="0">
              <a:buNone/>
            </a:pPr>
            <a:r>
              <a:rPr lang="en-US" i="1" dirty="0"/>
              <a:t>name = "  Ann is my daughter  "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name.lower</a:t>
            </a:r>
            <a:r>
              <a:rPr lang="en-US" i="1" dirty="0"/>
              <a:t>()) # </a:t>
            </a:r>
            <a:r>
              <a:rPr lang="en-US" i="1" dirty="0" err="1"/>
              <a:t>ann</a:t>
            </a:r>
            <a:r>
              <a:rPr lang="en-US" i="1" dirty="0"/>
              <a:t> is my daughter</a:t>
            </a:r>
            <a:endParaRPr lang="ro-MD" i="1" dirty="0"/>
          </a:p>
        </p:txBody>
      </p:sp>
    </p:spTree>
    <p:extLst>
      <p:ext uri="{BB962C8B-B14F-4D97-AF65-F5344CB8AC3E}">
        <p14:creationId xmlns:p14="http://schemas.microsoft.com/office/powerpoint/2010/main" val="388645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87A0-9B14-4844-BF2C-1AE1F448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421B-8A1A-47EF-A0DC-4625F4A0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7285"/>
          </a:xfrm>
        </p:spPr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Метод </a:t>
            </a:r>
            <a:r>
              <a:rPr lang="ru-RU" sz="2200" b="1" dirty="0">
                <a:latin typeface="Corbel" panose="020B0503020204020204" pitchFamily="34" charset="0"/>
              </a:rPr>
              <a:t>replace(</a:t>
            </a:r>
            <a:r>
              <a:rPr lang="ru-RU" sz="2200" dirty="0">
                <a:latin typeface="Corbel" panose="020B0503020204020204" pitchFamily="34" charset="0"/>
              </a:rPr>
              <a:t>) заменяет строку другой строкой</a:t>
            </a:r>
            <a:endParaRPr lang="en-GB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Синтаксис: </a:t>
            </a:r>
            <a:r>
              <a:rPr lang="en-GB" sz="2200" b="0" i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lang="en-GB" sz="22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.replace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GB" sz="2400" b="0" i="1" dirty="0" err="1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oldValue</a:t>
            </a:r>
            <a:r>
              <a:rPr lang="en-GB" sz="22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GB" sz="2400" b="0" i="1" dirty="0" err="1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newValue</a:t>
            </a:r>
            <a:r>
              <a:rPr lang="en-GB" sz="22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count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rbel" panose="020B0503020204020204" pitchFamily="34" charset="0"/>
              </a:rPr>
              <a:t>где </a:t>
            </a:r>
          </a:p>
          <a:p>
            <a:pPr lvl="1"/>
            <a:r>
              <a:rPr lang="en-GB" sz="2000" b="0" dirty="0" err="1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oldValue</a:t>
            </a:r>
            <a:r>
              <a:rPr lang="ru-RU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– обязательный параметр</a:t>
            </a:r>
            <a:r>
              <a:rPr lang="en-GB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ru-RU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это искомая строка в тексте</a:t>
            </a:r>
          </a:p>
          <a:p>
            <a:pPr lvl="1"/>
            <a:r>
              <a:rPr lang="en-GB" sz="2000" b="0" dirty="0" err="1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newValue</a:t>
            </a:r>
            <a:r>
              <a:rPr lang="ru-RU" sz="2000" dirty="0">
                <a:solidFill>
                  <a:srgbClr val="000000"/>
                </a:solidFill>
                <a:latin typeface="Corbel" panose="020B0503020204020204" pitchFamily="34" charset="0"/>
              </a:rPr>
              <a:t> -</a:t>
            </a:r>
            <a:r>
              <a:rPr lang="en-GB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обязательный параметр</a:t>
            </a:r>
            <a:r>
              <a:rPr lang="en-GB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ru-RU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это строка, на которую будет заменено старое значение</a:t>
            </a:r>
          </a:p>
          <a:p>
            <a:pPr lvl="1"/>
            <a:r>
              <a:rPr lang="en-GB" sz="2000" dirty="0">
                <a:solidFill>
                  <a:srgbClr val="00B0F0"/>
                </a:solidFill>
                <a:latin typeface="Corbel" panose="020B0503020204020204" pitchFamily="34" charset="0"/>
              </a:rPr>
              <a:t>c</a:t>
            </a:r>
            <a:r>
              <a:rPr lang="en-GB" sz="2000" b="0" dirty="0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ount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- необязательный параметр</a:t>
            </a:r>
            <a:r>
              <a:rPr lang="en-GB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</a:t>
            </a:r>
            <a:r>
              <a:rPr lang="ru-RU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rbel" panose="020B0503020204020204" pitchFamily="34" charset="0"/>
              </a:rPr>
              <a:t>и это ч</a:t>
            </a:r>
            <a:r>
              <a:rPr lang="ru-RU" sz="20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исло, указывающее, сколько вхождений старого значения вы хотите заменить. По умолчанию — все вхождения</a:t>
            </a:r>
            <a:endParaRPr lang="ru-RU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i="1" dirty="0"/>
              <a:t>name = "Ann is my daughter and your daughter is Maria."</a:t>
            </a:r>
          </a:p>
          <a:p>
            <a:pPr marL="0" indent="0">
              <a:buNone/>
            </a:pPr>
            <a:r>
              <a:rPr lang="en-GB" i="1" dirty="0"/>
              <a:t>print(</a:t>
            </a:r>
            <a:r>
              <a:rPr lang="en-GB" i="1" dirty="0" err="1"/>
              <a:t>name.replace</a:t>
            </a:r>
            <a:r>
              <a:rPr lang="en-GB" i="1" dirty="0"/>
              <a:t>("daughter", "sister"))</a:t>
            </a:r>
            <a:endParaRPr lang="ru-RU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1C9F1-0F5F-4C7A-B0C8-90DEF38C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63" y="6225038"/>
            <a:ext cx="4394477" cy="2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F13A-12D9-40DF-A7D4-506D0CE7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7CD-8CB0-44AC-BC17-FF72BB66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7117"/>
          </a:xfrm>
        </p:spPr>
        <p:txBody>
          <a:bodyPr/>
          <a:lstStyle/>
          <a:p>
            <a:r>
              <a:rPr lang="ru-RU" sz="2200" dirty="0"/>
              <a:t>Метод </a:t>
            </a:r>
            <a:r>
              <a:rPr lang="ru-RU" sz="2200" b="1" dirty="0"/>
              <a:t>split()</a:t>
            </a:r>
            <a:r>
              <a:rPr lang="ru-RU" sz="2200" dirty="0"/>
              <a:t> разбивает строку на подстроки, если находит экземпляры разделителя</a:t>
            </a:r>
            <a:r>
              <a:rPr lang="en-GB" sz="2200" dirty="0"/>
              <a:t> </a:t>
            </a:r>
            <a:r>
              <a:rPr lang="ru-RU" sz="2200" dirty="0"/>
              <a:t> в строке</a:t>
            </a:r>
          </a:p>
          <a:p>
            <a:r>
              <a:rPr lang="ru-RU" sz="2200" dirty="0"/>
              <a:t>Подстроки сохраняются как элементы списка</a:t>
            </a:r>
          </a:p>
          <a:p>
            <a:r>
              <a:rPr lang="ru-RU" sz="2200" dirty="0"/>
              <a:t>Можно указать какой угодно символ в качестве разделителя, но по умолчанию разделителем является пробел</a:t>
            </a:r>
            <a:endParaRPr lang="en-US" sz="2200" dirty="0"/>
          </a:p>
          <a:p>
            <a:pPr marL="0" indent="0">
              <a:buNone/>
            </a:pPr>
            <a:r>
              <a:rPr lang="en-GB" i="1" dirty="0"/>
              <a:t>name = "Ann is my daughter and your daughter is Maria."</a:t>
            </a:r>
          </a:p>
          <a:p>
            <a:pPr marL="0" indent="0">
              <a:buNone/>
            </a:pPr>
            <a:r>
              <a:rPr lang="en-GB" i="1" dirty="0"/>
              <a:t>print(</a:t>
            </a:r>
            <a:r>
              <a:rPr lang="en-GB" i="1" dirty="0" err="1"/>
              <a:t>name.split</a:t>
            </a:r>
            <a:r>
              <a:rPr lang="en-GB" i="1" dirty="0"/>
              <a:t>())</a:t>
            </a:r>
          </a:p>
          <a:p>
            <a:pPr marL="0" indent="0">
              <a:buNone/>
            </a:pPr>
            <a:r>
              <a:rPr lang="en-GB" i="1" dirty="0"/>
              <a:t>print(</a:t>
            </a:r>
            <a:r>
              <a:rPr lang="en-GB" i="1" dirty="0" err="1"/>
              <a:t>name.split</a:t>
            </a:r>
            <a:r>
              <a:rPr lang="en-GB" i="1" dirty="0"/>
              <a:t>("a"))</a:t>
            </a:r>
            <a:endParaRPr lang="ru-RU" i="1" dirty="0"/>
          </a:p>
          <a:p>
            <a:r>
              <a:rPr lang="ru-RU" sz="2200" dirty="0"/>
              <a:t>Другие методы</a:t>
            </a:r>
            <a:r>
              <a:rPr lang="en-GB" sz="2200" dirty="0"/>
              <a:t> </a:t>
            </a:r>
            <a:r>
              <a:rPr lang="ru-RU" sz="2200" dirty="0"/>
              <a:t>для работы с текстом</a:t>
            </a:r>
            <a:r>
              <a:rPr lang="ru-RU" dirty="0"/>
              <a:t>: </a:t>
            </a:r>
            <a:r>
              <a:rPr lang="en-GB" dirty="0">
                <a:hlinkClick r:id="rId2"/>
              </a:rPr>
              <a:t>https://www.w3schools.com/python/ref_string_strip.asp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2E000-9E40-48BD-8574-A7C5DC28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14" y="5159583"/>
            <a:ext cx="7183989" cy="4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3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6C7-6C0C-4358-9AEC-63FF488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 для работы с текстом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C531-2CBF-41B4-9CE6-D5A9B617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7459"/>
            <a:ext cx="11029615" cy="4601496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Чтобы проверить, присутствует ли определенная фраза или символ в строке, можем использовать ключевые слова (оператор принадлежности) «</a:t>
            </a:r>
            <a:r>
              <a:rPr lang="en-US" sz="2200" b="1" dirty="0"/>
              <a:t>in</a:t>
            </a:r>
            <a:r>
              <a:rPr lang="ru-RU" sz="2200" dirty="0"/>
              <a:t>» или «</a:t>
            </a:r>
            <a:r>
              <a:rPr lang="en-US" sz="2200" b="1" dirty="0"/>
              <a:t>not in</a:t>
            </a:r>
            <a:r>
              <a:rPr lang="ru-RU" sz="2200" dirty="0"/>
              <a:t>»</a:t>
            </a:r>
          </a:p>
          <a:p>
            <a:pPr marL="0" indent="0">
              <a:buNone/>
            </a:pPr>
            <a:r>
              <a:rPr lang="en-US" i="1" dirty="0"/>
              <a:t>name = "Ann"</a:t>
            </a:r>
          </a:p>
          <a:p>
            <a:pPr marL="0" indent="0">
              <a:buNone/>
            </a:pPr>
            <a:r>
              <a:rPr lang="en-US" i="1" dirty="0"/>
              <a:t>text = "Ann is my daughter"</a:t>
            </a:r>
          </a:p>
          <a:p>
            <a:pPr marL="0" indent="0">
              <a:buNone/>
            </a:pPr>
            <a:r>
              <a:rPr lang="en-US" dirty="0"/>
              <a:t>if name in text:</a:t>
            </a:r>
          </a:p>
          <a:p>
            <a:pPr marL="0" indent="0">
              <a:buNone/>
            </a:pPr>
            <a:r>
              <a:rPr lang="en-US" dirty="0"/>
              <a:t>    print(name) </a:t>
            </a:r>
          </a:p>
          <a:p>
            <a:r>
              <a:rPr lang="ru-RU" sz="2200" dirty="0"/>
              <a:t>Для объединения строк (конкатенации), можно использовать оператор </a:t>
            </a:r>
            <a:r>
              <a:rPr lang="ru-RU" sz="2200" b="1" dirty="0">
                <a:solidFill>
                  <a:srgbClr val="00B050"/>
                </a:solidFill>
              </a:rPr>
              <a:t>+</a:t>
            </a:r>
          </a:p>
          <a:p>
            <a:pPr lvl="1"/>
            <a:r>
              <a:rPr lang="ru-RU" sz="1800" dirty="0">
                <a:solidFill>
                  <a:srgbClr val="00B050"/>
                </a:solidFill>
              </a:rPr>
              <a:t>Внимание с использованием оператора конкатенации – все операнды к которым применяется данный оператор должны быть типа </a:t>
            </a:r>
            <a:r>
              <a:rPr lang="en-GB" sz="1800" dirty="0">
                <a:solidFill>
                  <a:srgbClr val="00B050"/>
                </a:solidFill>
              </a:rPr>
              <a:t>str!!!</a:t>
            </a:r>
            <a:endParaRPr lang="ru-RU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/>
              <a:t>name = "Ann"</a:t>
            </a:r>
          </a:p>
          <a:p>
            <a:pPr marL="0" indent="0">
              <a:buNone/>
            </a:pPr>
            <a:r>
              <a:rPr lang="en-US" i="1" dirty="0"/>
              <a:t>text = "is my daughter"</a:t>
            </a:r>
          </a:p>
          <a:p>
            <a:pPr marL="0" indent="0">
              <a:buNone/>
            </a:pPr>
            <a:r>
              <a:rPr lang="en-US" i="1" dirty="0"/>
              <a:t>print(name + " " + text)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5E63F-5D86-4291-BDB2-D8D38250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91" y="3218935"/>
            <a:ext cx="2411022" cy="103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D7F72-649F-43C8-A056-6044009B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05" y="5213816"/>
            <a:ext cx="2367008" cy="11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805D-7E11-4B8E-8625-76E578C5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8719-BC3E-4265-87A1-C462606D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13610"/>
            <a:ext cx="11370365" cy="481736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orbel" panose="020B0503020204020204" pitchFamily="34" charset="0"/>
              </a:rPr>
              <a:t>Можно комбинировать строки и числа с помощью метода </a:t>
            </a:r>
            <a:r>
              <a:rPr lang="ru-RU" sz="2400" b="1" dirty="0" err="1">
                <a:latin typeface="Corbel" panose="020B0503020204020204" pitchFamily="34" charset="0"/>
              </a:rPr>
              <a:t>format</a:t>
            </a:r>
            <a:r>
              <a:rPr lang="ru-RU" sz="2400" b="1" dirty="0">
                <a:latin typeface="Corbel" panose="020B0503020204020204" pitchFamily="34" charset="0"/>
              </a:rPr>
              <a:t>()</a:t>
            </a:r>
          </a:p>
          <a:p>
            <a:r>
              <a:rPr lang="ru-RU" sz="2400" dirty="0">
                <a:latin typeface="Corbel" panose="020B0503020204020204" pitchFamily="34" charset="0"/>
              </a:rPr>
              <a:t>Метод </a:t>
            </a:r>
            <a:r>
              <a:rPr lang="ru-RU" sz="2400" b="1" dirty="0">
                <a:latin typeface="Corbel" panose="020B0503020204020204" pitchFamily="34" charset="0"/>
              </a:rPr>
              <a:t>format() </a:t>
            </a:r>
            <a:r>
              <a:rPr lang="ru-RU" sz="2400" dirty="0">
                <a:latin typeface="Corbel" panose="020B0503020204020204" pitchFamily="34" charset="0"/>
              </a:rPr>
              <a:t>принимает переданные ему аргументы, форматирует их и помещает их в строку, где находит заполнители </a:t>
            </a:r>
            <a:r>
              <a:rPr lang="ru-RU" sz="2400" b="1" dirty="0">
                <a:latin typeface="Corbel" panose="020B0503020204020204" pitchFamily="34" charset="0"/>
              </a:rPr>
              <a:t>{}</a:t>
            </a:r>
            <a:r>
              <a:rPr lang="ru-RU" sz="2400" dirty="0">
                <a:latin typeface="Corbel" panose="020B0503020204020204" pitchFamily="34" charset="0"/>
              </a:rPr>
              <a:t>. Можно использовать метод </a:t>
            </a:r>
            <a:r>
              <a:rPr lang="ru-RU" sz="2400" b="1" dirty="0">
                <a:latin typeface="Corbel" panose="020B0503020204020204" pitchFamily="34" charset="0"/>
              </a:rPr>
              <a:t>format() </a:t>
            </a:r>
            <a:r>
              <a:rPr lang="ru-RU" sz="2400" dirty="0">
                <a:latin typeface="Corbel" panose="020B0503020204020204" pitchFamily="34" charset="0"/>
              </a:rPr>
              <a:t>для вставки чисел в строки</a:t>
            </a:r>
          </a:p>
          <a:p>
            <a:r>
              <a:rPr lang="ru-RU" sz="2400" dirty="0">
                <a:latin typeface="Corbel" panose="020B0503020204020204" pitchFamily="34" charset="0"/>
              </a:rPr>
              <a:t>Синтаксис: </a:t>
            </a:r>
            <a:r>
              <a:rPr lang="en-GB" sz="2400" b="1" i="1" dirty="0" err="1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lang="en-GB" sz="2400" b="1" i="0" dirty="0" err="1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.format</a:t>
            </a:r>
            <a:r>
              <a:rPr lang="en-GB" sz="2400" b="1" i="0" dirty="0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GB" sz="2400" b="1" i="1" dirty="0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value1, value2...</a:t>
            </a:r>
            <a:r>
              <a:rPr lang="en-GB" sz="2400" b="1" i="0" dirty="0">
                <a:solidFill>
                  <a:srgbClr val="00B0F0"/>
                </a:solidFill>
                <a:effectLst/>
                <a:latin typeface="Corbel" panose="020B0503020204020204" pitchFamily="34" charset="0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где </a:t>
            </a:r>
            <a:r>
              <a:rPr lang="ru-RU" sz="2400" dirty="0">
                <a:solidFill>
                  <a:srgbClr val="000000"/>
                </a:solidFill>
                <a:latin typeface="Corbel" panose="020B0503020204020204" pitchFamily="34" charset="0"/>
              </a:rPr>
              <a:t>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дно или несколько значений 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value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– </a:t>
            </a:r>
            <a:r>
              <a:rPr lang="ru-RU" sz="2400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обязательны. 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необходимо отформатировать и вставить в строку. Значения представляют собой либо список значений, разделенных запятыми, либо список значений «ключ=значение», либо их комбинацию. Значения могут быть любого типа данных</a:t>
            </a:r>
            <a:endParaRPr lang="ru-RU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4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6926-4EBE-47B0-99AB-1A45AB13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метода </a:t>
            </a:r>
            <a:r>
              <a:rPr lang="en-US" dirty="0"/>
              <a:t>format()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0768-F434-413F-A4CA-B5AECE7A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quantity = 3</a:t>
            </a:r>
          </a:p>
          <a:p>
            <a:pPr marL="0" indent="0">
              <a:buNone/>
            </a:pPr>
            <a:r>
              <a:rPr lang="en-GB" dirty="0"/>
              <a:t>price = 55</a:t>
            </a:r>
          </a:p>
          <a:p>
            <a:pPr marL="0" indent="0">
              <a:buNone/>
            </a:pPr>
            <a:r>
              <a:rPr lang="en-GB" dirty="0"/>
              <a:t>order = "My order has </a:t>
            </a:r>
            <a:r>
              <a:rPr lang="en-GB" dirty="0">
                <a:highlight>
                  <a:srgbClr val="FFFF00"/>
                </a:highlight>
              </a:rPr>
              <a:t>{}</a:t>
            </a:r>
            <a:r>
              <a:rPr lang="en-GB" dirty="0"/>
              <a:t> items and each costs </a:t>
            </a:r>
            <a:r>
              <a:rPr lang="en-GB" dirty="0">
                <a:highlight>
                  <a:srgbClr val="FFFF00"/>
                </a:highlight>
              </a:rPr>
              <a:t>{}</a:t>
            </a:r>
            <a:r>
              <a:rPr lang="en-GB" dirty="0"/>
              <a:t>."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order.format</a:t>
            </a:r>
            <a:r>
              <a:rPr lang="en-GB" dirty="0"/>
              <a:t>(quantity, price))</a:t>
            </a:r>
          </a:p>
          <a:p>
            <a:pPr marL="0" indent="0">
              <a:buNone/>
            </a:pPr>
            <a:r>
              <a:rPr lang="en-GB" dirty="0"/>
              <a:t>print("My order has </a:t>
            </a:r>
            <a:r>
              <a:rPr lang="en-GB" dirty="0">
                <a:highlight>
                  <a:srgbClr val="FFFF00"/>
                </a:highlight>
              </a:rPr>
              <a:t>{1} </a:t>
            </a:r>
            <a:r>
              <a:rPr lang="en-GB" dirty="0"/>
              <a:t>items and each costs </a:t>
            </a:r>
            <a:r>
              <a:rPr lang="en-GB" dirty="0">
                <a:highlight>
                  <a:srgbClr val="FFFF00"/>
                </a:highlight>
              </a:rPr>
              <a:t>{0}</a:t>
            </a:r>
            <a:r>
              <a:rPr lang="en-GB" dirty="0"/>
              <a:t>".format(price, quantity))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CB829-859F-4015-BC71-4C1B4B31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75" y="5656851"/>
            <a:ext cx="4264978" cy="4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51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FAEE-0E63-4C2B-9303-A38B5DDC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форматирования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D50F-35C7-4CD6-9477-6A9F2F0C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1799303"/>
            <a:ext cx="11464413" cy="5058697"/>
          </a:xfrm>
        </p:spPr>
        <p:txBody>
          <a:bodyPr>
            <a:normAutofit/>
          </a:bodyPr>
          <a:lstStyle/>
          <a:p>
            <a:r>
              <a:rPr lang="ru-RU" sz="1900" dirty="0"/>
              <a:t>Пример 1:</a:t>
            </a:r>
          </a:p>
          <a:p>
            <a:pPr marL="0" indent="0">
              <a:buNone/>
            </a:pPr>
            <a:r>
              <a:rPr lang="en-US" dirty="0"/>
              <a:t>print('Hello {name}, {greeting}!!!'.format(greeting = '</a:t>
            </a:r>
            <a:r>
              <a:rPr lang="en-US" dirty="0" err="1"/>
              <a:t>goodmorning</a:t>
            </a:r>
            <a:r>
              <a:rPr lang="en-US" dirty="0"/>
              <a:t>', name = 'Hellen'))</a:t>
            </a:r>
            <a:endParaRPr lang="ru-RU" dirty="0"/>
          </a:p>
          <a:p>
            <a:r>
              <a:rPr lang="ru-RU" sz="1900" dirty="0"/>
              <a:t>Также можно отформатировать строки как при помощи </a:t>
            </a:r>
            <a:r>
              <a:rPr lang="ru-RU" sz="1900" b="1" dirty="0" err="1"/>
              <a:t>sprintf</a:t>
            </a:r>
            <a:r>
              <a:rPr lang="ru-RU" sz="1900" b="1" dirty="0"/>
              <a:t>()</a:t>
            </a:r>
            <a:r>
              <a:rPr lang="ru-RU" sz="1900" dirty="0"/>
              <a:t>, используемый в языке программирования С. Для этого используется оператор </a:t>
            </a:r>
            <a:r>
              <a:rPr lang="ru-RU" sz="1900" b="1" dirty="0"/>
              <a:t>%</a:t>
            </a:r>
          </a:p>
          <a:p>
            <a:r>
              <a:rPr lang="ru-RU" dirty="0"/>
              <a:t>Пример 2:</a:t>
            </a:r>
          </a:p>
          <a:p>
            <a:pPr marL="0" indent="0">
              <a:buNone/>
            </a:pPr>
            <a:r>
              <a:rPr lang="en-US" dirty="0"/>
              <a:t>x = 12.3456789</a:t>
            </a:r>
          </a:p>
          <a:p>
            <a:pPr marL="0" indent="0">
              <a:buNone/>
            </a:pPr>
            <a:r>
              <a:rPr lang="en-US" dirty="0"/>
              <a:t>print('The value of x is %3.2f' %x)</a:t>
            </a:r>
          </a:p>
          <a:p>
            <a:r>
              <a:rPr lang="ru-RU" sz="1900" dirty="0"/>
              <a:t>Пример 3 – использовав </a:t>
            </a:r>
            <a:r>
              <a:rPr lang="en-GB" sz="1900" b="0" i="1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F-Strings</a:t>
            </a:r>
            <a:r>
              <a:rPr lang="ru-RU" sz="1900" dirty="0"/>
              <a:t>:</a:t>
            </a:r>
          </a:p>
          <a:p>
            <a:pPr marL="0" indent="0">
              <a:buNone/>
            </a:pPr>
            <a:r>
              <a:rPr lang="en-GB" dirty="0"/>
              <a:t>name = "Nick"</a:t>
            </a:r>
          </a:p>
          <a:p>
            <a:pPr marL="0" indent="0">
              <a:buNone/>
            </a:pPr>
            <a:r>
              <a:rPr lang="en-GB" dirty="0"/>
              <a:t>age = 33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b="1" dirty="0" err="1">
                <a:solidFill>
                  <a:srgbClr val="00B050"/>
                </a:solidFill>
              </a:rPr>
              <a:t>f</a:t>
            </a:r>
            <a:r>
              <a:rPr lang="en-GB" dirty="0" err="1"/>
              <a:t>"Hello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{</a:t>
            </a:r>
            <a:r>
              <a:rPr lang="en-GB" dirty="0" err="1">
                <a:highlight>
                  <a:srgbClr val="FFFF00"/>
                </a:highlight>
              </a:rPr>
              <a:t>name.upper</a:t>
            </a:r>
            <a:r>
              <a:rPr lang="en-GB" dirty="0">
                <a:highlight>
                  <a:srgbClr val="FFFF00"/>
                </a:highlight>
              </a:rPr>
              <a:t>()}</a:t>
            </a:r>
            <a:r>
              <a:rPr lang="en-GB" dirty="0"/>
              <a:t>! You are </a:t>
            </a:r>
            <a:r>
              <a:rPr lang="en-GB" dirty="0">
                <a:highlight>
                  <a:srgbClr val="FFFF00"/>
                </a:highlight>
              </a:rPr>
              <a:t>{age} </a:t>
            </a:r>
            <a:r>
              <a:rPr lang="en-GB" dirty="0"/>
              <a:t>years old... Or no?")</a:t>
            </a:r>
            <a:endParaRPr lang="en-US" dirty="0"/>
          </a:p>
          <a:p>
            <a:r>
              <a:rPr lang="ru-RU" dirty="0"/>
              <a:t>Дополнительно: </a:t>
            </a:r>
            <a:r>
              <a:rPr lang="en-GB" dirty="0">
                <a:hlinkClick r:id="rId2"/>
              </a:rPr>
              <a:t>https://realpython.com/python-f-strings/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https://stackabuse.com/python-string-interpolation-with-the-percent-operator/</a:t>
            </a:r>
            <a:r>
              <a:rPr lang="en-GB" dirty="0"/>
              <a:t> 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D6B5-3F35-47AA-B5AD-7CD791A6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154" y="1945581"/>
            <a:ext cx="3406337" cy="433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C6F5C-AFB0-4EE3-A283-99A7B8AAB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717" y="3775587"/>
            <a:ext cx="2609345" cy="291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6CA29-B7AA-4B5A-A8F1-86D31C317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210" y="5427294"/>
            <a:ext cx="4424813" cy="2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A10F-6525-4FEB-8CE8-F80F2592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9300-CA48-45F9-A0A9-F115BB35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1809134"/>
            <a:ext cx="11476382" cy="497512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Функция </a:t>
            </a:r>
            <a:r>
              <a:rPr lang="ru-RU" b="1" dirty="0" err="1"/>
              <a:t>print</a:t>
            </a:r>
            <a:r>
              <a:rPr lang="ru-RU" b="1" dirty="0"/>
              <a:t>() </a:t>
            </a:r>
            <a:r>
              <a:rPr lang="ru-RU" dirty="0"/>
              <a:t>используется для вывода данных на стандартное устройство вывода (экран)</a:t>
            </a:r>
            <a:endParaRPr lang="en-US" dirty="0"/>
          </a:p>
          <a:p>
            <a:r>
              <a:rPr lang="ru-RU" dirty="0"/>
              <a:t>Синтаксис: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print(*objects, </a:t>
            </a:r>
            <a:r>
              <a:rPr lang="en-US" alt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sep</a:t>
            </a:r>
            <a:r>
              <a:rPr lang="en-US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=' ', end='\n', file=</a:t>
            </a:r>
            <a:r>
              <a:rPr lang="en-US" alt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sys.stdout</a:t>
            </a:r>
            <a:r>
              <a:rPr lang="en-US" alt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, flush=False)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, </a:t>
            </a:r>
            <a:r>
              <a:rPr lang="ru-RU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где</a:t>
            </a:r>
            <a:r>
              <a:rPr lang="en-US" altLang="en-US" dirty="0">
                <a:solidFill>
                  <a:srgbClr val="25283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/>
              <a:t>sep</a:t>
            </a:r>
            <a:r>
              <a:rPr lang="en-US" b="1" dirty="0"/>
              <a:t>, end, file, flush </a:t>
            </a:r>
            <a:r>
              <a:rPr lang="ro-MD" dirty="0"/>
              <a:t>– </a:t>
            </a:r>
            <a:r>
              <a:rPr lang="ru-RU" dirty="0"/>
              <a:t>ключевые слова</a:t>
            </a:r>
            <a:endParaRPr lang="ru-RU" altLang="en-US" sz="2400" dirty="0">
              <a:solidFill>
                <a:schemeClr val="tx1"/>
              </a:solidFill>
            </a:endParaRP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*objects </a:t>
            </a:r>
            <a:r>
              <a:rPr lang="ru-RU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- </a:t>
            </a:r>
            <a:r>
              <a:rPr lang="ru-RU" dirty="0">
                <a:latin typeface="Corbel" panose="020B0503020204020204" pitchFamily="34" charset="0"/>
              </a:rPr>
              <a:t>объект для печати</a:t>
            </a:r>
            <a:r>
              <a:rPr lang="ro-RO" dirty="0">
                <a:latin typeface="Corbel" panose="020B0503020204020204" pitchFamily="34" charset="0"/>
              </a:rPr>
              <a:t>/ </a:t>
            </a:r>
            <a:r>
              <a:rPr lang="ru-RU" dirty="0">
                <a:latin typeface="Corbel" panose="020B0503020204020204" pitchFamily="34" charset="0"/>
              </a:rPr>
              <a:t>вывода. </a:t>
            </a:r>
            <a:r>
              <a:rPr lang="ru-RU" b="1" dirty="0">
                <a:latin typeface="Corbel" panose="020B0503020204020204" pitchFamily="34" charset="0"/>
              </a:rPr>
              <a:t>* </a:t>
            </a:r>
            <a:r>
              <a:rPr lang="ru-RU" dirty="0">
                <a:latin typeface="Corbel" panose="020B0503020204020204" pitchFamily="34" charset="0"/>
              </a:rPr>
              <a:t>указывает, что может быть более одного объекта</a:t>
            </a:r>
          </a:p>
          <a:p>
            <a:pPr lvl="1"/>
            <a:r>
              <a:rPr lang="en-US" altLang="en-US" b="1" dirty="0" err="1">
                <a:solidFill>
                  <a:srgbClr val="252830"/>
                </a:solidFill>
                <a:latin typeface="Corbel" panose="020B0503020204020204" pitchFamily="34" charset="0"/>
              </a:rPr>
              <a:t>sep</a:t>
            </a:r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=' '</a:t>
            </a:r>
            <a:r>
              <a:rPr lang="ru-RU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- объекты разделяются с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sep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. Значение по умолчанию – пробел</a:t>
            </a: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end</a:t>
            </a:r>
            <a:r>
              <a:rPr lang="en-US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- к</a:t>
            </a:r>
            <a:r>
              <a:rPr lang="ru-RU" dirty="0">
                <a:latin typeface="Corbel" panose="020B0503020204020204" pitchFamily="34" charset="0"/>
              </a:rPr>
              <a:t>онец строки – печатается в конце. 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Значение по умолчанию – переход с новой строки</a:t>
            </a: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file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 – должен быть объектом с методом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write</a:t>
            </a:r>
            <a:r>
              <a:rPr lang="ru-RU" altLang="en-US" i="1" dirty="0">
                <a:solidFill>
                  <a:srgbClr val="252830"/>
                </a:solidFill>
                <a:latin typeface="Corbel" panose="020B0503020204020204" pitchFamily="34" charset="0"/>
              </a:rPr>
              <a:t>(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string</a:t>
            </a:r>
            <a:r>
              <a:rPr lang="ru-RU" altLang="en-US" i="1" dirty="0">
                <a:solidFill>
                  <a:srgbClr val="252830"/>
                </a:solidFill>
                <a:latin typeface="Corbel" panose="020B0503020204020204" pitchFamily="34" charset="0"/>
              </a:rPr>
              <a:t>)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. Если он опущен, будет использоваться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sys.stdout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, который печатает объекты на экране</a:t>
            </a:r>
          </a:p>
          <a:p>
            <a:pPr lvl="1"/>
            <a:r>
              <a:rPr lang="en-US" altLang="en-US" b="1" dirty="0">
                <a:solidFill>
                  <a:srgbClr val="252830"/>
                </a:solidFill>
                <a:latin typeface="Corbel" panose="020B0503020204020204" pitchFamily="34" charset="0"/>
              </a:rPr>
              <a:t>flush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 - если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True</a:t>
            </a:r>
            <a:r>
              <a:rPr lang="ru-RU" altLang="en-US" dirty="0">
                <a:solidFill>
                  <a:srgbClr val="252830"/>
                </a:solidFill>
                <a:latin typeface="Corbel" panose="020B0503020204020204" pitchFamily="34" charset="0"/>
              </a:rPr>
              <a:t>, поток очищается. Значение по умолчанию: </a:t>
            </a:r>
            <a:r>
              <a:rPr lang="ru-RU" altLang="en-US" i="1" dirty="0" err="1">
                <a:solidFill>
                  <a:srgbClr val="252830"/>
                </a:solidFill>
                <a:latin typeface="Corbel" panose="020B0503020204020204" pitchFamily="34" charset="0"/>
              </a:rPr>
              <a:t>False</a:t>
            </a:r>
            <a:endParaRPr lang="ru-RU" i="1" dirty="0">
              <a:latin typeface="Corbel" panose="020B0503020204020204" pitchFamily="34" charset="0"/>
            </a:endParaRPr>
          </a:p>
          <a:p>
            <a:r>
              <a:rPr lang="ru-RU" dirty="0"/>
              <a:t>Данные можно вывести и в файл. Файл является объектом, в котором печатаются значения. Значение по умолчанию является </a:t>
            </a:r>
            <a:r>
              <a:rPr lang="ru-RU" b="1" dirty="0" err="1"/>
              <a:t>sys.stdout</a:t>
            </a:r>
            <a:r>
              <a:rPr lang="ru-RU" b="1" dirty="0"/>
              <a:t>(</a:t>
            </a:r>
            <a:r>
              <a:rPr lang="ru-RU" b="1" dirty="0" err="1"/>
              <a:t>screen</a:t>
            </a:r>
            <a:r>
              <a:rPr lang="ru-RU" b="1" dirty="0"/>
              <a:t>)</a:t>
            </a:r>
          </a:p>
          <a:p>
            <a:pPr marL="0" indent="0">
              <a:buNone/>
            </a:pPr>
            <a:r>
              <a:rPr lang="en-US" dirty="0"/>
              <a:t>nr = 5</a:t>
            </a:r>
          </a:p>
          <a:p>
            <a:pPr marL="0" indent="0">
              <a:buNone/>
            </a:pPr>
            <a:r>
              <a:rPr lang="en-US" dirty="0"/>
              <a:t>print('The value of nr is ', nr)</a:t>
            </a:r>
          </a:p>
          <a:p>
            <a:r>
              <a:rPr lang="ru-RU" dirty="0"/>
              <a:t>Даже если не ставить пробел между строкой и значением переменной – после интерпретации он появится –это происходит по умолчанию</a:t>
            </a:r>
          </a:p>
          <a:p>
            <a:pPr marL="0" indent="0">
              <a:buNone/>
            </a:pPr>
            <a:r>
              <a:rPr lang="en-US" dirty="0"/>
              <a:t>print('The value of nr is', nr)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F97EC-7946-4EC6-A494-51EACEB3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67" y="5285595"/>
            <a:ext cx="1892990" cy="274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39ED3-6CFA-478B-9E69-166CA25E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67" y="6264256"/>
            <a:ext cx="1892991" cy="2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1F0C-F583-4C67-BE1C-A305819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стандартного 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5339-BAB1-465B-8DE7-725895B2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ru-RU" sz="2200" dirty="0"/>
              <a:t>Можно использовать разделитель </a:t>
            </a:r>
            <a:r>
              <a:rPr lang="ru-RU" sz="2200" b="1" dirty="0" err="1"/>
              <a:t>sep</a:t>
            </a:r>
            <a:r>
              <a:rPr lang="ru-RU" sz="2200" dirty="0"/>
              <a:t> между значениями которые выводятся. По умолчанию это символ пробела</a:t>
            </a:r>
          </a:p>
          <a:p>
            <a:r>
              <a:rPr lang="ru-RU" sz="2200" dirty="0"/>
              <a:t>После того, как все значения напечатаны – выводится и конец вывода (</a:t>
            </a:r>
            <a:r>
              <a:rPr lang="en-US" sz="2200" b="1" dirty="0"/>
              <a:t>end</a:t>
            </a:r>
            <a:r>
              <a:rPr lang="ru-RU" sz="2200" dirty="0"/>
              <a:t>). По умолчанию это новая строка. </a:t>
            </a:r>
            <a:r>
              <a:rPr lang="ro-MD" sz="2200" dirty="0"/>
              <a:t>M</a:t>
            </a:r>
            <a:r>
              <a:rPr lang="ru-RU" sz="2200" dirty="0" err="1"/>
              <a:t>ожно</a:t>
            </a:r>
            <a:r>
              <a:rPr lang="ru-RU" sz="2200" dirty="0"/>
              <a:t> изменить и конец вывода</a:t>
            </a:r>
          </a:p>
          <a:p>
            <a:pPr marL="0" indent="0">
              <a:buNone/>
            </a:pPr>
            <a:r>
              <a:rPr lang="en-US" dirty="0"/>
              <a:t>print(1,2,3,4)</a:t>
            </a:r>
          </a:p>
          <a:p>
            <a:pPr marL="0" indent="0">
              <a:buNone/>
            </a:pPr>
            <a:r>
              <a:rPr lang="en-US" dirty="0"/>
              <a:t>print(1,2,3,4,sep=' - ')</a:t>
            </a:r>
          </a:p>
          <a:p>
            <a:pPr marL="0" indent="0">
              <a:buNone/>
            </a:pPr>
            <a:r>
              <a:rPr lang="en-US" dirty="0"/>
              <a:t>print(1,2,3,4,sep=' - ',end='.')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45B8F-21CD-4D51-AB0F-1ED9B548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450" y="4754074"/>
            <a:ext cx="1617489" cy="7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88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4A54-DD87-43C4-B35B-A603F3E4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B87-95AF-43E5-A874-0616C257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399722"/>
          </a:xfrm>
        </p:spPr>
        <p:txBody>
          <a:bodyPr>
            <a:normAutofit/>
          </a:bodyPr>
          <a:lstStyle/>
          <a:p>
            <a:r>
              <a:rPr lang="ru-RU" sz="2000" dirty="0"/>
              <a:t>До сих пор значения использованные нами в примерах были статичными. Значения переменных были определены или жестко запрограммированы в исходном коде</a:t>
            </a:r>
          </a:p>
          <a:p>
            <a:r>
              <a:rPr lang="ru-RU" sz="2000" dirty="0"/>
              <a:t>Для обеспечения гибкости, можно принять информацию и от пользователя. В </a:t>
            </a:r>
            <a:r>
              <a:rPr lang="ru-RU" sz="2000" dirty="0" err="1"/>
              <a:t>Python</a:t>
            </a:r>
            <a:r>
              <a:rPr lang="ru-RU" sz="2000" dirty="0"/>
              <a:t> есть функция </a:t>
            </a:r>
            <a:r>
              <a:rPr lang="ru-RU" sz="2000" b="1" dirty="0" err="1"/>
              <a:t>input</a:t>
            </a:r>
            <a:r>
              <a:rPr lang="ru-RU" sz="2000" b="1" dirty="0"/>
              <a:t>()</a:t>
            </a:r>
            <a:endParaRPr lang="en-US" sz="2000" b="1" dirty="0"/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name = input('Enter your name: ')</a:t>
            </a:r>
          </a:p>
          <a:p>
            <a:pPr marL="0" indent="0">
              <a:buNone/>
            </a:pPr>
            <a:r>
              <a:rPr lang="en-US" dirty="0"/>
              <a:t>print("Your name is ", name)</a:t>
            </a:r>
          </a:p>
          <a:p>
            <a:r>
              <a:rPr lang="ru-RU" sz="2000" dirty="0">
                <a:solidFill>
                  <a:srgbClr val="00B050"/>
                </a:solidFill>
              </a:rPr>
              <a:t>Тип результата ввода – каждый раз – текстовая строка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dirty="0" err="1"/>
              <a:t>nmbr</a:t>
            </a:r>
            <a:r>
              <a:rPr lang="en-US" dirty="0"/>
              <a:t> = input('Enter a number: 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nmbr</a:t>
            </a:r>
            <a:r>
              <a:rPr lang="en-US" dirty="0"/>
              <a:t> + 5)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B1F8B-4048-4302-B0EF-C169E604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26" y="4098491"/>
            <a:ext cx="2409376" cy="659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BC9EB-9348-453F-8366-64D86103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94" y="5327169"/>
            <a:ext cx="6219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E66-7BFE-4461-97CC-58FBB9D8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GB" dirty="0"/>
              <a:t>VS </a:t>
            </a:r>
            <a:r>
              <a:rPr lang="ru-RU" dirty="0"/>
              <a:t>Метод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D7E1-E616-4C54-B5DC-149B685A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7019143" cy="2470162"/>
          </a:xfrm>
        </p:spPr>
        <p:txBody>
          <a:bodyPr>
            <a:normAutofit/>
          </a:bodyPr>
          <a:lstStyle/>
          <a:p>
            <a:r>
              <a:rPr lang="ru-RU" sz="2400" dirty="0"/>
              <a:t>Что такое </a:t>
            </a:r>
            <a:r>
              <a:rPr lang="ru-RU" sz="2400" b="1" dirty="0">
                <a:solidFill>
                  <a:srgbClr val="00B0F0"/>
                </a:solidFill>
              </a:rPr>
              <a:t>функция</a:t>
            </a:r>
            <a:r>
              <a:rPr lang="ru-RU" sz="2400" dirty="0"/>
              <a:t> и что такое </a:t>
            </a:r>
            <a:r>
              <a:rPr lang="ru-RU" sz="2400" b="1" dirty="0">
                <a:solidFill>
                  <a:srgbClr val="00B0F0"/>
                </a:solidFill>
              </a:rPr>
              <a:t>метод</a:t>
            </a:r>
            <a:r>
              <a:rPr lang="ru-RU" sz="2400" dirty="0"/>
              <a:t> в ООП?</a:t>
            </a:r>
          </a:p>
          <a:p>
            <a:r>
              <a:rPr lang="ru-RU" sz="2400" dirty="0"/>
              <a:t>Чем они отличаются и чем они схожи?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8BE40-21A3-4BAA-B022-47DA03E1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55" y="1786597"/>
            <a:ext cx="3917019" cy="4801016"/>
          </a:xfrm>
          <a:prstGeom prst="rect">
            <a:avLst/>
          </a:prstGeom>
        </p:spPr>
      </p:pic>
      <p:pic>
        <p:nvPicPr>
          <p:cNvPr id="1026" name="Picture 2" descr="OOPS! Here comes the OOP.. I started writing computer programs… | by  JordanisNotACoder | Medium">
            <a:extLst>
              <a:ext uri="{FF2B5EF4-FFF2-40B4-BE49-F238E27FC236}">
                <a16:creationId xmlns:a16="http://schemas.microsoft.com/office/drawing/2014/main" id="{AC8828FF-A2EB-42E4-9B4D-21E1C76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03" y="4650659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953D-906B-429C-AA32-B3204D2F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сделать?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8681-64D3-4EF7-BF10-810CFD29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0740"/>
            <a:ext cx="11029615" cy="3678303"/>
          </a:xfrm>
        </p:spPr>
        <p:txBody>
          <a:bodyPr/>
          <a:lstStyle/>
          <a:p>
            <a:r>
              <a:rPr lang="ru-RU" sz="2200" dirty="0"/>
              <a:t>Преобразовать тип данных:</a:t>
            </a:r>
            <a:endParaRPr lang="en-US" sz="2200" dirty="0"/>
          </a:p>
          <a:p>
            <a:pPr marL="0" indent="0">
              <a:buNone/>
            </a:pPr>
            <a:r>
              <a:rPr lang="en-US" dirty="0" err="1"/>
              <a:t>nmbr</a:t>
            </a:r>
            <a:r>
              <a:rPr lang="en-US" dirty="0"/>
              <a:t> = input('Enter a number: ')</a:t>
            </a:r>
          </a:p>
          <a:p>
            <a:pPr marL="0" indent="0">
              <a:buNone/>
            </a:pPr>
            <a:r>
              <a:rPr lang="en-US" dirty="0"/>
              <a:t>print(int(</a:t>
            </a:r>
            <a:r>
              <a:rPr lang="en-US" dirty="0" err="1"/>
              <a:t>nmbr</a:t>
            </a:r>
            <a:r>
              <a:rPr lang="en-US" dirty="0"/>
              <a:t>) + 5)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ro-MD" sz="2200" dirty="0">
                <a:latin typeface="Corbel" panose="020B0503020204020204" pitchFamily="34" charset="0"/>
              </a:rPr>
              <a:t>...</a:t>
            </a:r>
            <a:r>
              <a:rPr lang="ru-RU" sz="2200" dirty="0">
                <a:latin typeface="Corbel" panose="020B0503020204020204" pitchFamily="34" charset="0"/>
              </a:rPr>
              <a:t>и результат будет тот же…</a:t>
            </a:r>
            <a:endParaRPr lang="ro-MD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 err="1"/>
              <a:t>nmbr</a:t>
            </a:r>
            <a:r>
              <a:rPr lang="en-US" dirty="0"/>
              <a:t> = int(input('Enter a number: '))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nmbr</a:t>
            </a:r>
            <a:r>
              <a:rPr lang="en-US" dirty="0"/>
              <a:t> + 5)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1D44C-DAC8-4535-A207-A947073D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88" y="3661838"/>
            <a:ext cx="2726337" cy="8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BFC1-362B-4C88-83A6-E18F09A7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6290-C9D0-409C-B1B2-611A5FC6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3"/>
            <a:ext cx="11029616" cy="4791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1:</a:t>
            </a:r>
          </a:p>
          <a:p>
            <a:pPr marL="0" indent="0">
              <a:buNone/>
            </a:pPr>
            <a:r>
              <a:rPr lang="en-US" i="1" dirty="0"/>
              <a:t>txt = "Python is a programming language"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ru-RU" i="1" dirty="0" err="1"/>
              <a:t>ххх</a:t>
            </a:r>
            <a:r>
              <a:rPr lang="ru-RU" i="1" dirty="0"/>
              <a:t>)   </a:t>
            </a:r>
            <a:r>
              <a:rPr lang="ru-RU" b="1" dirty="0"/>
              <a:t># какой метод</a:t>
            </a:r>
            <a:r>
              <a:rPr lang="en-US" b="1" dirty="0"/>
              <a:t>/ </a:t>
            </a:r>
            <a:r>
              <a:rPr lang="ru-RU" b="1" dirty="0"/>
              <a:t>функция необходимо использовать чтобы узнать длину текста? Чем отличается метод от функции?</a:t>
            </a:r>
          </a:p>
          <a:p>
            <a:pPr marL="0" indent="0">
              <a:buNone/>
            </a:pPr>
            <a:r>
              <a:rPr lang="ru-RU" dirty="0"/>
              <a:t>2:</a:t>
            </a:r>
          </a:p>
          <a:p>
            <a:pPr marL="0" indent="0">
              <a:buNone/>
            </a:pPr>
            <a:r>
              <a:rPr lang="ru-RU" i="1" dirty="0"/>
              <a:t>7nmb = 77</a:t>
            </a:r>
          </a:p>
          <a:p>
            <a:pPr marL="0" indent="0">
              <a:buNone/>
            </a:pPr>
            <a:r>
              <a:rPr lang="ru-RU" i="1" dirty="0" err="1"/>
              <a:t>name</a:t>
            </a:r>
            <a:r>
              <a:rPr lang="ru-RU" i="1" dirty="0"/>
              <a:t> = </a:t>
            </a:r>
            <a:r>
              <a:rPr lang="ru-RU" i="1" dirty="0" err="1"/>
              <a:t>John</a:t>
            </a:r>
            <a:endParaRPr lang="ru-RU" i="1" dirty="0"/>
          </a:p>
          <a:p>
            <a:pPr marL="0" indent="0">
              <a:buNone/>
            </a:pPr>
            <a:r>
              <a:rPr lang="ru-RU" i="1" dirty="0" err="1"/>
              <a:t>print</a:t>
            </a:r>
            <a:r>
              <a:rPr lang="ru-RU" i="1" dirty="0"/>
              <a:t>(x)</a:t>
            </a:r>
          </a:p>
          <a:p>
            <a:pPr marL="0" indent="0">
              <a:buNone/>
            </a:pPr>
            <a:r>
              <a:rPr lang="ru-RU" i="1" dirty="0" err="1"/>
              <a:t>print</a:t>
            </a:r>
            <a:r>
              <a:rPr lang="ru-RU" i="1" dirty="0"/>
              <a:t>(y)  </a:t>
            </a:r>
            <a:r>
              <a:rPr lang="ru-RU" dirty="0"/>
              <a:t># </a:t>
            </a:r>
            <a:r>
              <a:rPr lang="ru-RU" b="1" dirty="0"/>
              <a:t>есть ли тут ошибки? Если да - какие?</a:t>
            </a:r>
          </a:p>
          <a:p>
            <a:pPr marL="0" indent="0">
              <a:buNone/>
            </a:pPr>
            <a:r>
              <a:rPr lang="ru-RU" b="1" dirty="0"/>
              <a:t>3. Какое ключевое слово используется для того чтобы проверить, присутствует ли определенная фраза или символ в текстовой строке?</a:t>
            </a:r>
          </a:p>
          <a:p>
            <a:pPr marL="0" indent="0">
              <a:buNone/>
            </a:pPr>
            <a:r>
              <a:rPr lang="ru-RU" sz="1800" b="1" dirty="0"/>
              <a:t>4. Что сделает этот код?</a:t>
            </a:r>
          </a:p>
          <a:p>
            <a:pPr marL="0" indent="0">
              <a:buNone/>
            </a:pPr>
            <a:r>
              <a:rPr lang="en-US" sz="1800" dirty="0"/>
              <a:t>print(1, 2, 3, 4, </a:t>
            </a:r>
            <a:r>
              <a:rPr lang="en-US" sz="1800" dirty="0" err="1"/>
              <a:t>sep</a:t>
            </a:r>
            <a:r>
              <a:rPr lang="en-US" sz="1800" dirty="0"/>
              <a:t>=‘*’)</a:t>
            </a:r>
          </a:p>
          <a:p>
            <a:pPr marL="0" indent="0">
              <a:buNone/>
            </a:pPr>
            <a:r>
              <a:rPr lang="en-GB" dirty="0"/>
              <a:t>print(bool(0))</a:t>
            </a:r>
            <a:endParaRPr lang="ru-RU" dirty="0"/>
          </a:p>
        </p:txBody>
      </p:sp>
      <p:pic>
        <p:nvPicPr>
          <p:cNvPr id="4" name="Picture 2" descr="177,000+ Questions Stock Photos, Pictures &amp; Royalty-Free ...">
            <a:extLst>
              <a:ext uri="{FF2B5EF4-FFF2-40B4-BE49-F238E27FC236}">
                <a16:creationId xmlns:a16="http://schemas.microsoft.com/office/drawing/2014/main" id="{96982D71-5A11-440D-B21C-69E6F66E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200" y="3169674"/>
            <a:ext cx="2225595" cy="15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EDCF-E258-4245-965E-039862AD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A37-7E23-4CCE-8F22-C6B7F2A6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875696"/>
            <a:ext cx="11297265" cy="1880227"/>
          </a:xfrm>
        </p:spPr>
        <p:txBody>
          <a:bodyPr>
            <a:normAutofit/>
          </a:bodyPr>
          <a:lstStyle/>
          <a:p>
            <a:r>
              <a:rPr lang="ru-RU" sz="2400" dirty="0"/>
              <a:t>Каждое значение в Python является какого-то типа данных</a:t>
            </a:r>
          </a:p>
          <a:p>
            <a:r>
              <a:rPr lang="ru-RU" sz="2400" dirty="0"/>
              <a:t>Поскольку всё является объектом программирования </a:t>
            </a:r>
            <a:r>
              <a:rPr lang="ru-RU" sz="2400" dirty="0" err="1"/>
              <a:t>Python</a:t>
            </a:r>
            <a:r>
              <a:rPr lang="ru-RU" sz="2400" dirty="0"/>
              <a:t>, типы данных на самом деле являются классами, а </a:t>
            </a:r>
            <a:r>
              <a:rPr lang="ru-RU" sz="2400" b="1" dirty="0">
                <a:solidFill>
                  <a:srgbClr val="00B050"/>
                </a:solidFill>
              </a:rPr>
              <a:t>переменные являются экземплярами (объектами) этих классов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51D89-D72F-41A3-9519-6EC6A68F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70" y="3755923"/>
            <a:ext cx="7305386" cy="30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F2B4-2EC2-48FE-822A-9D545BF6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7EF-B8D1-4160-B4B3-C171A7BB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62" y="1877961"/>
            <a:ext cx="11398112" cy="3942736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Переменные являются </a:t>
            </a:r>
            <a:r>
              <a:rPr lang="ru-RU" sz="2400" dirty="0">
                <a:solidFill>
                  <a:srgbClr val="00B0F0"/>
                </a:solidFill>
              </a:rPr>
              <a:t>контейнерами</a:t>
            </a:r>
            <a:r>
              <a:rPr lang="ru-RU" sz="2400" dirty="0"/>
              <a:t> для хранения значений данных</a:t>
            </a:r>
          </a:p>
          <a:p>
            <a:r>
              <a:rPr lang="ru-RU" sz="2400" dirty="0"/>
              <a:t>В отличие от других языков программирования, в Python нет ключегого слова для объявления переменной</a:t>
            </a:r>
          </a:p>
          <a:p>
            <a:r>
              <a:rPr lang="ru-RU" sz="2400" dirty="0"/>
              <a:t>Переменная создается в тот момент, когда вы впервые присваиваете ей значение</a:t>
            </a:r>
            <a:endParaRPr lang="en-US" sz="2400" dirty="0"/>
          </a:p>
          <a:p>
            <a:r>
              <a:rPr lang="ru-RU" sz="2400" dirty="0"/>
              <a:t>Переменные не нужно объявлять какого-то конкретного типа - они могут даже изменить тип после того, как уже были установлены</a:t>
            </a:r>
          </a:p>
          <a:p>
            <a:r>
              <a:rPr lang="ru-RU" sz="2400" dirty="0"/>
              <a:t>Интерпретатор производит парсинг значения и определяет какого типа является переменная которой было присвоенно данное значение</a:t>
            </a:r>
          </a:p>
          <a:p>
            <a:r>
              <a:rPr lang="ru-RU" sz="2400" dirty="0"/>
              <a:t>Для присвоения значения переменной используется оператор «присвоения» - символ «равно»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BF3A7-93B0-43A3-B52C-6830BF7B54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78" y="5436164"/>
            <a:ext cx="1819275" cy="121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85D6-C4D7-4085-928B-28F6E67A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BAEB-E151-4765-B786-8A82D474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064774"/>
            <a:ext cx="11218607" cy="4424516"/>
          </a:xfrm>
        </p:spPr>
        <p:txBody>
          <a:bodyPr>
            <a:normAutofit/>
          </a:bodyPr>
          <a:lstStyle/>
          <a:p>
            <a:r>
              <a:rPr lang="ru-RU" sz="2200" dirty="0"/>
              <a:t>Рекомендуется чтобы имена переменных отображали что мы хотим хранить в них: </a:t>
            </a:r>
            <a:r>
              <a:rPr lang="en-US" sz="2200" b="1" dirty="0"/>
              <a:t>age,</a:t>
            </a:r>
            <a:r>
              <a:rPr lang="ru-RU" sz="2200" b="1" dirty="0"/>
              <a:t> </a:t>
            </a:r>
            <a:r>
              <a:rPr lang="en-US" sz="2200" b="1" dirty="0"/>
              <a:t>name</a:t>
            </a:r>
            <a:r>
              <a:rPr lang="en-GB" sz="2200" b="1" dirty="0"/>
              <a:t>,</a:t>
            </a:r>
            <a:r>
              <a:rPr lang="ru-RU" sz="2200" b="1" dirty="0"/>
              <a:t> </a:t>
            </a:r>
            <a:r>
              <a:rPr lang="en-GB" sz="2200" b="1" dirty="0" err="1"/>
              <a:t>user_name</a:t>
            </a:r>
            <a:r>
              <a:rPr lang="en-GB" sz="2200" b="1" dirty="0"/>
              <a:t>, </a:t>
            </a:r>
            <a:r>
              <a:rPr lang="en-US" sz="2200" dirty="0"/>
              <a:t>…</a:t>
            </a:r>
          </a:p>
          <a:p>
            <a:r>
              <a:rPr lang="ru-RU" sz="2200" dirty="0"/>
              <a:t>Правила для имен переменных в </a:t>
            </a:r>
            <a:r>
              <a:rPr lang="ru-RU" sz="2200" dirty="0" err="1"/>
              <a:t>Python</a:t>
            </a:r>
            <a:r>
              <a:rPr lang="ru-RU" sz="2200" dirty="0"/>
              <a:t>:</a:t>
            </a:r>
          </a:p>
          <a:p>
            <a:pPr lvl="1"/>
            <a:r>
              <a:rPr lang="ru-RU" sz="2200" dirty="0"/>
              <a:t>Имя переменной должно начинаться с буквы или символа подчеркивания</a:t>
            </a:r>
          </a:p>
          <a:p>
            <a:pPr lvl="1"/>
            <a:r>
              <a:rPr lang="ru-RU" sz="2200" dirty="0"/>
              <a:t>Имя переменной не может начинаться с цифры</a:t>
            </a:r>
          </a:p>
          <a:p>
            <a:pPr lvl="1"/>
            <a:r>
              <a:rPr lang="ru-RU" sz="2200" dirty="0"/>
              <a:t>Имя переменной может содержать только буквенно-цифровые символы и символы подчеркивания (A-z, 0-9 и _)</a:t>
            </a:r>
          </a:p>
          <a:p>
            <a:pPr lvl="1"/>
            <a:r>
              <a:rPr lang="ru-RU" sz="2200" dirty="0"/>
              <a:t>Имена переменных чувствительны к регистру (</a:t>
            </a:r>
            <a:r>
              <a:rPr lang="en-US" sz="2200" b="1" dirty="0"/>
              <a:t>age</a:t>
            </a:r>
            <a:r>
              <a:rPr lang="en-US" sz="2200" dirty="0"/>
              <a:t> </a:t>
            </a:r>
            <a:r>
              <a:rPr lang="ru-RU" sz="2200" dirty="0"/>
              <a:t>и</a:t>
            </a:r>
            <a:r>
              <a:rPr lang="en-US" sz="2200" dirty="0"/>
              <a:t> </a:t>
            </a:r>
            <a:r>
              <a:rPr lang="en-US" sz="2200" b="1" dirty="0"/>
              <a:t>Age</a:t>
            </a:r>
            <a:r>
              <a:rPr lang="ru-RU" sz="2200" dirty="0"/>
              <a:t> </a:t>
            </a:r>
            <a:r>
              <a:rPr lang="en-GB" sz="2200" dirty="0"/>
              <a:t>- </a:t>
            </a:r>
            <a:r>
              <a:rPr lang="ru-RU" sz="2200" dirty="0"/>
              <a:t>разные переменные)</a:t>
            </a:r>
            <a:endParaRPr lang="en-GB" sz="2200" dirty="0"/>
          </a:p>
          <a:p>
            <a:pPr lvl="1"/>
            <a:r>
              <a:rPr lang="ru-RU" sz="2200" dirty="0"/>
              <a:t>Нельзя задавать в качестве имен переменных ключнвые слова из Python</a:t>
            </a:r>
            <a:r>
              <a:rPr lang="ro-RO" sz="2200" dirty="0"/>
              <a:t> (</a:t>
            </a:r>
            <a:r>
              <a:rPr lang="ro-RO" sz="2200" dirty="0">
                <a:hlinkClick r:id="rId2"/>
              </a:rPr>
              <a:t>https://www.w3schools.com/python/python_ref_keywords.asp</a:t>
            </a:r>
            <a:r>
              <a:rPr lang="ro-RO" sz="2200" dirty="0"/>
              <a:t>)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0080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4F4-FE00-4236-A97E-6EA76815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5FEB-50FE-45E2-BBCD-391170C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943"/>
            <a:ext cx="11148692" cy="4532670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Переменные типа «</a:t>
            </a:r>
            <a:r>
              <a:rPr lang="en-US" sz="2200" i="1" dirty="0"/>
              <a:t>string</a:t>
            </a:r>
            <a:r>
              <a:rPr lang="ru-RU" sz="2200" dirty="0"/>
              <a:t>»</a:t>
            </a:r>
            <a:r>
              <a:rPr lang="en-US" sz="2200" dirty="0"/>
              <a:t> </a:t>
            </a:r>
            <a:r>
              <a:rPr lang="ru-RU" sz="2200" dirty="0"/>
              <a:t>определяются при помощи кавычек</a:t>
            </a:r>
          </a:p>
          <a:p>
            <a:r>
              <a:rPr lang="ru-RU" sz="2200" i="1" dirty="0"/>
              <a:t>Python</a:t>
            </a:r>
            <a:r>
              <a:rPr lang="ru-RU" sz="2200" dirty="0"/>
              <a:t> позволяет задать значения нескольким переменным в одной строке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nmbr1, name = 77.5, "Amber"</a:t>
            </a:r>
          </a:p>
          <a:p>
            <a:pPr marL="0" indent="0">
              <a:buNone/>
            </a:pPr>
            <a:r>
              <a:rPr lang="en-US" dirty="0"/>
              <a:t>print(nmbr1)</a:t>
            </a:r>
          </a:p>
          <a:p>
            <a:pPr marL="0" indent="0">
              <a:buNone/>
            </a:pPr>
            <a:r>
              <a:rPr lang="en-US" dirty="0"/>
              <a:t>print(name)</a:t>
            </a:r>
            <a:endParaRPr lang="ru-RU" dirty="0"/>
          </a:p>
          <a:p>
            <a:r>
              <a:rPr lang="ru-RU" sz="2200" dirty="0"/>
              <a:t>Или же можно присвоить одно и то же значение нескольким переменным в одной строке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nmbr1 = nmbr2 = 77.5</a:t>
            </a:r>
          </a:p>
          <a:p>
            <a:pPr marL="0" indent="0">
              <a:buNone/>
            </a:pPr>
            <a:r>
              <a:rPr lang="en-US" dirty="0"/>
              <a:t>print(nmbr1)</a:t>
            </a:r>
          </a:p>
          <a:p>
            <a:pPr marL="0" indent="0">
              <a:buNone/>
            </a:pPr>
            <a:r>
              <a:rPr lang="en-US" dirty="0"/>
              <a:t>print(nmbr2)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F8AE6-E7F4-4B63-81D9-204DC578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38" y="3212976"/>
            <a:ext cx="1969191" cy="1050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833F6-4CE2-4A4B-B4B2-3D7104E9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38" y="5281739"/>
            <a:ext cx="2088536" cy="10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D22A-1ACC-4979-992E-53813E7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 значения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2A6-8918-41EB-9F39-A27625B5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828800"/>
            <a:ext cx="11346425" cy="4835762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Целые числа, числа с плавающей запятой и комплексные числа попадают под категорию чисел </a:t>
            </a:r>
            <a:r>
              <a:rPr lang="ru-RU" sz="2400" dirty="0" err="1"/>
              <a:t>Python</a:t>
            </a:r>
            <a:endParaRPr lang="ru-RU" sz="2400" dirty="0"/>
          </a:p>
          <a:p>
            <a:r>
              <a:rPr lang="ru-RU" sz="2400" dirty="0"/>
              <a:t>Они определены как </a:t>
            </a:r>
            <a:r>
              <a:rPr lang="ru-RU" sz="2400" b="1" dirty="0" err="1"/>
              <a:t>int</a:t>
            </a:r>
            <a:r>
              <a:rPr lang="ru-RU" sz="2400" dirty="0"/>
              <a:t>, </a:t>
            </a:r>
            <a:r>
              <a:rPr lang="ru-RU" sz="2400" b="1" dirty="0" err="1"/>
              <a:t>float</a:t>
            </a:r>
            <a:r>
              <a:rPr lang="ru-RU" sz="2400" dirty="0"/>
              <a:t> и </a:t>
            </a:r>
            <a:r>
              <a:rPr lang="en-US" sz="2400" b="1" dirty="0"/>
              <a:t>complex class</a:t>
            </a:r>
            <a:r>
              <a:rPr lang="ru-RU" sz="2400" b="1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Python</a:t>
            </a:r>
            <a:endParaRPr lang="en-US" sz="2400" dirty="0"/>
          </a:p>
          <a:p>
            <a:r>
              <a:rPr lang="ru-RU" sz="2400" dirty="0">
                <a:highlight>
                  <a:srgbClr val="00FFFF"/>
                </a:highlight>
              </a:rPr>
              <a:t>Можно использовать функцию </a:t>
            </a:r>
            <a:r>
              <a:rPr lang="ru-RU" sz="2400" b="1" dirty="0" err="1">
                <a:highlight>
                  <a:srgbClr val="00FFFF"/>
                </a:highlight>
              </a:rPr>
              <a:t>type</a:t>
            </a:r>
            <a:r>
              <a:rPr lang="ru-RU" sz="2400" b="1" dirty="0">
                <a:highlight>
                  <a:srgbClr val="00FFFF"/>
                </a:highlight>
              </a:rPr>
              <a:t>()</a:t>
            </a:r>
            <a:r>
              <a:rPr lang="ru-RU" sz="2400" dirty="0">
                <a:highlight>
                  <a:srgbClr val="00FFFF"/>
                </a:highlight>
              </a:rPr>
              <a:t>, чтобы узнать, какому классу принадлежит переменная или значение, и функцию </a:t>
            </a:r>
            <a:r>
              <a:rPr lang="ru-RU" sz="2400" b="1" dirty="0" err="1">
                <a:highlight>
                  <a:srgbClr val="00FFFF"/>
                </a:highlight>
              </a:rPr>
              <a:t>isinstance</a:t>
            </a:r>
            <a:r>
              <a:rPr lang="ru-RU" sz="2400" b="1" dirty="0">
                <a:highlight>
                  <a:srgbClr val="00FFFF"/>
                </a:highlight>
              </a:rPr>
              <a:t>()</a:t>
            </a:r>
            <a:r>
              <a:rPr lang="ru-RU" sz="2400" dirty="0">
                <a:highlight>
                  <a:srgbClr val="00FFFF"/>
                </a:highlight>
              </a:rPr>
              <a:t>, чтобы проверить, принадлежит ли объект определенному классу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nmbr1 = 77</a:t>
            </a:r>
          </a:p>
          <a:p>
            <a:pPr marL="0" indent="0">
              <a:buNone/>
            </a:pPr>
            <a:r>
              <a:rPr lang="en-US" dirty="0"/>
              <a:t>print(nmbr1, "is of type", type(nmbr1))</a:t>
            </a:r>
          </a:p>
          <a:p>
            <a:pPr marL="0" indent="0">
              <a:buNone/>
            </a:pPr>
            <a:r>
              <a:rPr lang="en-US" dirty="0"/>
              <a:t>nmbr2 = 77.7</a:t>
            </a:r>
          </a:p>
          <a:p>
            <a:pPr marL="0" indent="0">
              <a:buNone/>
            </a:pPr>
            <a:r>
              <a:rPr lang="en-US" dirty="0"/>
              <a:t>print(nmbr2, "is of type", type(nmbr2))</a:t>
            </a:r>
          </a:p>
          <a:p>
            <a:pPr marL="0" indent="0">
              <a:buNone/>
            </a:pPr>
            <a:r>
              <a:rPr lang="en-US" dirty="0"/>
              <a:t>nmbr3 = 1+2j</a:t>
            </a:r>
          </a:p>
          <a:p>
            <a:pPr marL="0" indent="0">
              <a:buNone/>
            </a:pPr>
            <a:r>
              <a:rPr lang="en-US" dirty="0"/>
              <a:t>print(nmbr3, "is complex number?", </a:t>
            </a:r>
            <a:r>
              <a:rPr lang="en-US" dirty="0" err="1"/>
              <a:t>isinstance</a:t>
            </a:r>
            <a:r>
              <a:rPr lang="en-US" dirty="0"/>
              <a:t>(nmbr3,complex))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82795-47EF-4BB0-86D3-F94018E8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2" y="4696238"/>
            <a:ext cx="3466562" cy="14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83FC-1EBA-467B-9E17-A40EA719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Замечаем что…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8B1F-2BDF-48DA-9916-B18B27E1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Целые числа могут быть любой длины, они ограничены только доступной памятью устройства</a:t>
            </a:r>
          </a:p>
          <a:p>
            <a:r>
              <a:rPr lang="ru-RU" sz="2200" dirty="0"/>
              <a:t>Числа с плавающей запятой (</a:t>
            </a:r>
            <a:r>
              <a:rPr lang="ru-RU" sz="2200" b="0" i="0" dirty="0">
                <a:solidFill>
                  <a:srgbClr val="202124"/>
                </a:solidFill>
                <a:effectLst/>
              </a:rPr>
              <a:t>вещественные </a:t>
            </a:r>
            <a:r>
              <a:rPr lang="ru-RU" sz="2200" b="0" i="0" dirty="0">
                <a:solidFill>
                  <a:srgbClr val="040C28"/>
                </a:solidFill>
                <a:effectLst/>
              </a:rPr>
              <a:t>числа</a:t>
            </a:r>
            <a:r>
              <a:rPr lang="ru-RU" sz="2200" dirty="0"/>
              <a:t>) с точностью до 15 десятичных знаков. Целые и дробные части  разделены десятичными точками. </a:t>
            </a:r>
            <a:r>
              <a:rPr lang="ru-RU" sz="2200" dirty="0">
                <a:highlight>
                  <a:srgbClr val="00FFFF"/>
                </a:highlight>
              </a:rPr>
              <a:t>77, -5555 - целые числа</a:t>
            </a:r>
            <a:r>
              <a:rPr lang="ru-RU" sz="2200" dirty="0"/>
              <a:t>, </a:t>
            </a:r>
            <a:r>
              <a:rPr lang="ru-RU" sz="2200" dirty="0">
                <a:highlight>
                  <a:srgbClr val="FFFF00"/>
                </a:highlight>
              </a:rPr>
              <a:t>77.0, -8888.999 - числа с плавающей запятой</a:t>
            </a:r>
          </a:p>
          <a:p>
            <a:r>
              <a:rPr lang="ru-RU" sz="2200" dirty="0"/>
              <a:t>Комплексные числа записываются в виде </a:t>
            </a:r>
            <a:r>
              <a:rPr lang="ru-RU" sz="2200" b="1" dirty="0"/>
              <a:t>x + </a:t>
            </a:r>
            <a:r>
              <a:rPr lang="ru-RU" sz="2200" b="1" dirty="0" err="1"/>
              <a:t>yj</a:t>
            </a:r>
            <a:r>
              <a:rPr lang="ru-RU" sz="2200" dirty="0"/>
              <a:t>, где </a:t>
            </a:r>
            <a:r>
              <a:rPr lang="ru-RU" sz="2200" b="1" dirty="0"/>
              <a:t>x</a:t>
            </a:r>
            <a:r>
              <a:rPr lang="ru-RU" sz="2200" dirty="0"/>
              <a:t> - действительная часть, а </a:t>
            </a:r>
            <a:r>
              <a:rPr lang="ru-RU" sz="2200" b="1" dirty="0"/>
              <a:t>y</a:t>
            </a:r>
            <a:r>
              <a:rPr lang="ru-RU" sz="2200" dirty="0"/>
              <a:t> - мнимая часть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98030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1598</TotalTime>
  <Words>2464</Words>
  <Application>Microsoft Office PowerPoint</Application>
  <PresentationFormat>Widescreen</PresentationFormat>
  <Paragraphs>282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Consolas</vt:lpstr>
      <vt:lpstr>Corbel</vt:lpstr>
      <vt:lpstr>Corbel (Body)</vt:lpstr>
      <vt:lpstr>Gill Sans MT</vt:lpstr>
      <vt:lpstr>source sans pro</vt:lpstr>
      <vt:lpstr>Wingdings 2</vt:lpstr>
      <vt:lpstr>Dividend</vt:lpstr>
      <vt:lpstr>Тема 2: типы данных в Python. переменные</vt:lpstr>
      <vt:lpstr>Содержание</vt:lpstr>
      <vt:lpstr>Функция VS Метод</vt:lpstr>
      <vt:lpstr>Типы данных</vt:lpstr>
      <vt:lpstr>переменные</vt:lpstr>
      <vt:lpstr>Имена переменных</vt:lpstr>
      <vt:lpstr>Использование переменных</vt:lpstr>
      <vt:lpstr>Числовые значения</vt:lpstr>
      <vt:lpstr>Замечаем что…</vt:lpstr>
      <vt:lpstr>TИП Boolean</vt:lpstr>
      <vt:lpstr>Преобразование чисел в boolean</vt:lpstr>
      <vt:lpstr>Использование Типа boolean</vt:lpstr>
      <vt:lpstr>Последовательные типы данных</vt:lpstr>
      <vt:lpstr>ТИП данных Текстовое значение</vt:lpstr>
      <vt:lpstr>Преобразование чисел в текстовые строки</vt:lpstr>
      <vt:lpstr>Доступ к элементам из текстовой строки </vt:lpstr>
      <vt:lpstr>Текст можно рассматривать как вектор (список)</vt:lpstr>
      <vt:lpstr>Операции над текстом</vt:lpstr>
      <vt:lpstr>Методы объекта string</vt:lpstr>
      <vt:lpstr>Методы объекта string</vt:lpstr>
      <vt:lpstr>Методы объекта string</vt:lpstr>
      <vt:lpstr>Методы объекта string</vt:lpstr>
      <vt:lpstr>Другие возможности для работы с текстом</vt:lpstr>
      <vt:lpstr>Метод format()</vt:lpstr>
      <vt:lpstr>Пример использования метода format()</vt:lpstr>
      <vt:lpstr>Другой пример форматирования данных</vt:lpstr>
      <vt:lpstr>Функция вывода</vt:lpstr>
      <vt:lpstr>Изменение стандартного вывода</vt:lpstr>
      <vt:lpstr>Ввод данных</vt:lpstr>
      <vt:lpstr>Что необходимо сделать?</vt:lpstr>
      <vt:lpstr>Повторим…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319</cp:revision>
  <dcterms:created xsi:type="dcterms:W3CDTF">2019-08-31T15:29:49Z</dcterms:created>
  <dcterms:modified xsi:type="dcterms:W3CDTF">2024-02-06T18:44:17Z</dcterms:modified>
</cp:coreProperties>
</file>