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336" r:id="rId4"/>
    <p:sldId id="337" r:id="rId5"/>
    <p:sldId id="288" r:id="rId6"/>
    <p:sldId id="293" r:id="rId7"/>
    <p:sldId id="328" r:id="rId8"/>
    <p:sldId id="329" r:id="rId9"/>
    <p:sldId id="295" r:id="rId10"/>
    <p:sldId id="331" r:id="rId11"/>
    <p:sldId id="330" r:id="rId12"/>
    <p:sldId id="296" r:id="rId13"/>
    <p:sldId id="335" r:id="rId14"/>
    <p:sldId id="332" r:id="rId15"/>
    <p:sldId id="294" r:id="rId16"/>
    <p:sldId id="327" r:id="rId17"/>
    <p:sldId id="333" r:id="rId18"/>
    <p:sldId id="297" r:id="rId19"/>
    <p:sldId id="298" r:id="rId20"/>
    <p:sldId id="308" r:id="rId21"/>
    <p:sldId id="309" r:id="rId22"/>
    <p:sldId id="310" r:id="rId23"/>
    <p:sldId id="312" r:id="rId24"/>
    <p:sldId id="313" r:id="rId25"/>
    <p:sldId id="314" r:id="rId26"/>
    <p:sldId id="315" r:id="rId27"/>
    <p:sldId id="334" r:id="rId28"/>
    <p:sldId id="316" r:id="rId29"/>
    <p:sldId id="307" r:id="rId30"/>
    <p:sldId id="33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3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6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3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3</a:t>
            </a:r>
            <a:r>
              <a:rPr lang="ru-RU" dirty="0"/>
              <a:t>: Коллекции данных. операторы в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510C-4D9D-42C0-9DB3-58F634D6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 элементов в кортежах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DBEE-E59C-489D-BC51-A579AEC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2"/>
            <a:ext cx="11029615" cy="4770783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text = "My city"</a:t>
            </a:r>
          </a:p>
          <a:p>
            <a:pPr marL="0" indent="0">
              <a:buNone/>
            </a:pPr>
            <a:r>
              <a:rPr lang="en-US" i="1" dirty="0"/>
              <a:t>tuple1 = tuple(text)</a:t>
            </a:r>
          </a:p>
          <a:p>
            <a:pPr marL="0" indent="0">
              <a:buNone/>
            </a:pPr>
            <a:r>
              <a:rPr lang="en-US" i="1" dirty="0"/>
              <a:t>print(tuple1)</a:t>
            </a:r>
          </a:p>
          <a:p>
            <a:pPr marL="0" indent="0">
              <a:buNone/>
            </a:pPr>
            <a:r>
              <a:rPr lang="en-US" i="1" dirty="0"/>
              <a:t>print(tuple1[2:4])</a:t>
            </a:r>
          </a:p>
          <a:p>
            <a:pPr marL="0" indent="0">
              <a:buNone/>
            </a:pPr>
            <a:r>
              <a:rPr lang="en-US" i="1" dirty="0"/>
              <a:t>print(tuple1[1:])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Для удаления кортежа (и списка) 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del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text = "My city"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tuple1 = tuple(text)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del(tuple1)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print(tuple1)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print(tuple1[2:4])</a:t>
            </a:r>
          </a:p>
          <a:p>
            <a:pPr marL="0" indent="0">
              <a:buNone/>
            </a:pPr>
            <a:r>
              <a:rPr lang="en-US" i="1" dirty="0">
                <a:latin typeface="Corbel" panose="020B0503020204020204" pitchFamily="34" charset="0"/>
              </a:rPr>
              <a:t>print(tuple1[1:])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659F-F9FC-4E3A-9AEE-9322D998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28" y="2766391"/>
            <a:ext cx="5026200" cy="970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513AE-7D29-4AA3-A009-94B6F91C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60" y="5138529"/>
            <a:ext cx="8203518" cy="7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9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0D0-CBE9-4D02-9C38-74FDCECC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других типов данных в кортежи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7F58-9D4A-4AF1-9925-B2549C58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Преобразование можно выполнить только в случае последовательных типов данных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Для преобразования какого-то значения, итеративного типа в кортеж – 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tuple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i="1" dirty="0">
                <a:latin typeface="Corbel" panose="020B0503020204020204" pitchFamily="34" charset="0"/>
              </a:rPr>
              <a:t>text = "My city“ </a:t>
            </a:r>
          </a:p>
          <a:p>
            <a:pPr marL="0" indent="0">
              <a:buNone/>
            </a:pPr>
            <a:r>
              <a:rPr lang="en-US" sz="2200" i="1" dirty="0">
                <a:latin typeface="Corbel" panose="020B0503020204020204" pitchFamily="34" charset="0"/>
              </a:rPr>
              <a:t>print(tuple(text)) # </a:t>
            </a:r>
            <a:r>
              <a:rPr lang="ru-RU" sz="2200" i="1" dirty="0">
                <a:latin typeface="Corbel" panose="020B0503020204020204" pitchFamily="34" charset="0"/>
              </a:rPr>
              <a:t>преобразование текста</a:t>
            </a:r>
            <a:endParaRPr lang="en-US" sz="2200" i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i="1" dirty="0">
                <a:latin typeface="Corbel" panose="020B0503020204020204" pitchFamily="34" charset="0"/>
              </a:rPr>
              <a:t>print(tuple([77, 55, 7, 888, 99])) # </a:t>
            </a:r>
            <a:r>
              <a:rPr lang="ru-RU" sz="2200" i="1" dirty="0">
                <a:latin typeface="Corbel" panose="020B0503020204020204" pitchFamily="34" charset="0"/>
              </a:rPr>
              <a:t>преобразование списка</a:t>
            </a:r>
            <a:endParaRPr lang="en-US" sz="2200" i="1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829B-80C5-4015-8859-3AB01DE61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97" y="5702444"/>
            <a:ext cx="4601927" cy="6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E8EF-06D4-493A-8404-3001FE7A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Наборы, множества (</a:t>
            </a:r>
            <a:r>
              <a:rPr lang="en-US" dirty="0"/>
              <a:t>set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88C2-6ECF-49D7-BA73-0C26A7A0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868557"/>
            <a:ext cx="11375922" cy="4886203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Набор представляет собой </a:t>
            </a:r>
            <a:r>
              <a:rPr lang="ru-RU" sz="2200" b="1" dirty="0"/>
              <a:t>неупорядоченную</a:t>
            </a:r>
            <a:r>
              <a:rPr lang="ru-RU" sz="2200" dirty="0"/>
              <a:t> коллекцию </a:t>
            </a:r>
            <a:r>
              <a:rPr lang="ru-RU" sz="2200" b="1" dirty="0">
                <a:solidFill>
                  <a:srgbClr val="00B0F0"/>
                </a:solidFill>
              </a:rPr>
              <a:t>уникальных</a:t>
            </a:r>
            <a:r>
              <a:rPr lang="ru-RU" sz="2200" dirty="0"/>
              <a:t> элементов</a:t>
            </a:r>
          </a:p>
          <a:p>
            <a:r>
              <a:rPr lang="ru-RU" sz="2200" dirty="0"/>
              <a:t>Набор определяется значениями, разделенными запятой внутри фигурных скобок </a:t>
            </a:r>
            <a:r>
              <a:rPr lang="ru-RU" sz="2200" b="1" dirty="0"/>
              <a:t>{}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set = {5,2,3,1,4}</a:t>
            </a:r>
          </a:p>
          <a:p>
            <a:pPr marL="0" indent="0">
              <a:buNone/>
            </a:pPr>
            <a:r>
              <a:rPr lang="en-US" dirty="0"/>
              <a:t>print("set = ", set)</a:t>
            </a:r>
          </a:p>
          <a:p>
            <a:pPr marL="0" indent="0">
              <a:buNone/>
            </a:pPr>
            <a:r>
              <a:rPr lang="en-US" dirty="0"/>
              <a:t>print(type(set))</a:t>
            </a:r>
            <a:endParaRPr lang="ru-RU" dirty="0"/>
          </a:p>
          <a:p>
            <a:r>
              <a:rPr lang="ru-RU" sz="2000" dirty="0">
                <a:latin typeface="Corbel (Body)"/>
              </a:rPr>
              <a:t>Если элементы повторяются при определении…</a:t>
            </a:r>
          </a:p>
          <a:p>
            <a:pPr marL="0" indent="0">
              <a:buNone/>
            </a:pPr>
            <a:r>
              <a:rPr lang="en-US" dirty="0"/>
              <a:t>set = {5,2,5,1,5}</a:t>
            </a:r>
          </a:p>
          <a:p>
            <a:pPr marL="0" indent="0">
              <a:buNone/>
            </a:pPr>
            <a:r>
              <a:rPr lang="en-US" dirty="0"/>
              <a:t>print("set = ", set)</a:t>
            </a:r>
          </a:p>
          <a:p>
            <a:pPr marL="0" indent="0">
              <a:buNone/>
            </a:pPr>
            <a:r>
              <a:rPr lang="en-US" dirty="0"/>
              <a:t>print(type(set))</a:t>
            </a:r>
            <a:endParaRPr lang="ru-RU" dirty="0"/>
          </a:p>
          <a:p>
            <a:r>
              <a:rPr lang="ru-RU" sz="2200" dirty="0">
                <a:latin typeface="Corbel (Body)"/>
              </a:rPr>
              <a:t>Поскольку множества являются неупорядоченными коллекциями, индексация не имеет смысла. Следовательно, оператор среза </a:t>
            </a:r>
            <a:r>
              <a:rPr lang="ru-RU" sz="2200" b="1" dirty="0">
                <a:latin typeface="Corbel (Body)"/>
              </a:rPr>
              <a:t>[]</a:t>
            </a:r>
            <a:r>
              <a:rPr lang="ru-RU" sz="2200" dirty="0">
                <a:latin typeface="Corbel (Body)"/>
              </a:rPr>
              <a:t> не работает – выдает ошибку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C1C92-A70C-405A-A2F5-702F87CE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24" y="3621776"/>
            <a:ext cx="2967180" cy="724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925177-CB97-4A11-89A8-40081F45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68" y="4811252"/>
            <a:ext cx="2295631" cy="7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3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711-DDD4-4A13-8A14-5707E281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</a:t>
            </a:r>
            <a:r>
              <a:rPr lang="en-GB" dirty="0"/>
              <a:t>Boolean </a:t>
            </a:r>
            <a:r>
              <a:rPr lang="ru-RU" dirty="0"/>
              <a:t>и числовые значения </a:t>
            </a:r>
            <a:r>
              <a:rPr lang="en-GB" dirty="0"/>
              <a:t>0, 1</a:t>
            </a:r>
            <a:r>
              <a:rPr lang="ru-RU" dirty="0"/>
              <a:t> в множествах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78CA-7161-4340-8EAA-5402F5FC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Значения </a:t>
            </a:r>
            <a:r>
              <a:rPr lang="ru-RU" sz="2200" b="1" dirty="0"/>
              <a:t>True</a:t>
            </a:r>
            <a:r>
              <a:rPr lang="ru-RU" sz="2200" dirty="0"/>
              <a:t> и </a:t>
            </a:r>
            <a:r>
              <a:rPr lang="ru-RU" sz="2200" b="1" dirty="0"/>
              <a:t>1</a:t>
            </a:r>
            <a:r>
              <a:rPr lang="ru-RU" sz="2200" dirty="0"/>
              <a:t> </a:t>
            </a:r>
            <a:r>
              <a:rPr lang="en-GB" sz="2200" dirty="0"/>
              <a:t>(</a:t>
            </a:r>
            <a:r>
              <a:rPr lang="ru-RU" sz="2200" dirty="0"/>
              <a:t>аналогично </a:t>
            </a:r>
            <a:r>
              <a:rPr lang="en-GB" sz="2200" b="1" dirty="0"/>
              <a:t>False</a:t>
            </a:r>
            <a:r>
              <a:rPr lang="en-GB" sz="2200" dirty="0"/>
              <a:t> </a:t>
            </a:r>
            <a:r>
              <a:rPr lang="ru-RU" sz="2200" dirty="0"/>
              <a:t>и </a:t>
            </a:r>
            <a:r>
              <a:rPr lang="en-GB" sz="2200" b="1" dirty="0"/>
              <a:t>0</a:t>
            </a:r>
            <a:r>
              <a:rPr lang="en-GB" sz="2200" dirty="0"/>
              <a:t>) </a:t>
            </a:r>
            <a:r>
              <a:rPr lang="ru-RU" sz="2200" dirty="0"/>
              <a:t>считаются одним и тем же значением в множествах и рассматриваются как дубликаты, причем интерпретатор представляет как элемент множества первый встретившийся из </a:t>
            </a:r>
            <a:r>
              <a:rPr lang="ru-RU" sz="2200" b="1" dirty="0"/>
              <a:t>True</a:t>
            </a:r>
            <a:r>
              <a:rPr lang="ru-RU" sz="2200" dirty="0"/>
              <a:t> и </a:t>
            </a:r>
            <a:r>
              <a:rPr lang="ru-RU" sz="2200" b="1" dirty="0"/>
              <a:t>1</a:t>
            </a:r>
            <a:r>
              <a:rPr lang="ru-RU" sz="2200" dirty="0"/>
              <a:t> (</a:t>
            </a:r>
            <a:r>
              <a:rPr lang="en-GB" sz="2200" b="1" dirty="0"/>
              <a:t>False</a:t>
            </a:r>
            <a:r>
              <a:rPr lang="en-GB" sz="2200" dirty="0"/>
              <a:t> </a:t>
            </a:r>
            <a:r>
              <a:rPr lang="ru-RU" sz="2200" dirty="0"/>
              <a:t>и </a:t>
            </a:r>
            <a:r>
              <a:rPr lang="en-GB" sz="2200" b="1" dirty="0"/>
              <a:t>0</a:t>
            </a:r>
            <a:r>
              <a:rPr lang="ru-RU" sz="2200" dirty="0"/>
              <a:t>). Рассматриваем пример:</a:t>
            </a:r>
          </a:p>
          <a:p>
            <a:pPr marL="0" indent="0">
              <a:buNone/>
            </a:pPr>
            <a:r>
              <a:rPr lang="en-GB" sz="2400" dirty="0" err="1"/>
              <a:t>my_set</a:t>
            </a:r>
            <a:r>
              <a:rPr lang="en-GB" sz="2400" dirty="0"/>
              <a:t> = {0, "tulip", "rose", "iris", True, 1, 77, False, True}</a:t>
            </a:r>
          </a:p>
          <a:p>
            <a:pPr marL="0" indent="0">
              <a:buNone/>
            </a:pPr>
            <a:r>
              <a:rPr lang="en-GB" sz="2400" dirty="0"/>
              <a:t>print(</a:t>
            </a:r>
            <a:r>
              <a:rPr lang="en-GB" sz="2400" dirty="0" err="1"/>
              <a:t>my_set</a:t>
            </a:r>
            <a:r>
              <a:rPr lang="en-GB" sz="2400" dirty="0"/>
              <a:t>, </a:t>
            </a:r>
            <a:r>
              <a:rPr lang="en-GB" sz="2400" dirty="0" err="1"/>
              <a:t>len</a:t>
            </a:r>
            <a:r>
              <a:rPr lang="en-GB" sz="2400" dirty="0"/>
              <a:t>(</a:t>
            </a:r>
            <a:r>
              <a:rPr lang="en-GB" sz="2400" dirty="0" err="1"/>
              <a:t>my_set</a:t>
            </a:r>
            <a:r>
              <a:rPr lang="en-GB" sz="2400" dirty="0"/>
              <a:t>))</a:t>
            </a:r>
            <a:endParaRPr lang="ru-RU" sz="2200" dirty="0"/>
          </a:p>
          <a:p>
            <a:r>
              <a:rPr lang="ru-RU" sz="2200" dirty="0"/>
              <a:t>Чтобы определить, сколько элементов содержит множество (набор), используется функция </a:t>
            </a:r>
            <a:r>
              <a:rPr lang="ru-RU" sz="2200" b="1" dirty="0">
                <a:solidFill>
                  <a:srgbClr val="00B0F0"/>
                </a:solidFill>
              </a:rPr>
              <a:t>len()</a:t>
            </a:r>
            <a:endParaRPr lang="en-GB" sz="2200" b="1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3B7CC-F1BF-457C-9999-311AE83A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90" y="4630994"/>
            <a:ext cx="5455571" cy="3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DB60-5E9F-4C6D-9220-ADF4AA7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множеств и</a:t>
            </a:r>
            <a:r>
              <a:rPr lang="en-GB" dirty="0"/>
              <a:t> </a:t>
            </a:r>
            <a:r>
              <a:rPr lang="ru-RU" dirty="0"/>
              <a:t>возможные преобразования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DFBF-367C-401F-B1D5-D1334EE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66343"/>
          </a:xfrm>
        </p:spPr>
        <p:txBody>
          <a:bodyPr/>
          <a:lstStyle/>
          <a:p>
            <a:r>
              <a:rPr lang="ru-RU" sz="2300" dirty="0">
                <a:latin typeface="Corbel" panose="020B0503020204020204" pitchFamily="34" charset="0"/>
              </a:rPr>
              <a:t>Основное преимущество использования множеств, по сравнению со списками, это использование специального, оптимизированного метода проверки если какой-то элемент принадлежит или нет множеству</a:t>
            </a:r>
            <a:endParaRPr lang="ro-MD" sz="2300" dirty="0">
              <a:latin typeface="Corbel" panose="020B0503020204020204" pitchFamily="34" charset="0"/>
            </a:endParaRPr>
          </a:p>
          <a:p>
            <a:r>
              <a:rPr lang="ru-RU" sz="2300" dirty="0">
                <a:latin typeface="Corbel" panose="020B0503020204020204" pitchFamily="34" charset="0"/>
              </a:rPr>
              <a:t>Для преобразования значения какого-то последовательного типа данных в множество  </a:t>
            </a:r>
            <a:r>
              <a:rPr lang="ro-MD" sz="2300" dirty="0">
                <a:latin typeface="Corbel" panose="020B0503020204020204" pitchFamily="34" charset="0"/>
              </a:rPr>
              <a:t>– </a:t>
            </a:r>
            <a:r>
              <a:rPr lang="ru-RU" sz="2300" dirty="0">
                <a:latin typeface="Corbel" panose="020B0503020204020204" pitchFamily="34" charset="0"/>
              </a:rPr>
              <a:t>используется функция</a:t>
            </a:r>
            <a:r>
              <a:rPr lang="ro-MD" sz="2300" dirty="0">
                <a:latin typeface="Corbel" panose="020B0503020204020204" pitchFamily="34" charset="0"/>
              </a:rPr>
              <a:t> </a:t>
            </a:r>
            <a:r>
              <a:rPr lang="ro-MD" sz="2300" b="1" dirty="0">
                <a:latin typeface="Corbel" panose="020B0503020204020204" pitchFamily="34" charset="0"/>
              </a:rPr>
              <a:t>set()</a:t>
            </a:r>
          </a:p>
          <a:p>
            <a:pPr marL="0" indent="0">
              <a:buNone/>
            </a:pPr>
            <a:r>
              <a:rPr lang="en-US" dirty="0"/>
              <a:t>text = "My cit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set1 = set(text)</a:t>
            </a:r>
          </a:p>
          <a:p>
            <a:pPr marL="0" indent="0">
              <a:buNone/>
            </a:pPr>
            <a:r>
              <a:rPr lang="en-US" dirty="0"/>
              <a:t>print(set1)</a:t>
            </a:r>
            <a:endParaRPr lang="ro-M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C7404-7494-4CD2-BE10-85FFA0CC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71" y="4737444"/>
            <a:ext cx="4604283" cy="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0D8F-6D14-4388-8E79-B88C58ED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Python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D1E5-ACBC-4F38-A995-7C71741B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28799"/>
            <a:ext cx="11328400" cy="4896465"/>
          </a:xfrm>
        </p:spPr>
        <p:txBody>
          <a:bodyPr>
            <a:normAutofit fontScale="85000" lnSpcReduction="20000"/>
          </a:bodyPr>
          <a:lstStyle/>
          <a:p>
            <a:r>
              <a:rPr lang="ru-RU" sz="2400" b="1" dirty="0"/>
              <a:t>Словарь</a:t>
            </a:r>
            <a:r>
              <a:rPr lang="ru-RU" sz="2400" dirty="0"/>
              <a:t> - это упорядоченная (ранее считалась неупорядоченная) коллекция пар ключ-значение</a:t>
            </a:r>
          </a:p>
          <a:p>
            <a:r>
              <a:rPr lang="ru-RU" sz="2400" dirty="0"/>
              <a:t>Обычно используется, когда есть огромное количество данных</a:t>
            </a:r>
          </a:p>
          <a:p>
            <a:r>
              <a:rPr lang="ru-RU" sz="2400" dirty="0"/>
              <a:t>Словари оптимизированы для извлечения данных. Мы должны знать </a:t>
            </a:r>
            <a:r>
              <a:rPr lang="ru-RU" sz="2400" b="1" dirty="0">
                <a:solidFill>
                  <a:srgbClr val="00B0F0"/>
                </a:solidFill>
              </a:rPr>
              <a:t>ключ</a:t>
            </a:r>
            <a:r>
              <a:rPr lang="ru-RU" sz="2400" dirty="0"/>
              <a:t> для произведения доступа к </a:t>
            </a:r>
            <a:r>
              <a:rPr lang="ru-RU" sz="2400" dirty="0">
                <a:solidFill>
                  <a:srgbClr val="00B0F0"/>
                </a:solidFill>
              </a:rPr>
              <a:t>значению</a:t>
            </a:r>
          </a:p>
          <a:p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словари определены в фигурных скобках </a:t>
            </a:r>
            <a:r>
              <a:rPr lang="ru-RU" sz="2400" b="1" dirty="0"/>
              <a:t>{}</a:t>
            </a:r>
            <a:r>
              <a:rPr lang="ru-RU" sz="2400" dirty="0"/>
              <a:t>, где каждый элемент является парой в форме -  </a:t>
            </a:r>
            <a:r>
              <a:rPr lang="en-US" sz="2400" b="1" dirty="0" err="1">
                <a:solidFill>
                  <a:srgbClr val="00B0F0"/>
                </a:solidFill>
              </a:rPr>
              <a:t>key:valu</a:t>
            </a:r>
            <a:r>
              <a:rPr lang="ru-RU" sz="2400" b="1" dirty="0">
                <a:solidFill>
                  <a:srgbClr val="00B0F0"/>
                </a:solidFill>
              </a:rPr>
              <a:t>е</a:t>
            </a:r>
          </a:p>
          <a:p>
            <a:r>
              <a:rPr lang="ru-RU" sz="2400" dirty="0"/>
              <a:t>Ключ и значение – могут быть любого типа</a:t>
            </a:r>
          </a:p>
          <a:p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sz="2000" dirty="0" err="1"/>
              <a:t>dict</a:t>
            </a:r>
            <a:r>
              <a:rPr lang="en-US" sz="2000" dirty="0"/>
              <a:t> = {'name':'Hellen','age':22, 3: 6777}</a:t>
            </a:r>
          </a:p>
          <a:p>
            <a:pPr marL="0" indent="0">
              <a:buNone/>
            </a:pPr>
            <a:r>
              <a:rPr lang="en-US" sz="2000" dirty="0"/>
              <a:t>print(type(</a:t>
            </a:r>
            <a:r>
              <a:rPr lang="en-US" sz="2000" dirty="0" err="1"/>
              <a:t>dict</a:t>
            </a:r>
            <a:r>
              <a:rPr lang="en-US" sz="2000" dirty="0"/>
              <a:t>)) # &lt;class '</a:t>
            </a:r>
            <a:r>
              <a:rPr lang="en-US" sz="2000" dirty="0" err="1"/>
              <a:t>dict</a:t>
            </a:r>
            <a:r>
              <a:rPr lang="en-US" sz="2000" dirty="0"/>
              <a:t>’&gt;</a:t>
            </a:r>
          </a:p>
          <a:p>
            <a:r>
              <a:rPr lang="ru-RU" sz="2400" dirty="0">
                <a:latin typeface="Corbel" panose="020B0503020204020204" pitchFamily="34" charset="0"/>
              </a:rPr>
              <a:t>Доступ:</a:t>
            </a:r>
          </a:p>
          <a:p>
            <a:pPr marL="0" indent="0">
              <a:buNone/>
            </a:pPr>
            <a:r>
              <a:rPr lang="en-US" sz="2000" dirty="0" err="1">
                <a:latin typeface="+mj-lt"/>
              </a:rPr>
              <a:t>dict</a:t>
            </a:r>
            <a:r>
              <a:rPr lang="en-US" sz="2000" dirty="0">
                <a:latin typeface="+mj-lt"/>
              </a:rPr>
              <a:t> = {'name':'Hellen','age':22, 3: 6777}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print(</a:t>
            </a:r>
            <a:r>
              <a:rPr lang="en-US" sz="2000" b="1" dirty="0" err="1">
                <a:latin typeface="+mj-lt"/>
              </a:rPr>
              <a:t>dict</a:t>
            </a:r>
            <a:r>
              <a:rPr lang="en-US" sz="2000" b="1" dirty="0">
                <a:latin typeface="+mj-lt"/>
              </a:rPr>
              <a:t>['age'])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print(type(</a:t>
            </a:r>
            <a:r>
              <a:rPr lang="en-US" sz="2000" dirty="0" err="1">
                <a:latin typeface="+mj-lt"/>
              </a:rPr>
              <a:t>dict</a:t>
            </a:r>
            <a:r>
              <a:rPr lang="en-US" sz="2000" dirty="0">
                <a:latin typeface="+mj-lt"/>
              </a:rPr>
              <a:t>)) # &lt;class '</a:t>
            </a:r>
            <a:r>
              <a:rPr lang="en-US" sz="2000" dirty="0" err="1">
                <a:latin typeface="+mj-lt"/>
              </a:rPr>
              <a:t>dict</a:t>
            </a:r>
            <a:r>
              <a:rPr lang="en-US" sz="2000" dirty="0">
                <a:latin typeface="+mj-lt"/>
              </a:rPr>
              <a:t>'&gt;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FFC79-1BE8-4A82-8098-EC4C7843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67" y="5646049"/>
            <a:ext cx="1991533" cy="7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17D7-19B1-433F-B702-53DC3E78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Python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0F85-7BCD-4834-937C-9DFA7F1F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908443" cy="3975348"/>
          </a:xfrm>
        </p:spPr>
        <p:txBody>
          <a:bodyPr/>
          <a:lstStyle/>
          <a:p>
            <a:r>
              <a:rPr lang="ru-RU" sz="2200" dirty="0"/>
              <a:t>Создание словаря, итеративно (для динамического создания списков, кортежей</a:t>
            </a:r>
            <a:r>
              <a:rPr lang="ro-MD" sz="2200" dirty="0"/>
              <a:t> – </a:t>
            </a:r>
            <a:r>
              <a:rPr lang="ru-RU" sz="2200" dirty="0"/>
              <a:t>используются </a:t>
            </a:r>
            <a:r>
              <a:rPr lang="ru-RU" sz="2200" dirty="0">
                <a:solidFill>
                  <a:srgbClr val="00B0F0"/>
                </a:solidFill>
              </a:rPr>
              <a:t>специальные методы</a:t>
            </a:r>
            <a:r>
              <a:rPr lang="ru-RU" sz="2200" dirty="0"/>
              <a:t>):</a:t>
            </a:r>
          </a:p>
          <a:p>
            <a:pPr marL="0" indent="0">
              <a:buNone/>
            </a:pPr>
            <a:r>
              <a:rPr lang="en-US" dirty="0"/>
              <a:t>person = {}</a:t>
            </a:r>
          </a:p>
          <a:p>
            <a:pPr marL="0" indent="0">
              <a:buNone/>
            </a:pPr>
            <a:r>
              <a:rPr lang="en-US" dirty="0"/>
              <a:t>print(type(person))</a:t>
            </a:r>
          </a:p>
          <a:p>
            <a:pPr marL="0" indent="0">
              <a:buNone/>
            </a:pPr>
            <a:r>
              <a:rPr lang="en-US" dirty="0"/>
              <a:t>person['</a:t>
            </a:r>
            <a:r>
              <a:rPr lang="en-US" dirty="0" err="1"/>
              <a:t>fname</a:t>
            </a:r>
            <a:r>
              <a:rPr lang="en-US" dirty="0"/>
              <a:t>'] = 'Joe'</a:t>
            </a:r>
          </a:p>
          <a:p>
            <a:pPr marL="0" indent="0">
              <a:buNone/>
            </a:pPr>
            <a:r>
              <a:rPr lang="en-US" dirty="0"/>
              <a:t>person['</a:t>
            </a:r>
            <a:r>
              <a:rPr lang="en-US" dirty="0" err="1"/>
              <a:t>lname</a:t>
            </a:r>
            <a:r>
              <a:rPr lang="en-US" dirty="0"/>
              <a:t>'] = 'Black'</a:t>
            </a:r>
          </a:p>
          <a:p>
            <a:pPr marL="0" indent="0">
              <a:buNone/>
            </a:pPr>
            <a:r>
              <a:rPr lang="en-US" dirty="0"/>
              <a:t>person['age'] = 51</a:t>
            </a:r>
          </a:p>
          <a:p>
            <a:pPr marL="0" indent="0">
              <a:buNone/>
            </a:pPr>
            <a:r>
              <a:rPr lang="en-US" dirty="0"/>
              <a:t>person['children'] = ['Rita', 'Betty', 'Ann']</a:t>
            </a:r>
          </a:p>
          <a:p>
            <a:pPr marL="0" indent="0">
              <a:buNone/>
            </a:pPr>
            <a:r>
              <a:rPr lang="en-US" dirty="0"/>
              <a:t>print(person)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4645-51D1-4C88-8CF0-D3B754AB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9" y="3896086"/>
            <a:ext cx="7469929" cy="5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8901-126A-4078-82E5-1BEE0E50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других типов данных в словарь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5ED7-4A79-43F4-8206-0B023C03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Для преобразования последовательного типа данных в словарь – 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latin typeface="Corbel" panose="020B0503020204020204" pitchFamily="34" charset="0"/>
              </a:rPr>
              <a:t>dict()</a:t>
            </a:r>
            <a:endParaRPr lang="ru-RU" sz="2200" b="1" dirty="0">
              <a:latin typeface="Corbel" panose="020B0503020204020204" pitchFamily="34" charset="0"/>
            </a:endParaRPr>
          </a:p>
          <a:p>
            <a:endParaRPr lang="ru-RU" sz="22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 err="1"/>
              <a:t>dict</a:t>
            </a:r>
            <a:r>
              <a:rPr lang="en-US" sz="2400" dirty="0"/>
              <a:t> = </a:t>
            </a:r>
            <a:r>
              <a:rPr lang="en-US" sz="2400" dirty="0" err="1"/>
              <a:t>dict</a:t>
            </a:r>
            <a:r>
              <a:rPr lang="en-US" sz="2400" dirty="0"/>
              <a:t>([(1, '</a:t>
            </a:r>
            <a:r>
              <a:rPr lang="en-US" sz="2400" dirty="0" err="1"/>
              <a:t>Gelu</a:t>
            </a:r>
            <a:r>
              <a:rPr lang="en-US" sz="2400" dirty="0"/>
              <a:t>'), (2, '</a:t>
            </a:r>
            <a:r>
              <a:rPr lang="en-US" sz="2400" dirty="0" err="1"/>
              <a:t>Nelu</a:t>
            </a:r>
            <a:r>
              <a:rPr lang="en-US" sz="2400" dirty="0"/>
              <a:t>')]) </a:t>
            </a:r>
          </a:p>
          <a:p>
            <a:pPr marL="0" indent="0">
              <a:buNone/>
            </a:pPr>
            <a:r>
              <a:rPr lang="en-US" sz="2400" dirty="0"/>
              <a:t>print(</a:t>
            </a:r>
            <a:r>
              <a:rPr lang="en-US" sz="2400" dirty="0" err="1"/>
              <a:t>dict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ru-RU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Чтобы определить, сколько элементов содержит словарь, используется функция </a:t>
            </a:r>
            <a:r>
              <a:rPr lang="ru-RU" sz="2200" b="1" dirty="0">
                <a:latin typeface="Corbel" panose="020B0503020204020204" pitchFamily="34" charset="0"/>
              </a:rPr>
              <a:t>len()</a:t>
            </a:r>
            <a:endParaRPr lang="ro-MD" sz="2200" b="1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714D2-02E4-4C88-A2BE-CEB7BEF8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67" y="4286865"/>
            <a:ext cx="3293092" cy="5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6FB-D8B5-4E11-B3A6-7C753DB8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в </a:t>
            </a:r>
            <a:r>
              <a:rPr lang="en-US" dirty="0"/>
              <a:t>Python </a:t>
            </a:r>
            <a:r>
              <a:rPr lang="ru-RU" dirty="0"/>
              <a:t>можно Изменить тип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1C39-1320-4A84-9EF8-9EDDC4A7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6565"/>
          </a:xfrm>
        </p:spPr>
        <p:txBody>
          <a:bodyPr>
            <a:normAutofit/>
          </a:bodyPr>
          <a:lstStyle/>
          <a:p>
            <a:r>
              <a:rPr lang="ru-RU" sz="2200" dirty="0"/>
              <a:t>Для этого используются разные функции преобразования типов, такие как </a:t>
            </a:r>
            <a:r>
              <a:rPr lang="ru-RU" sz="2200" b="1" dirty="0" err="1"/>
              <a:t>int</a:t>
            </a:r>
            <a:r>
              <a:rPr lang="ru-RU" sz="2200" b="1" dirty="0"/>
              <a:t>()</a:t>
            </a:r>
            <a:r>
              <a:rPr lang="ru-RU" sz="2200" dirty="0"/>
              <a:t>, </a:t>
            </a:r>
            <a:r>
              <a:rPr lang="ru-RU" sz="2200" b="1" dirty="0" err="1"/>
              <a:t>float</a:t>
            </a:r>
            <a:r>
              <a:rPr lang="ru-RU" sz="2200" b="1" dirty="0"/>
              <a:t>()</a:t>
            </a:r>
            <a:r>
              <a:rPr lang="ru-RU" sz="2200" dirty="0"/>
              <a:t>, </a:t>
            </a:r>
            <a:r>
              <a:rPr lang="ru-RU" sz="2200" b="1" dirty="0" err="1"/>
              <a:t>str</a:t>
            </a:r>
            <a:r>
              <a:rPr lang="ru-RU" sz="2200" b="1" dirty="0"/>
              <a:t>(), </a:t>
            </a:r>
            <a:r>
              <a:rPr lang="en-US" sz="2200" b="1" dirty="0">
                <a:latin typeface="Corbel" panose="020B0503020204020204" pitchFamily="34" charset="0"/>
              </a:rPr>
              <a:t>list(), </a:t>
            </a:r>
            <a:r>
              <a:rPr lang="en-US" sz="2200" b="1" dirty="0" err="1">
                <a:latin typeface="Corbel" panose="020B0503020204020204" pitchFamily="34" charset="0"/>
              </a:rPr>
              <a:t>dict</a:t>
            </a:r>
            <a:r>
              <a:rPr lang="en-US" sz="2200" b="1" dirty="0">
                <a:latin typeface="Corbel" panose="020B0503020204020204" pitchFamily="34" charset="0"/>
              </a:rPr>
              <a:t>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/>
              <a:t>и т. д. Они называются и </a:t>
            </a:r>
            <a:r>
              <a:rPr lang="ru-RU" sz="2200" b="1" dirty="0"/>
              <a:t>функциями-конструкторы</a:t>
            </a:r>
            <a:endParaRPr lang="en-US" sz="2200" b="1" dirty="0"/>
          </a:p>
          <a:p>
            <a:r>
              <a:rPr lang="ru-RU" dirty="0"/>
              <a:t>Примеры: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print(int(33.67))</a:t>
            </a:r>
          </a:p>
          <a:p>
            <a:pPr marL="0" indent="0">
              <a:buNone/>
            </a:pPr>
            <a:r>
              <a:rPr lang="en-US" dirty="0"/>
              <a:t>print(float(55))</a:t>
            </a:r>
          </a:p>
          <a:p>
            <a:pPr marL="0" indent="0">
              <a:buNone/>
            </a:pPr>
            <a:r>
              <a:rPr lang="en-US" dirty="0"/>
              <a:t>print(int('66'))</a:t>
            </a:r>
          </a:p>
          <a:p>
            <a:pPr marL="0" indent="0">
              <a:buNone/>
            </a:pPr>
            <a:r>
              <a:rPr lang="en-US" dirty="0"/>
              <a:t>print(str(777))</a:t>
            </a:r>
          </a:p>
          <a:p>
            <a:pPr marL="0" indent="0">
              <a:buNone/>
            </a:pPr>
            <a:r>
              <a:rPr lang="en-US" dirty="0"/>
              <a:t>print(set([2, 4, 6, 8]))   # {8, 2, 4, 6}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([[1,2],['</a:t>
            </a:r>
            <a:r>
              <a:rPr lang="en-US" dirty="0" err="1"/>
              <a:t>val</a:t>
            </a:r>
            <a:r>
              <a:rPr lang="en-US" dirty="0"/>
              <a:t>','value']]))  # {1: 2, '</a:t>
            </a:r>
            <a:r>
              <a:rPr lang="en-US" dirty="0" err="1"/>
              <a:t>val</a:t>
            </a:r>
            <a:r>
              <a:rPr lang="en-US" dirty="0"/>
              <a:t>': 'value'}</a:t>
            </a:r>
            <a:endParaRPr lang="ru-RU" dirty="0"/>
          </a:p>
          <a:p>
            <a:r>
              <a:rPr lang="en-US" dirty="0">
                <a:latin typeface="+mj-lt"/>
              </a:rPr>
              <a:t>print(int('66</a:t>
            </a:r>
            <a:r>
              <a:rPr lang="ru-RU" dirty="0" err="1">
                <a:latin typeface="+mj-lt"/>
              </a:rPr>
              <a:t>яя</a:t>
            </a:r>
            <a:r>
              <a:rPr lang="en-US" dirty="0"/>
              <a:t>'</a:t>
            </a:r>
            <a:r>
              <a:rPr lang="ru-RU" dirty="0">
                <a:latin typeface="+mj-lt"/>
              </a:rPr>
              <a:t>)) – выдает ошибку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5BAD-D040-40E9-8CD6-EDC340BB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30" y="3609235"/>
            <a:ext cx="862013" cy="11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1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BA44-C2E2-473B-A54C-1DDE57E7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необходимо изменить тип данных?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E44E-D1AD-4DF9-A753-A9DC4B6B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nmbr1 = 22</a:t>
            </a:r>
          </a:p>
          <a:p>
            <a:pPr marL="0" indent="0">
              <a:buNone/>
            </a:pPr>
            <a:r>
              <a:rPr lang="en-US" dirty="0"/>
              <a:t>nmbr2 = "33"</a:t>
            </a:r>
          </a:p>
          <a:p>
            <a:pPr marL="0" indent="0">
              <a:buNone/>
            </a:pPr>
            <a:r>
              <a:rPr lang="en-US" dirty="0"/>
              <a:t>print(nmbr1+nmbr2) </a:t>
            </a:r>
            <a:r>
              <a:rPr lang="ro-MD" dirty="0"/>
              <a:t>  </a:t>
            </a:r>
            <a:r>
              <a:rPr lang="en-US" dirty="0">
                <a:solidFill>
                  <a:srgbClr val="00B050"/>
                </a:solidFill>
              </a:rPr>
              <a:t>#  </a:t>
            </a:r>
            <a:r>
              <a:rPr lang="en-US" dirty="0" err="1">
                <a:solidFill>
                  <a:srgbClr val="00B050"/>
                </a:solidFill>
              </a:rPr>
              <a:t>TypeError</a:t>
            </a:r>
            <a:r>
              <a:rPr lang="en-US" dirty="0">
                <a:solidFill>
                  <a:srgbClr val="00B050"/>
                </a:solidFill>
              </a:rPr>
              <a:t>: unsupported operand type(s) for +: 'int' and 'str'</a:t>
            </a:r>
          </a:p>
          <a:p>
            <a:r>
              <a:rPr lang="ru-RU" sz="2200" dirty="0"/>
              <a:t>И другой пример</a:t>
            </a:r>
            <a:r>
              <a:rPr lang="en-US" sz="2200" dirty="0"/>
              <a:t>:</a:t>
            </a:r>
            <a:endParaRPr lang="ru-RU" sz="2200" dirty="0"/>
          </a:p>
          <a:p>
            <a:pPr marL="0" indent="0">
              <a:buNone/>
            </a:pPr>
            <a:r>
              <a:rPr lang="en-US" dirty="0"/>
              <a:t>nmbr1 = 22</a:t>
            </a:r>
          </a:p>
          <a:p>
            <a:pPr marL="0" indent="0">
              <a:buNone/>
            </a:pPr>
            <a:r>
              <a:rPr lang="en-US" dirty="0"/>
              <a:t>nmbr2 = int("33")</a:t>
            </a:r>
          </a:p>
          <a:p>
            <a:pPr marL="0" indent="0">
              <a:buNone/>
            </a:pPr>
            <a:r>
              <a:rPr lang="en-US" dirty="0"/>
              <a:t>print(nmbr1+nmbr2)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 55</a:t>
            </a:r>
          </a:p>
        </p:txBody>
      </p:sp>
    </p:spTree>
    <p:extLst>
      <p:ext uri="{BB962C8B-B14F-4D97-AF65-F5344CB8AC3E}">
        <p14:creationId xmlns:p14="http://schemas.microsoft.com/office/powerpoint/2010/main" val="24638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Коллекции: списки, кортежи, множества,  словари</a:t>
            </a:r>
            <a:endParaRPr lang="en-US" sz="2400" dirty="0"/>
          </a:p>
          <a:p>
            <a:r>
              <a:rPr lang="ru-RU" sz="2400" dirty="0"/>
              <a:t>Операторы в </a:t>
            </a:r>
            <a:r>
              <a:rPr lang="en-US" sz="2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C4AD-2EA1-436D-81EF-3D332D6A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9808-FA02-4053-B6A4-04CEBC5E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934817"/>
            <a:ext cx="11267768" cy="4373218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Операторы используются для выполнения операций с переменными и значениями</a:t>
            </a:r>
          </a:p>
          <a:p>
            <a:r>
              <a:rPr lang="ru-RU" sz="2200" dirty="0" err="1"/>
              <a:t>Python</a:t>
            </a:r>
            <a:r>
              <a:rPr lang="ru-RU" sz="2200" dirty="0"/>
              <a:t> делит операторы на несколько групп:</a:t>
            </a:r>
          </a:p>
          <a:p>
            <a:pPr lvl="1"/>
            <a:r>
              <a:rPr lang="ru-RU" sz="2000" dirty="0"/>
              <a:t>Арифметические операторы</a:t>
            </a:r>
          </a:p>
          <a:p>
            <a:pPr lvl="1"/>
            <a:r>
              <a:rPr lang="ru-RU" sz="2000" dirty="0"/>
              <a:t>Операторы присваивания</a:t>
            </a:r>
          </a:p>
          <a:p>
            <a:pPr lvl="1"/>
            <a:r>
              <a:rPr lang="ru-RU" sz="2000" dirty="0"/>
              <a:t>Операторы сравнения</a:t>
            </a:r>
          </a:p>
          <a:p>
            <a:pPr lvl="1"/>
            <a:r>
              <a:rPr lang="ru-RU" sz="2000" dirty="0"/>
              <a:t>Логические операторы</a:t>
            </a:r>
          </a:p>
          <a:p>
            <a:pPr lvl="1"/>
            <a:r>
              <a:rPr lang="ru-RU" sz="2000" dirty="0"/>
              <a:t>Идентификационные операторы</a:t>
            </a:r>
          </a:p>
          <a:p>
            <a:pPr lvl="1"/>
            <a:r>
              <a:rPr lang="ru-RU" sz="2000" dirty="0"/>
              <a:t>Операторы принадлежности</a:t>
            </a:r>
          </a:p>
          <a:p>
            <a:pPr lvl="1"/>
            <a:r>
              <a:rPr lang="ru-RU" sz="2000" dirty="0"/>
              <a:t>Операторы для работы с текстом</a:t>
            </a:r>
          </a:p>
          <a:p>
            <a:pPr lvl="1"/>
            <a:r>
              <a:rPr lang="ru-RU" sz="2000" dirty="0"/>
              <a:t>Битовые операторы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13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479B-D6FB-44C2-B866-38BC82D2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F453-E3EB-43C1-A8D0-4012E041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45512"/>
            <a:ext cx="11029615" cy="880756"/>
          </a:xfrm>
        </p:spPr>
        <p:txBody>
          <a:bodyPr>
            <a:normAutofit/>
          </a:bodyPr>
          <a:lstStyle/>
          <a:p>
            <a:r>
              <a:rPr lang="ru-RU" sz="2000" dirty="0"/>
              <a:t>Арифметические операторы используются с числовыми значениями для выполнения общих математических операций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D4A385-D6F4-41A1-8DD3-91618881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42762"/>
              </p:ext>
            </p:extLst>
          </p:nvPr>
        </p:nvGraphicFramePr>
        <p:xfrm>
          <a:off x="937081" y="2722588"/>
          <a:ext cx="5768519" cy="3859771"/>
        </p:xfrm>
        <a:graphic>
          <a:graphicData uri="http://schemas.openxmlformats.org/drawingml/2006/table">
            <a:tbl>
              <a:tblPr/>
              <a:tblGrid>
                <a:gridCol w="1223023">
                  <a:extLst>
                    <a:ext uri="{9D8B030D-6E8A-4147-A177-3AD203B41FA5}">
                      <a16:colId xmlns:a16="http://schemas.microsoft.com/office/drawing/2014/main" val="2155207210"/>
                    </a:ext>
                  </a:extLst>
                </a:gridCol>
                <a:gridCol w="2625011">
                  <a:extLst>
                    <a:ext uri="{9D8B030D-6E8A-4147-A177-3AD203B41FA5}">
                      <a16:colId xmlns:a16="http://schemas.microsoft.com/office/drawing/2014/main" val="2113815306"/>
                    </a:ext>
                  </a:extLst>
                </a:gridCol>
                <a:gridCol w="1920485">
                  <a:extLst>
                    <a:ext uri="{9D8B030D-6E8A-4147-A177-3AD203B41FA5}">
                      <a16:colId xmlns:a16="http://schemas.microsoft.com/office/drawing/2014/main" val="3918968885"/>
                    </a:ext>
                  </a:extLst>
                </a:gridCol>
              </a:tblGrid>
              <a:tr h="327379"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Оператор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Название</a:t>
                      </a:r>
                      <a:endParaRPr lang="en-US" sz="1500" b="1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b="1" dirty="0">
                          <a:effectLst/>
                        </a:rPr>
                        <a:t>Пример</a:t>
                      </a:r>
                      <a:endParaRPr lang="en-US" sz="1500" b="1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02440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Сложение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+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11017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Вычитание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-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62012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*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Умножение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*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52503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/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Деление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/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16629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%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Модуль (модуло, остаток деления)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%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91448"/>
                  </a:ext>
                </a:extLst>
              </a:tr>
              <a:tr h="525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**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Возведение</a:t>
                      </a:r>
                      <a:r>
                        <a:rPr lang="en-GB" sz="1500" dirty="0">
                          <a:effectLst/>
                        </a:rPr>
                        <a:t> </a:t>
                      </a:r>
                      <a:r>
                        <a:rPr lang="ru-RU" sz="1500" dirty="0">
                          <a:effectLst/>
                        </a:rPr>
                        <a:t>в степень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**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7111"/>
                  </a:ext>
                </a:extLst>
              </a:tr>
              <a:tr h="327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//</a:t>
                      </a:r>
                    </a:p>
                  </a:txBody>
                  <a:tcPr marL="106152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</a:rPr>
                        <a:t>Целая часть</a:t>
                      </a:r>
                      <a:endParaRPr lang="en-US" sz="1500" dirty="0">
                        <a:effectLst/>
                      </a:endParaRP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// y</a:t>
                      </a:r>
                    </a:p>
                  </a:txBody>
                  <a:tcPr marL="53076" marR="53076" marT="53076" marB="5307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17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718668-477E-45D7-9FB1-D1F7BA4B587C}"/>
              </a:ext>
            </a:extLst>
          </p:cNvPr>
          <p:cNvSpPr txBox="1"/>
          <p:nvPr/>
        </p:nvSpPr>
        <p:spPr>
          <a:xfrm>
            <a:off x="7434470" y="2408215"/>
            <a:ext cx="248657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Примеры: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15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y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4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+ y = 19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+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x+y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- y = 11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-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,x-y)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* y = 60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*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,x*y)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/ y = 3.75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/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,x/y)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// y = 3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//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808080"/>
                </a:solidFill>
                <a:latin typeface="Menlo"/>
              </a:rPr>
              <a:t>//y)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** y = 50625</a:t>
            </a:r>
            <a:endParaRPr lang="ru-RU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** y ='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,x**y)</a:t>
            </a:r>
            <a:endParaRPr lang="en-US" altLang="en-US" sz="2000" dirty="0">
              <a:solidFill>
                <a:srgbClr val="88888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8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56E8-2CB7-466F-848B-C48F53D6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присваивания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21619F-B8B0-4927-8438-4A3C3E82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39235"/>
              </p:ext>
            </p:extLst>
          </p:nvPr>
        </p:nvGraphicFramePr>
        <p:xfrm>
          <a:off x="1219200" y="1906334"/>
          <a:ext cx="6215467" cy="4772762"/>
        </p:xfrm>
        <a:graphic>
          <a:graphicData uri="http://schemas.openxmlformats.org/drawingml/2006/table">
            <a:tbl>
              <a:tblPr/>
              <a:tblGrid>
                <a:gridCol w="2371933">
                  <a:extLst>
                    <a:ext uri="{9D8B030D-6E8A-4147-A177-3AD203B41FA5}">
                      <a16:colId xmlns:a16="http://schemas.microsoft.com/office/drawing/2014/main" val="2770216610"/>
                    </a:ext>
                  </a:extLst>
                </a:gridCol>
                <a:gridCol w="1921767">
                  <a:extLst>
                    <a:ext uri="{9D8B030D-6E8A-4147-A177-3AD203B41FA5}">
                      <a16:colId xmlns:a16="http://schemas.microsoft.com/office/drawing/2014/main" val="4028391883"/>
                    </a:ext>
                  </a:extLst>
                </a:gridCol>
                <a:gridCol w="1921767">
                  <a:extLst>
                    <a:ext uri="{9D8B030D-6E8A-4147-A177-3AD203B41FA5}">
                      <a16:colId xmlns:a16="http://schemas.microsoft.com/office/drawing/2014/main" val="1264156300"/>
                    </a:ext>
                  </a:extLst>
                </a:gridCol>
              </a:tblGrid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/>
                          <a:latin typeface="+mn-lt"/>
                        </a:rPr>
                        <a:t>Оператор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/>
                          <a:latin typeface="+mn-lt"/>
                        </a:rPr>
                        <a:t>Пример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/>
                          <a:latin typeface="+mn-lt"/>
                        </a:rPr>
                        <a:t>Аналогия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37646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5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5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67182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+=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+=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+ 3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75299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-=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-=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- 3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99059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*=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*=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*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53877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/=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/=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/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17222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%=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%=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%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30326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//=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//=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= x //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42405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**=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**=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**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0581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&amp;=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&amp;=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&amp;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1927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|=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|=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|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26237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^=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^=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^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10399"/>
                  </a:ext>
                </a:extLst>
              </a:tr>
              <a:tr h="339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latin typeface="+mn-lt"/>
                        </a:rPr>
                        <a:t>&gt;&gt;=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&gt;&gt;=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&gt;&gt;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23144"/>
                  </a:ext>
                </a:extLst>
              </a:tr>
              <a:tr h="355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+mn-lt"/>
                        </a:rPr>
                        <a:t>&lt;&lt;=</a:t>
                      </a:r>
                    </a:p>
                  </a:txBody>
                  <a:tcPr marL="89904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x &lt;&lt;=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x = x &lt;&lt; 3</a:t>
                      </a:r>
                    </a:p>
                  </a:txBody>
                  <a:tcPr marL="44952" marR="44952" marT="44952" marB="449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214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C5DA10-3544-4A12-A13E-0308B2F118F7}"/>
              </a:ext>
            </a:extLst>
          </p:cNvPr>
          <p:cNvSpPr txBox="1"/>
          <p:nvPr/>
        </p:nvSpPr>
        <p:spPr>
          <a:xfrm>
            <a:off x="7991061" y="2823703"/>
            <a:ext cx="3432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присваивания используются для присвоения значений переменным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43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ED3-6E7D-4AA2-BC9B-0E67CB39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D624-544A-4E4D-A35B-314DA42D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470" y="1715956"/>
            <a:ext cx="4176337" cy="4817366"/>
          </a:xfrm>
        </p:spPr>
        <p:txBody>
          <a:bodyPr>
            <a:normAutofit fontScale="92500" lnSpcReduction="2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/>
              <a:t>Операторы сравнения используются для сравнения двух значений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/>
              <a:t>Примеры: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dirty="0">
              <a:solidFill>
                <a:srgbClr val="000000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10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Menlo"/>
              </a:rPr>
              <a:t>y = 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12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&gt; y is False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&gt;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&gt;y)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&lt; y is True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&lt;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&lt;y)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== y is False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==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==y)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!= y is True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!=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!=y)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&gt;= y is False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&gt;=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&gt;=y)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808080"/>
                </a:solidFill>
                <a:latin typeface="Menlo"/>
              </a:rPr>
              <a:t># Output: x &lt;= y is True</a:t>
            </a:r>
            <a:endParaRPr lang="en-US" altLang="en-US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8B"/>
                </a:solidFill>
                <a:latin typeface="Menlo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Menlo"/>
              </a:rPr>
              <a:t>'x &lt;= y </a:t>
            </a:r>
            <a:r>
              <a:rPr lang="en-US" altLang="en-US" dirty="0" err="1">
                <a:solidFill>
                  <a:srgbClr val="800000"/>
                </a:solidFill>
                <a:latin typeface="Menlo"/>
              </a:rPr>
              <a:t>is'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,x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&lt;=y)</a:t>
            </a:r>
            <a:endParaRPr lang="en-US" altLang="en-US" sz="2000" dirty="0">
              <a:solidFill>
                <a:srgbClr val="888888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370AD5-5C01-4AEA-A247-8D9F3662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0704"/>
              </p:ext>
            </p:extLst>
          </p:nvPr>
        </p:nvGraphicFramePr>
        <p:xfrm>
          <a:off x="684755" y="2250728"/>
          <a:ext cx="6299141" cy="3629277"/>
        </p:xfrm>
        <a:graphic>
          <a:graphicData uri="http://schemas.openxmlformats.org/drawingml/2006/table">
            <a:tbl>
              <a:tblPr/>
              <a:tblGrid>
                <a:gridCol w="1641221">
                  <a:extLst>
                    <a:ext uri="{9D8B030D-6E8A-4147-A177-3AD203B41FA5}">
                      <a16:colId xmlns:a16="http://schemas.microsoft.com/office/drawing/2014/main" val="2070174278"/>
                    </a:ext>
                  </a:extLst>
                </a:gridCol>
                <a:gridCol w="2560777">
                  <a:extLst>
                    <a:ext uri="{9D8B030D-6E8A-4147-A177-3AD203B41FA5}">
                      <a16:colId xmlns:a16="http://schemas.microsoft.com/office/drawing/2014/main" val="1114006125"/>
                    </a:ext>
                  </a:extLst>
                </a:gridCol>
                <a:gridCol w="2097143">
                  <a:extLst>
                    <a:ext uri="{9D8B030D-6E8A-4147-A177-3AD203B41FA5}">
                      <a16:colId xmlns:a16="http://schemas.microsoft.com/office/drawing/2014/main" val="1645546857"/>
                    </a:ext>
                  </a:extLst>
                </a:gridCol>
              </a:tblGrid>
              <a:tr h="345031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dirty="0">
                          <a:effectLst/>
                        </a:rPr>
                        <a:t>Оператор</a:t>
                      </a:r>
                      <a:endParaRPr lang="en-US" sz="1800" b="1" dirty="0">
                        <a:effectLst/>
                      </a:endParaRP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dirty="0">
                          <a:effectLst/>
                        </a:rPr>
                        <a:t>Название</a:t>
                      </a:r>
                      <a:endParaRPr lang="en-US" sz="1800" b="1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1" dirty="0">
                          <a:effectLst/>
                        </a:rPr>
                        <a:t>Пример</a:t>
                      </a:r>
                      <a:endParaRPr lang="en-US" sz="1800" b="1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84987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==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effectLst/>
                        </a:rPr>
                        <a:t>Равно</a:t>
                      </a:r>
                      <a:endParaRPr lang="en-US" sz="18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==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94107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!=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effectLst/>
                        </a:rPr>
                        <a:t>Не равно</a:t>
                      </a:r>
                      <a:endParaRPr lang="en-US" sz="18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!=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85249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&gt;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effectLst/>
                        </a:rPr>
                        <a:t>Больше чем</a:t>
                      </a:r>
                      <a:endParaRPr lang="en-US" sz="18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&gt;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83576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&lt;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effectLst/>
                        </a:rPr>
                        <a:t>Меньше чем</a:t>
                      </a:r>
                      <a:endParaRPr lang="en-US" sz="18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&lt;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69528"/>
                  </a:ext>
                </a:extLst>
              </a:tr>
              <a:tr h="566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&gt;=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effectLst/>
                        </a:rPr>
                        <a:t>Больше или равно чем</a:t>
                      </a:r>
                      <a:endParaRPr lang="en-US" sz="18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 &gt;=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34125"/>
                  </a:ext>
                </a:extLst>
              </a:tr>
              <a:tr h="3450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&lt;=</a:t>
                      </a:r>
                    </a:p>
                  </a:txBody>
                  <a:tcPr marL="123226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effectLst/>
                        </a:rPr>
                        <a:t>Меньше или равно чем</a:t>
                      </a:r>
                      <a:endParaRPr lang="en-US" sz="1800" dirty="0">
                        <a:effectLst/>
                      </a:endParaRP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x &lt;= y</a:t>
                      </a:r>
                    </a:p>
                  </a:txBody>
                  <a:tcPr marL="61613" marR="61613" marT="61613" marB="6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6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8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8BA0-5336-4DA9-B5C7-B848A613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6111-BA16-4798-B82D-1C744356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74" y="2027583"/>
            <a:ext cx="4149833" cy="44129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Логические операторы используются для объединения условных операторов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Примеры:</a:t>
            </a:r>
          </a:p>
          <a:p>
            <a:pPr marL="0" indent="0">
              <a:buNone/>
            </a:pPr>
            <a:r>
              <a:rPr lang="en-US" dirty="0"/>
              <a:t>x = True</a:t>
            </a:r>
          </a:p>
          <a:p>
            <a:pPr marL="0" indent="0">
              <a:buNone/>
            </a:pPr>
            <a:r>
              <a:rPr lang="en-US" dirty="0"/>
              <a:t>y = False</a:t>
            </a:r>
          </a:p>
          <a:p>
            <a:pPr marL="0" indent="0">
              <a:buNone/>
            </a:pPr>
            <a:r>
              <a:rPr lang="en-US" dirty="0"/>
              <a:t># Output: x and y is False</a:t>
            </a:r>
          </a:p>
          <a:p>
            <a:pPr marL="0" indent="0">
              <a:buNone/>
            </a:pPr>
            <a:r>
              <a:rPr lang="en-US" dirty="0"/>
              <a:t>print('x and y </a:t>
            </a:r>
            <a:r>
              <a:rPr lang="en-US" dirty="0" err="1"/>
              <a:t>is',x</a:t>
            </a:r>
            <a:r>
              <a:rPr lang="en-US" dirty="0"/>
              <a:t> and y)</a:t>
            </a:r>
          </a:p>
          <a:p>
            <a:pPr marL="0" indent="0">
              <a:buNone/>
            </a:pPr>
            <a:r>
              <a:rPr lang="en-US" dirty="0"/>
              <a:t># Output: x or y is True</a:t>
            </a:r>
          </a:p>
          <a:p>
            <a:pPr marL="0" indent="0">
              <a:buNone/>
            </a:pPr>
            <a:r>
              <a:rPr lang="en-US" dirty="0"/>
              <a:t>print('x or y </a:t>
            </a:r>
            <a:r>
              <a:rPr lang="en-US" dirty="0" err="1"/>
              <a:t>is',x</a:t>
            </a:r>
            <a:r>
              <a:rPr lang="en-US" dirty="0"/>
              <a:t> or y)</a:t>
            </a:r>
          </a:p>
          <a:p>
            <a:pPr marL="0" indent="0">
              <a:buNone/>
            </a:pPr>
            <a:r>
              <a:rPr lang="en-US" dirty="0"/>
              <a:t># Output: not x is False</a:t>
            </a:r>
          </a:p>
          <a:p>
            <a:pPr marL="0" indent="0">
              <a:buNone/>
            </a:pPr>
            <a:r>
              <a:rPr lang="en-US" dirty="0"/>
              <a:t>print('not x </a:t>
            </a:r>
            <a:r>
              <a:rPr lang="en-US" dirty="0" err="1"/>
              <a:t>is',not</a:t>
            </a:r>
            <a:r>
              <a:rPr lang="en-US" dirty="0"/>
              <a:t> x)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D4962-0DEB-45EC-9167-E9D972C5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22"/>
              </p:ext>
            </p:extLst>
          </p:nvPr>
        </p:nvGraphicFramePr>
        <p:xfrm>
          <a:off x="581192" y="2739434"/>
          <a:ext cx="6535225" cy="2804160"/>
        </p:xfrm>
        <a:graphic>
          <a:graphicData uri="http://schemas.openxmlformats.org/drawingml/2006/table">
            <a:tbl>
              <a:tblPr/>
              <a:tblGrid>
                <a:gridCol w="1823771">
                  <a:extLst>
                    <a:ext uri="{9D8B030D-6E8A-4147-A177-3AD203B41FA5}">
                      <a16:colId xmlns:a16="http://schemas.microsoft.com/office/drawing/2014/main" val="2908665137"/>
                    </a:ext>
                  </a:extLst>
                </a:gridCol>
                <a:gridCol w="2554886">
                  <a:extLst>
                    <a:ext uri="{9D8B030D-6E8A-4147-A177-3AD203B41FA5}">
                      <a16:colId xmlns:a16="http://schemas.microsoft.com/office/drawing/2014/main" val="1630848817"/>
                    </a:ext>
                  </a:extLst>
                </a:gridCol>
                <a:gridCol w="2156568">
                  <a:extLst>
                    <a:ext uri="{9D8B030D-6E8A-4147-A177-3AD203B41FA5}">
                      <a16:colId xmlns:a16="http://schemas.microsoft.com/office/drawing/2014/main" val="3869313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  <a:latin typeface="+mn-lt"/>
                        </a:rPr>
                        <a:t>Оператор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  <a:latin typeface="+mn-lt"/>
                        </a:rPr>
                        <a:t>Описание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  <a:latin typeface="+mn-lt"/>
                        </a:rPr>
                        <a:t>Пример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16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rbel" panose="020B0503020204020204" pitchFamily="34" charset="0"/>
                        </a:rPr>
                        <a:t>and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Corbel" panose="020B0503020204020204" pitchFamily="34" charset="0"/>
                        </a:rPr>
                        <a:t>Возвращает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ru-RU" dirty="0">
                          <a:effectLst/>
                          <a:latin typeface="Corbel" panose="020B0503020204020204" pitchFamily="34" charset="0"/>
                        </a:rPr>
                        <a:t>если оба значения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rbel" panose="020B0503020204020204" pitchFamily="34" charset="0"/>
                        </a:rPr>
                        <a:t>x &lt; 5 and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1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Corbel" panose="020B0503020204020204" pitchFamily="34" charset="0"/>
                        </a:rPr>
                        <a:t>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+mn-lt"/>
                        </a:rPr>
                        <a:t>Возвращает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ru-RU" dirty="0">
                          <a:effectLst/>
                          <a:latin typeface="+mn-lt"/>
                        </a:rPr>
                        <a:t>если одно из значений </a:t>
                      </a:r>
                      <a:r>
                        <a:rPr lang="en-US" i="1" dirty="0">
                          <a:effectLst/>
                          <a:latin typeface="Corbel" panose="020B0503020204020204" pitchFamily="34" charset="0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rbel" panose="020B0503020204020204" pitchFamily="34" charset="0"/>
                        </a:rPr>
                        <a:t>x &lt; 5 or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544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rbel" panose="020B0503020204020204" pitchFamily="34" charset="0"/>
                        </a:rPr>
                        <a:t>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  <a:latin typeface="+mn-lt"/>
                        </a:rPr>
                        <a:t>Отменяет результат, возвращает </a:t>
                      </a:r>
                      <a:r>
                        <a:rPr lang="ru-RU" i="1" dirty="0" err="1">
                          <a:effectLst/>
                          <a:latin typeface="+mn-lt"/>
                        </a:rPr>
                        <a:t>False</a:t>
                      </a:r>
                      <a:r>
                        <a:rPr lang="ru-RU" dirty="0">
                          <a:effectLst/>
                          <a:latin typeface="+mn-lt"/>
                        </a:rPr>
                        <a:t>, если результат равен </a:t>
                      </a:r>
                      <a:r>
                        <a:rPr lang="ru-RU" i="1" dirty="0" err="1">
                          <a:effectLst/>
                          <a:latin typeface="+mn-lt"/>
                        </a:rPr>
                        <a:t>true</a:t>
                      </a:r>
                      <a:endParaRPr lang="en-US" i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rbel" panose="020B0503020204020204" pitchFamily="34" charset="0"/>
                        </a:rPr>
                        <a:t>not(x &lt; 5 and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6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05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54E-A38C-4D29-8ADB-696A40B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Идентификационные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6507-474D-4B73-BFDE-5F2AF3EB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6" y="1815548"/>
            <a:ext cx="5117244" cy="489005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x1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y1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x2 = 'Hello'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y2 = 'Hello'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x3 = [1,2,3]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y3 = [1,2,3]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print(x1 is not y1)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print(x2 is y2)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print(x3 is y3)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print(id(x1))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print(id(y1))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print(id(x2))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print(id(y2))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print(id(x3))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print(id(y3))</a:t>
            </a:r>
          </a:p>
          <a:p>
            <a:r>
              <a:rPr lang="ru-RU" sz="2200" dirty="0"/>
              <a:t>Видим, что </a:t>
            </a:r>
            <a:r>
              <a:rPr lang="ru-RU" sz="2200" i="1" dirty="0"/>
              <a:t>x1</a:t>
            </a:r>
            <a:r>
              <a:rPr lang="ru-RU" sz="2200" dirty="0"/>
              <a:t> и </a:t>
            </a:r>
            <a:r>
              <a:rPr lang="ru-RU" sz="2200" i="1" dirty="0"/>
              <a:t>y1</a:t>
            </a:r>
            <a:r>
              <a:rPr lang="ru-RU" sz="2200" dirty="0"/>
              <a:t> являются целыми числами одинаковых значений, поэтому они равны, а также идентичны. То же самое имеет место с </a:t>
            </a:r>
            <a:r>
              <a:rPr lang="ru-RU" sz="2200" i="1" dirty="0"/>
              <a:t>x2</a:t>
            </a:r>
            <a:r>
              <a:rPr lang="ru-RU" sz="2200" dirty="0"/>
              <a:t> и </a:t>
            </a:r>
            <a:r>
              <a:rPr lang="ru-RU" sz="2200" i="1" dirty="0"/>
              <a:t>y2</a:t>
            </a:r>
            <a:r>
              <a:rPr lang="ru-RU" sz="2200" dirty="0"/>
              <a:t> (строки)</a:t>
            </a:r>
          </a:p>
          <a:p>
            <a:r>
              <a:rPr lang="ru-RU" sz="2200" dirty="0"/>
              <a:t>Но </a:t>
            </a:r>
            <a:r>
              <a:rPr lang="ru-RU" sz="2200" i="1" dirty="0"/>
              <a:t>х3</a:t>
            </a:r>
            <a:r>
              <a:rPr lang="ru-RU" sz="2200" dirty="0"/>
              <a:t> и </a:t>
            </a:r>
            <a:r>
              <a:rPr lang="ru-RU" sz="2200" i="1" dirty="0"/>
              <a:t>у3 </a:t>
            </a:r>
            <a:r>
              <a:rPr lang="ru-RU" sz="2200" dirty="0"/>
              <a:t>это списки. Они равны, но не идентичны. Это потому, что интерпретатор находит их отдельно в памяти, хотя они равны</a:t>
            </a: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4DAEC9-EEC8-4C13-B625-F0E9A27C3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63881"/>
              </p:ext>
            </p:extLst>
          </p:nvPr>
        </p:nvGraphicFramePr>
        <p:xfrm>
          <a:off x="448670" y="4099160"/>
          <a:ext cx="5835098" cy="2377440"/>
        </p:xfrm>
        <a:graphic>
          <a:graphicData uri="http://schemas.openxmlformats.org/drawingml/2006/table">
            <a:tbl>
              <a:tblPr/>
              <a:tblGrid>
                <a:gridCol w="1257507">
                  <a:extLst>
                    <a:ext uri="{9D8B030D-6E8A-4147-A177-3AD203B41FA5}">
                      <a16:colId xmlns:a16="http://schemas.microsoft.com/office/drawing/2014/main" val="3948117579"/>
                    </a:ext>
                  </a:extLst>
                </a:gridCol>
                <a:gridCol w="3212617">
                  <a:extLst>
                    <a:ext uri="{9D8B030D-6E8A-4147-A177-3AD203B41FA5}">
                      <a16:colId xmlns:a16="http://schemas.microsoft.com/office/drawing/2014/main" val="1009780698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3403611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Оператор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Описание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Пример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1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is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i="1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обе переменные являются одним и тем же объектом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is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6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is 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en-US" i="1" dirty="0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обе переменные не являются одним и тем же объектом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is not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082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421CB5-DB41-4BEE-85CB-A1FDC9BF0659}"/>
              </a:ext>
            </a:extLst>
          </p:cNvPr>
          <p:cNvSpPr txBox="1"/>
          <p:nvPr/>
        </p:nvSpPr>
        <p:spPr>
          <a:xfrm>
            <a:off x="198783" y="2185989"/>
            <a:ext cx="5952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Операторы идентификации используются для сравнения объектов, не если они равны, а если они на самом деле являются одним и тем же объектом, с тем же местом в памяти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5E969-C67F-4D87-8AE2-B94EBE11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74" y="2991374"/>
            <a:ext cx="1391478" cy="22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6CAD-7B35-4635-9A01-81F8AAC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членства (принадлежности)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4A01-D4B1-4ADA-914E-5ADEF1E2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837" y="1921565"/>
            <a:ext cx="5062330" cy="4770783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/>
              <a:t>Операторы членства используются для проверки наличия указанной последовательности в каком-то объекте</a:t>
            </a:r>
          </a:p>
          <a:p>
            <a:r>
              <a:rPr lang="ru-RU" sz="2900" dirty="0"/>
              <a:t>Примеры:</a:t>
            </a:r>
          </a:p>
          <a:p>
            <a:pPr marL="0" indent="0">
              <a:buNone/>
            </a:pPr>
            <a:r>
              <a:rPr lang="en-US" sz="2000" dirty="0"/>
              <a:t>x = 'Hello world'</a:t>
            </a:r>
          </a:p>
          <a:p>
            <a:pPr marL="0" indent="0">
              <a:buNone/>
            </a:pPr>
            <a:r>
              <a:rPr lang="en-US" sz="2000" dirty="0"/>
              <a:t>y = {1:'a',2:'b'}</a:t>
            </a:r>
          </a:p>
          <a:p>
            <a:pPr marL="0" indent="0">
              <a:buNone/>
            </a:pPr>
            <a:r>
              <a:rPr lang="en-US" sz="2000" dirty="0"/>
              <a:t># Output: True</a:t>
            </a:r>
          </a:p>
          <a:p>
            <a:pPr marL="0" indent="0">
              <a:buNone/>
            </a:pPr>
            <a:r>
              <a:rPr lang="en-US" sz="2000" dirty="0"/>
              <a:t>print('H' in x)</a:t>
            </a:r>
          </a:p>
          <a:p>
            <a:pPr marL="0" indent="0">
              <a:buNone/>
            </a:pPr>
            <a:r>
              <a:rPr lang="en-US" sz="2000" dirty="0"/>
              <a:t># Output: True</a:t>
            </a:r>
          </a:p>
          <a:p>
            <a:pPr marL="0" indent="0">
              <a:buNone/>
            </a:pPr>
            <a:r>
              <a:rPr lang="en-US" sz="2000" dirty="0"/>
              <a:t>print('hello' not in x)</a:t>
            </a:r>
          </a:p>
          <a:p>
            <a:pPr marL="0" indent="0">
              <a:buNone/>
            </a:pPr>
            <a:r>
              <a:rPr lang="en-US" sz="2000" dirty="0"/>
              <a:t># Output: True</a:t>
            </a:r>
          </a:p>
          <a:p>
            <a:pPr marL="0" indent="0">
              <a:buNone/>
            </a:pPr>
            <a:r>
              <a:rPr lang="en-US" sz="2000" dirty="0"/>
              <a:t>print(1 in y)</a:t>
            </a:r>
          </a:p>
          <a:p>
            <a:pPr marL="0" indent="0">
              <a:buNone/>
            </a:pPr>
            <a:r>
              <a:rPr lang="en-US" sz="2000" dirty="0"/>
              <a:t># Output: False</a:t>
            </a:r>
          </a:p>
          <a:p>
            <a:pPr marL="0" indent="0">
              <a:buNone/>
            </a:pPr>
            <a:r>
              <a:rPr lang="en-US" sz="2000" dirty="0"/>
              <a:t>print('a' in y)</a:t>
            </a:r>
          </a:p>
          <a:p>
            <a:pPr marL="0" indent="0">
              <a:buNone/>
            </a:pPr>
            <a:r>
              <a:rPr lang="en-US" sz="2000" dirty="0"/>
              <a:t># Output: False</a:t>
            </a:r>
          </a:p>
          <a:p>
            <a:pPr marL="0" indent="0">
              <a:buNone/>
            </a:pPr>
            <a:r>
              <a:rPr lang="en-US" sz="2000" dirty="0"/>
              <a:t>print('a' in x)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8DA7D-8208-4F3E-A1BB-6AE62ADF8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2437"/>
              </p:ext>
            </p:extLst>
          </p:nvPr>
        </p:nvGraphicFramePr>
        <p:xfrm>
          <a:off x="581192" y="2974879"/>
          <a:ext cx="5726843" cy="2926080"/>
        </p:xfrm>
        <a:graphic>
          <a:graphicData uri="http://schemas.openxmlformats.org/drawingml/2006/table">
            <a:tbl>
              <a:tblPr/>
              <a:tblGrid>
                <a:gridCol w="1313869">
                  <a:extLst>
                    <a:ext uri="{9D8B030D-6E8A-4147-A177-3AD203B41FA5}">
                      <a16:colId xmlns:a16="http://schemas.microsoft.com/office/drawing/2014/main" val="3588955821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3687502509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92881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Оператор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Описание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Пример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in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i="1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в объекте присутствует последовательность с указанным значением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not in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Возвращает </a:t>
                      </a:r>
                      <a:r>
                        <a:rPr lang="ru-RU" i="1" dirty="0" err="1">
                          <a:effectLst/>
                        </a:rPr>
                        <a:t>True</a:t>
                      </a:r>
                      <a:r>
                        <a:rPr lang="ru-RU" dirty="0">
                          <a:effectLst/>
                        </a:rPr>
                        <a:t>, если последовательность с указанным значением отсутствует в объекте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not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2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73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C2E-3517-4F35-987B-9F7857E4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для работы со строками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4169-EEB7-4E40-9012-82E7C79A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981713"/>
            <a:ext cx="2623931" cy="3678303"/>
          </a:xfrm>
        </p:spPr>
        <p:txBody>
          <a:bodyPr/>
          <a:lstStyle/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text1 = "my super text"</a:t>
            </a:r>
          </a:p>
          <a:p>
            <a:pPr marL="0" indent="0">
              <a:buNone/>
            </a:pPr>
            <a:r>
              <a:rPr lang="en-US" dirty="0"/>
              <a:t>text2 = "is fine"</a:t>
            </a:r>
          </a:p>
          <a:p>
            <a:pPr marL="0" indent="0">
              <a:buNone/>
            </a:pPr>
            <a:r>
              <a:rPr lang="en-US" dirty="0"/>
              <a:t>print(text1+" "+text2)</a:t>
            </a:r>
          </a:p>
          <a:p>
            <a:pPr marL="0" indent="0">
              <a:buNone/>
            </a:pPr>
            <a:r>
              <a:rPr lang="en-US" dirty="0"/>
              <a:t>print((text2+" ")*3)</a:t>
            </a:r>
          </a:p>
          <a:p>
            <a:pPr marL="0" indent="0">
              <a:buNone/>
            </a:pPr>
            <a:r>
              <a:rPr lang="en-US" dirty="0"/>
              <a:t>print(text1[0])</a:t>
            </a:r>
          </a:p>
          <a:p>
            <a:pPr marL="0" indent="0">
              <a:buNone/>
            </a:pPr>
            <a:r>
              <a:rPr lang="en-US" dirty="0"/>
              <a:t>print(text1[:2])</a:t>
            </a:r>
          </a:p>
          <a:p>
            <a:pPr marL="0" indent="0">
              <a:buNone/>
            </a:pPr>
            <a:r>
              <a:rPr lang="en-US" dirty="0"/>
              <a:t>print(text1[3:])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D9DB5B-7134-4C58-B7F1-CF2934D25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79277"/>
              </p:ext>
            </p:extLst>
          </p:nvPr>
        </p:nvGraphicFramePr>
        <p:xfrm>
          <a:off x="581192" y="2541366"/>
          <a:ext cx="6429208" cy="3118647"/>
        </p:xfrm>
        <a:graphic>
          <a:graphicData uri="http://schemas.openxmlformats.org/drawingml/2006/table">
            <a:tbl>
              <a:tblPr/>
              <a:tblGrid>
                <a:gridCol w="1355052">
                  <a:extLst>
                    <a:ext uri="{9D8B030D-6E8A-4147-A177-3AD203B41FA5}">
                      <a16:colId xmlns:a16="http://schemas.microsoft.com/office/drawing/2014/main" val="3379654215"/>
                    </a:ext>
                  </a:extLst>
                </a:gridCol>
                <a:gridCol w="1813165">
                  <a:extLst>
                    <a:ext uri="{9D8B030D-6E8A-4147-A177-3AD203B41FA5}">
                      <a16:colId xmlns:a16="http://schemas.microsoft.com/office/drawing/2014/main" val="3036730761"/>
                    </a:ext>
                  </a:extLst>
                </a:gridCol>
                <a:gridCol w="3260991">
                  <a:extLst>
                    <a:ext uri="{9D8B030D-6E8A-4147-A177-3AD203B41FA5}">
                      <a16:colId xmlns:a16="http://schemas.microsoft.com/office/drawing/2014/main" val="17184531"/>
                    </a:ext>
                  </a:extLst>
                </a:gridCol>
              </a:tblGrid>
              <a:tr h="73947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Оператор (операция)</a:t>
                      </a:r>
                      <a:endParaRPr lang="ru-RU" sz="1800" b="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Использование в программах</a:t>
                      </a:r>
                      <a:endParaRPr lang="ru-RU" sz="1800" b="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Объяснение</a:t>
                      </a:r>
                      <a:endParaRPr lang="ru-RU" sz="1800" b="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66399"/>
                  </a:ext>
                </a:extLst>
              </a:tr>
              <a:tr h="4501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+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effectLst/>
                          <a:latin typeface="Corbel" panose="020B0503020204020204" pitchFamily="34" charset="0"/>
                        </a:rPr>
                        <a:t>s1+s2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Конкатенация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75307"/>
                  </a:ext>
                </a:extLst>
              </a:tr>
              <a:tr h="4501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*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  <a:latin typeface="Corbel" panose="020B0503020204020204" pitchFamily="34" charset="0"/>
                        </a:rPr>
                        <a:t>s*2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Повторение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342837"/>
                  </a:ext>
                </a:extLst>
              </a:tr>
              <a:tr h="7394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[ ]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  <a:latin typeface="Corbel" panose="020B0503020204020204" pitchFamily="34" charset="0"/>
                        </a:rPr>
                        <a:t>s[i]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Обращение к символу строки 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s</a:t>
                      </a:r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 по индексу 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i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561950"/>
                  </a:ext>
                </a:extLst>
              </a:tr>
              <a:tr h="7394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effectLst/>
                          <a:latin typeface="Corbel" panose="020B0503020204020204" pitchFamily="34" charset="0"/>
                        </a:rPr>
                        <a:t>[:]</a:t>
                      </a:r>
                      <a:endParaRPr lang="en-US" sz="1800" b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  <a:latin typeface="Corbel" panose="020B0503020204020204" pitchFamily="34" charset="0"/>
                        </a:rPr>
                        <a:t>s[i:j]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Вытягивание (срез) подстроки из позиции</a:t>
                      </a:r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i</a:t>
                      </a:r>
                      <a:r>
                        <a:rPr lang="ru-RU" sz="1800" b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ru-RU" sz="1800" b="0" dirty="0">
                          <a:effectLst/>
                          <a:latin typeface="Corbel" panose="020B0503020204020204" pitchFamily="34" charset="0"/>
                        </a:rPr>
                        <a:t>до позиции </a:t>
                      </a:r>
                      <a:r>
                        <a:rPr lang="ru-RU" sz="1800" b="1" i="1" dirty="0">
                          <a:effectLst/>
                          <a:latin typeface="Corbel" panose="020B0503020204020204" pitchFamily="34" charset="0"/>
                        </a:rPr>
                        <a:t>j</a:t>
                      </a:r>
                      <a:endParaRPr lang="ru-RU" sz="1800" b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470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CA8222-87FF-4204-BFE3-81AD971B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88" y="3989166"/>
            <a:ext cx="2480031" cy="11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42C6-B6C8-4B62-916E-4DBD35A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2377-7141-4F64-8F32-3A36531C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157" y="1981714"/>
            <a:ext cx="3273285" cy="367830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Битовые операторы используются для сравнения (двоичных) чисел. Битовые операторы действуют на операнды, как если бы они были строкой двоичных цифр</a:t>
            </a:r>
          </a:p>
          <a:p>
            <a:r>
              <a:rPr lang="ru-RU" dirty="0"/>
              <a:t>Например, 2 в двоичном коде 10, а 7 -</a:t>
            </a:r>
            <a:r>
              <a:rPr lang="en-US" dirty="0"/>
              <a:t>&gt;</a:t>
            </a:r>
            <a:r>
              <a:rPr lang="ru-RU" dirty="0"/>
              <a:t> 111</a:t>
            </a:r>
          </a:p>
          <a:p>
            <a:r>
              <a:rPr lang="ru-RU" dirty="0"/>
              <a:t>В таблице рядом: пусть </a:t>
            </a:r>
            <a:r>
              <a:rPr lang="ru-RU" b="1" dirty="0"/>
              <a:t>x = 10 </a:t>
            </a:r>
            <a:r>
              <a:rPr lang="ru-RU" dirty="0"/>
              <a:t>(0000 1010 в двоичном формате) и </a:t>
            </a:r>
            <a:r>
              <a:rPr lang="ru-RU" b="1" dirty="0"/>
              <a:t>y = 4 </a:t>
            </a:r>
            <a:r>
              <a:rPr lang="ru-RU" dirty="0"/>
              <a:t>(0000 0100 в двоичном формате)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3355EC-BBB7-4C35-9258-C33B44CD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31555"/>
              </p:ext>
            </p:extLst>
          </p:nvPr>
        </p:nvGraphicFramePr>
        <p:xfrm>
          <a:off x="238540" y="1888949"/>
          <a:ext cx="8335617" cy="4862322"/>
        </p:xfrm>
        <a:graphic>
          <a:graphicData uri="http://schemas.openxmlformats.org/drawingml/2006/table">
            <a:tbl>
              <a:tblPr/>
              <a:tblGrid>
                <a:gridCol w="1210009">
                  <a:extLst>
                    <a:ext uri="{9D8B030D-6E8A-4147-A177-3AD203B41FA5}">
                      <a16:colId xmlns:a16="http://schemas.microsoft.com/office/drawing/2014/main" val="3222013817"/>
                    </a:ext>
                  </a:extLst>
                </a:gridCol>
                <a:gridCol w="1277231">
                  <a:extLst>
                    <a:ext uri="{9D8B030D-6E8A-4147-A177-3AD203B41FA5}">
                      <a16:colId xmlns:a16="http://schemas.microsoft.com/office/drawing/2014/main" val="1935079832"/>
                    </a:ext>
                  </a:extLst>
                </a:gridCol>
                <a:gridCol w="3569003">
                  <a:extLst>
                    <a:ext uri="{9D8B030D-6E8A-4147-A177-3AD203B41FA5}">
                      <a16:colId xmlns:a16="http://schemas.microsoft.com/office/drawing/2014/main" val="1856903960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669014986"/>
                    </a:ext>
                  </a:extLst>
                </a:gridCol>
              </a:tblGrid>
              <a:tr h="648462"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Оператор</a:t>
                      </a:r>
                      <a:endParaRPr lang="en-US" sz="1700" b="1" dirty="0">
                        <a:effectLst/>
                      </a:endParaRP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Название</a:t>
                      </a:r>
                      <a:endParaRPr lang="en-US" sz="1700" b="1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Описание</a:t>
                      </a:r>
                      <a:endParaRPr lang="en-US" sz="1700" b="1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b="1" dirty="0">
                          <a:effectLst/>
                        </a:rPr>
                        <a:t>Пример</a:t>
                      </a:r>
                      <a:endParaRPr lang="en-US" sz="1700" b="1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09874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&amp; 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AND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Устанавливает каждый бит в 1, если оба бита равны 1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x&amp; y = 0 (</a:t>
                      </a:r>
                      <a:r>
                        <a:rPr lang="es-ES" sz="1600" dirty="0"/>
                        <a:t>0000 0000</a:t>
                      </a:r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44244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|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OR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Устанавливает каждый бит в 1, если один из двух битов равен 1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| y = 14 (</a:t>
                      </a:r>
                      <a:r>
                        <a:rPr lang="es-ES" sz="1600" dirty="0"/>
                        <a:t>0000 1110</a:t>
                      </a:r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27177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 ^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XOR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Устанавливает каждый бит в 1, если только один из двух битов равен 1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^ y = 14 (</a:t>
                      </a:r>
                      <a:r>
                        <a:rPr lang="es-ES" sz="1600" dirty="0"/>
                        <a:t>0000 1110</a:t>
                      </a:r>
                      <a:r>
                        <a:rPr lang="es-E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11840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~ 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</a:t>
                      </a: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Инвертирует все биты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~x = -11 (</a:t>
                      </a:r>
                      <a:r>
                        <a:rPr lang="en-US" sz="1600" dirty="0"/>
                        <a:t>1111 0101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698"/>
                  </a:ext>
                </a:extLst>
              </a:tr>
              <a:tr h="6484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&lt;&lt;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Побитовый сдвиг влево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Производит сдвиг влево, толкая нули справа и оставляя самые левые биты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x&lt;&lt; 2 = 40 (</a:t>
                      </a:r>
                      <a:r>
                        <a:rPr lang="en-US" sz="1600" dirty="0"/>
                        <a:t>0010 1000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09066"/>
                  </a:ext>
                </a:extLst>
              </a:tr>
              <a:tr h="64846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&gt;&gt;</a:t>
                      </a:r>
                    </a:p>
                  </a:txBody>
                  <a:tcPr marL="140970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Побитовый сдвиг вправо</a:t>
                      </a:r>
                      <a:endParaRPr lang="en-US" sz="16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700" dirty="0">
                          <a:effectLst/>
                        </a:rPr>
                        <a:t>Сдвиг вправо, выдвигая копии самого левого бита, так чтобы самых правых битов не было </a:t>
                      </a:r>
                      <a:endParaRPr lang="en-US" sz="17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x&gt;&gt; 2 = 2 (</a:t>
                      </a:r>
                      <a:r>
                        <a:rPr lang="en-US" sz="1600" dirty="0"/>
                        <a:t>0000 0010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70485" marR="70485" marT="70485" marB="7048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3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9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A004-F7F9-4996-9CEB-6A63B2A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F853-EEF5-418D-9B65-8784C838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848465"/>
            <a:ext cx="11425083" cy="4699819"/>
          </a:xfrm>
        </p:spPr>
        <p:txBody>
          <a:bodyPr>
            <a:noAutofit/>
          </a:bodyPr>
          <a:lstStyle/>
          <a:p>
            <a:r>
              <a:rPr lang="ru-RU" sz="2200" dirty="0"/>
              <a:t>Чем отличается </a:t>
            </a:r>
            <a:r>
              <a:rPr lang="en-GB" sz="2200" i="1" dirty="0"/>
              <a:t>list</a:t>
            </a:r>
            <a:r>
              <a:rPr lang="en-GB" sz="2200" dirty="0"/>
              <a:t> </a:t>
            </a:r>
            <a:r>
              <a:rPr lang="ru-RU" sz="2200" dirty="0"/>
              <a:t>от </a:t>
            </a:r>
            <a:r>
              <a:rPr lang="en-GB" sz="2200" i="1" dirty="0"/>
              <a:t>tuple</a:t>
            </a:r>
            <a:r>
              <a:rPr lang="ru-RU" sz="2200" dirty="0"/>
              <a:t>?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Какой будет результат интерпретирования данных строк кода?</a:t>
            </a:r>
          </a:p>
          <a:p>
            <a:pPr marL="0" indent="0">
              <a:buNone/>
            </a:pPr>
            <a:r>
              <a:rPr lang="en-US" sz="2200" i="1" dirty="0"/>
              <a:t>print(3 &gt;= 3)</a:t>
            </a:r>
            <a:endParaRPr lang="ru-RU" sz="2200" i="1" dirty="0"/>
          </a:p>
          <a:p>
            <a:pPr marL="0" indent="0">
              <a:buNone/>
            </a:pPr>
            <a:endParaRPr lang="en-US" sz="2200" i="1" dirty="0"/>
          </a:p>
          <a:p>
            <a:r>
              <a:rPr lang="ru-RU" sz="2200" dirty="0"/>
              <a:t>А этого кода?</a:t>
            </a:r>
          </a:p>
          <a:p>
            <a:pPr marL="0" indent="0">
              <a:buNone/>
            </a:pPr>
            <a:r>
              <a:rPr lang="en-GB" sz="2200" i="1" dirty="0" err="1"/>
              <a:t>my_dates</a:t>
            </a:r>
            <a:r>
              <a:rPr lang="en-GB" sz="2200" i="1" dirty="0"/>
              <a:t> = </a:t>
            </a:r>
            <a:r>
              <a:rPr lang="en-GB" sz="2200" i="1" dirty="0" err="1"/>
              <a:t>dict</a:t>
            </a:r>
            <a:r>
              <a:rPr lang="en-GB" sz="2200" i="1" dirty="0"/>
              <a:t>(name = "Rose", age = 18, </a:t>
            </a:r>
            <a:r>
              <a:rPr lang="en-GB" sz="2200" i="1" dirty="0" err="1"/>
              <a:t>phone_number</a:t>
            </a:r>
            <a:r>
              <a:rPr lang="en-GB" sz="2200" i="1" dirty="0"/>
              <a:t> = "+37378998877")</a:t>
            </a:r>
          </a:p>
          <a:p>
            <a:pPr marL="0" indent="0">
              <a:buNone/>
            </a:pPr>
            <a:r>
              <a:rPr lang="en-GB" sz="2200" i="1" dirty="0"/>
              <a:t>print(</a:t>
            </a:r>
            <a:r>
              <a:rPr lang="en-GB" sz="2200" i="1" dirty="0" err="1"/>
              <a:t>my_dates</a:t>
            </a:r>
            <a:r>
              <a:rPr lang="en-GB" sz="2200" i="1" dirty="0"/>
              <a:t>)</a:t>
            </a:r>
            <a:endParaRPr lang="ru-RU" sz="2200" i="1" dirty="0"/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Использование оператора </a:t>
            </a:r>
            <a:r>
              <a:rPr lang="en-US" sz="2200" dirty="0"/>
              <a:t>“AND” </a:t>
            </a:r>
            <a:r>
              <a:rPr lang="ru-RU" sz="2200" dirty="0"/>
              <a:t>приведет к истине, если все операнды ….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76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DAE-9547-4164-AC3A-425356F9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</a:t>
            </a:r>
            <a:r>
              <a:rPr lang="en-GB" dirty="0"/>
              <a:t>Python (</a:t>
            </a:r>
            <a:r>
              <a:rPr lang="ru-RU" dirty="0"/>
              <a:t>массивы)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5182-E247-4979-B8BF-CD2FA7B0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6" y="1789471"/>
            <a:ext cx="11611896" cy="49652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/>
              <a:t>В языке программирования </a:t>
            </a:r>
            <a:r>
              <a:rPr lang="ru-RU" sz="2300" i="1" dirty="0"/>
              <a:t>Python</a:t>
            </a:r>
            <a:r>
              <a:rPr lang="ru-RU" sz="2300" dirty="0"/>
              <a:t> существует четыре типа данных, называемыми </a:t>
            </a:r>
            <a:r>
              <a:rPr lang="ru-RU" sz="2300" b="1" dirty="0"/>
              <a:t>коллекциями</a:t>
            </a:r>
            <a:r>
              <a:rPr lang="ru-RU" sz="2300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/>
              <a:t>Список</a:t>
            </a:r>
            <a:r>
              <a:rPr lang="ru-RU" sz="2300" dirty="0"/>
              <a:t> (</a:t>
            </a:r>
            <a:r>
              <a:rPr lang="en-GB" sz="2300" dirty="0"/>
              <a:t>list</a:t>
            </a:r>
            <a:r>
              <a:rPr lang="ru-RU" sz="2300" dirty="0"/>
              <a:t>) — это упорядоченная и изменяемая коллекция</a:t>
            </a:r>
            <a:r>
              <a:rPr lang="en-GB" sz="2300" dirty="0"/>
              <a:t> </a:t>
            </a:r>
            <a:r>
              <a:rPr lang="ru-RU" sz="2300" dirty="0"/>
              <a:t>данных. Позволяет дублировать элементы</a:t>
            </a:r>
            <a:endParaRPr lang="en-GB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/>
              <a:t>Кортеж</a:t>
            </a:r>
            <a:r>
              <a:rPr lang="ru-RU" sz="2300" dirty="0"/>
              <a:t> </a:t>
            </a:r>
            <a:r>
              <a:rPr lang="en-GB" sz="2300" dirty="0"/>
              <a:t>(tuple)</a:t>
            </a:r>
            <a:r>
              <a:rPr lang="ru-RU" sz="2300" dirty="0"/>
              <a:t> — это упорядоченная и неизменяемая коллекция. Позволяет дублировать элементы</a:t>
            </a:r>
            <a:endParaRPr lang="en-GB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/>
              <a:t>Множество</a:t>
            </a:r>
            <a:r>
              <a:rPr lang="ru-RU" sz="2300" dirty="0"/>
              <a:t> (</a:t>
            </a:r>
            <a:r>
              <a:rPr lang="en-GB" sz="2300" dirty="0"/>
              <a:t>s</a:t>
            </a:r>
            <a:r>
              <a:rPr lang="ru-RU" sz="2300" dirty="0"/>
              <a:t>et</a:t>
            </a:r>
            <a:r>
              <a:rPr lang="en-GB" sz="2300" dirty="0"/>
              <a:t>)</a:t>
            </a:r>
            <a:r>
              <a:rPr lang="ru-RU" sz="2300" dirty="0"/>
              <a:t> — это неупорядоченная, неизменяемая (элементы неизменяемы, но можно удалять их и добавлять новые) и неиндексированная коллекция данных. Нет повторяющихся элементов</a:t>
            </a:r>
            <a:endParaRPr lang="en-GB" sz="23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/>
              <a:t>Словарь</a:t>
            </a:r>
            <a:r>
              <a:rPr lang="en-GB" sz="2300" dirty="0"/>
              <a:t> (</a:t>
            </a:r>
            <a:r>
              <a:rPr lang="en-GB" sz="2300" dirty="0" err="1"/>
              <a:t>dict</a:t>
            </a:r>
            <a:r>
              <a:rPr lang="en-GB" sz="2300" dirty="0"/>
              <a:t>)</a:t>
            </a:r>
            <a:r>
              <a:rPr lang="ru-RU" sz="2300" dirty="0"/>
              <a:t> – представляет собой упорядоченную (начиная с версии Python 3.7, словари считаются упорядочеными. В Python 3.6 и более ранних версиях словари – неупорядоченые типы данных)  и изменяемую коллекцию. Элементы не могут повторятся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53858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C874-E269-40F5-8EA4-810B62E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;)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A77B-28EE-443B-8A2B-20225D6306BF}"/>
              </a:ext>
            </a:extLst>
          </p:cNvPr>
          <p:cNvSpPr txBox="1"/>
          <p:nvPr/>
        </p:nvSpPr>
        <p:spPr>
          <a:xfrm>
            <a:off x="1858296" y="4001729"/>
            <a:ext cx="94193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{</a:t>
            </a:r>
            <a:endParaRPr lang="ru-RU" sz="2400" dirty="0"/>
          </a:p>
          <a:p>
            <a:r>
              <a:rPr lang="en-GB" sz="2400" dirty="0"/>
              <a:t>'name': 'Rose’, </a:t>
            </a:r>
            <a:endParaRPr lang="ru-RU" sz="2400" dirty="0"/>
          </a:p>
          <a:p>
            <a:r>
              <a:rPr lang="en-GB" sz="2400" dirty="0"/>
              <a:t>'age': 18, </a:t>
            </a:r>
            <a:endParaRPr lang="ru-RU" sz="2400" dirty="0"/>
          </a:p>
          <a:p>
            <a:r>
              <a:rPr lang="en-GB" sz="2400" dirty="0"/>
              <a:t>'</a:t>
            </a:r>
            <a:r>
              <a:rPr lang="en-GB" sz="2400" dirty="0" err="1"/>
              <a:t>phone_number</a:t>
            </a:r>
            <a:r>
              <a:rPr lang="en-GB" sz="2400" dirty="0"/>
              <a:t>': '+37378998877’</a:t>
            </a:r>
            <a:endParaRPr lang="ru-RU" sz="2400" dirty="0"/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46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D89D-8FE0-4299-A369-AC4FEB3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Отличия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41DC-7CC5-45CC-A0E4-8304F439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968"/>
            <a:ext cx="11029615" cy="115037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Когда в коде необходимо использовать какую-то коллекцию – полезно понимать свойства этого типа. Выбор правильного типа для решения конкретной задачи - повышает эффективность или безопасность решения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87C7E-4B2B-4A2D-8BE9-AA523A47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88" y="3067666"/>
            <a:ext cx="6835997" cy="37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E1E1-32F4-43B1-B490-00053615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EE08-6343-4104-BA29-247D160A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15549"/>
            <a:ext cx="11304104" cy="4939212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>
                <a:latin typeface="Corbel" panose="020B0503020204020204" pitchFamily="34" charset="0"/>
              </a:rPr>
              <a:t>Списки из </a:t>
            </a:r>
            <a:r>
              <a:rPr lang="ro-MD" sz="2000" dirty="0" err="1">
                <a:latin typeface="Corbel" panose="020B0503020204020204" pitchFamily="34" charset="0"/>
              </a:rPr>
              <a:t>Python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имеют очень много общего с массивами из других языков программирования  </a:t>
            </a:r>
            <a:endParaRPr lang="en-US" sz="2000" dirty="0"/>
          </a:p>
          <a:p>
            <a:r>
              <a:rPr lang="ru-RU" sz="2000" dirty="0"/>
              <a:t>Список </a:t>
            </a:r>
            <a:r>
              <a:rPr lang="en-US" sz="2000" dirty="0"/>
              <a:t>(</a:t>
            </a:r>
            <a:r>
              <a:rPr lang="en-US" sz="2000" b="1" dirty="0"/>
              <a:t>list</a:t>
            </a:r>
            <a:r>
              <a:rPr lang="en-US" sz="2000" dirty="0"/>
              <a:t>)</a:t>
            </a:r>
            <a:r>
              <a:rPr lang="ru-RU" sz="2000" dirty="0"/>
              <a:t>- это </a:t>
            </a:r>
            <a:r>
              <a:rPr lang="ru-RU" sz="2000" b="1" dirty="0"/>
              <a:t>упорядоченная</a:t>
            </a:r>
            <a:r>
              <a:rPr lang="ru-RU" sz="2000" dirty="0"/>
              <a:t> последовательность элементов – можно произвести доступ к элементу по индексу позиции</a:t>
            </a:r>
            <a:endParaRPr lang="en-US" sz="2000" dirty="0"/>
          </a:p>
          <a:p>
            <a:r>
              <a:rPr lang="ru-RU" sz="2000" dirty="0"/>
              <a:t>Это один из наиболее часто используемых типов данных в </a:t>
            </a:r>
            <a:r>
              <a:rPr lang="ru-RU" sz="2000" dirty="0" err="1"/>
              <a:t>Python</a:t>
            </a:r>
            <a:r>
              <a:rPr lang="ru-RU" sz="2000" dirty="0"/>
              <a:t> и является очень гибким типом данных</a:t>
            </a:r>
            <a:endParaRPr lang="en-US" sz="2000" dirty="0"/>
          </a:p>
          <a:p>
            <a:r>
              <a:rPr lang="ru-RU" sz="2000" dirty="0"/>
              <a:t>Все элементы в списке не обязательно должны быть одного типа (но рекомендуется чтобы элементы были все того же типа)</a:t>
            </a:r>
            <a:endParaRPr lang="en-US" sz="2000" dirty="0"/>
          </a:p>
          <a:p>
            <a:r>
              <a:rPr lang="ru-RU" sz="2000" dirty="0">
                <a:latin typeface="Corbel" panose="020B0503020204020204" pitchFamily="34" charset="0"/>
              </a:rPr>
              <a:t>Каждый элемент списка имеет свою позицию в списке. Из-за этого элементы могут повторятся</a:t>
            </a:r>
            <a:endParaRPr lang="ro-MD" sz="2000" dirty="0">
              <a:latin typeface="Corbel" panose="020B0503020204020204" pitchFamily="34" charset="0"/>
            </a:endParaRPr>
          </a:p>
          <a:p>
            <a:r>
              <a:rPr lang="ru-RU" sz="2000" dirty="0">
                <a:latin typeface="Corbel" panose="020B0503020204020204" pitchFamily="34" charset="0"/>
              </a:rPr>
              <a:t>Элементы списков можно изменять (</a:t>
            </a:r>
            <a:r>
              <a:rPr lang="it-IT" sz="2000" i="1" dirty="0">
                <a:latin typeface="Corbel" panose="020B0503020204020204" pitchFamily="34" charset="0"/>
              </a:rPr>
              <a:t>mutable</a:t>
            </a:r>
            <a:r>
              <a:rPr lang="ru-RU" sz="2000" dirty="0">
                <a:latin typeface="Corbel" panose="020B0503020204020204" pitchFamily="34" charset="0"/>
              </a:rPr>
              <a:t>)</a:t>
            </a:r>
            <a:r>
              <a:rPr lang="it-IT" sz="2000" dirty="0">
                <a:latin typeface="Corbel" panose="020B0503020204020204" pitchFamily="34" charset="0"/>
              </a:rPr>
              <a:t>,</a:t>
            </a:r>
            <a:r>
              <a:rPr lang="ru-RU" sz="2000" dirty="0">
                <a:latin typeface="Corbel" panose="020B0503020204020204" pitchFamily="34" charset="0"/>
              </a:rPr>
              <a:t> и после создания списка</a:t>
            </a:r>
            <a:endParaRPr lang="en-US" sz="2000" dirty="0"/>
          </a:p>
          <a:p>
            <a:r>
              <a:rPr lang="ru-RU" sz="2000" dirty="0"/>
              <a:t>Список объявляется довольно просто - элементы, разделенные запятыми, заключены в квадратные скобки []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nb-NO" dirty="0"/>
              <a:t>arr1 = ["Ann", 22, 55.8]</a:t>
            </a:r>
          </a:p>
          <a:p>
            <a:pPr marL="0" indent="0">
              <a:buNone/>
            </a:pPr>
            <a:r>
              <a:rPr lang="nb-NO" dirty="0"/>
              <a:t>print(arr1, type(arr1))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86B7C-7AC9-4F4D-A3FF-3E5E8F15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19" y="5501104"/>
            <a:ext cx="3341214" cy="9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6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435-6A71-44E8-A279-ADD450C7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списка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10A5-C22D-4CAA-AB35-78D9C430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731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["Ann", 22, 55.8]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[1])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[1:3])</a:t>
            </a:r>
            <a:r>
              <a:rPr lang="ru-RU" dirty="0"/>
              <a:t>  </a:t>
            </a:r>
            <a:r>
              <a:rPr lang="en-GB" dirty="0"/>
              <a:t>#</a:t>
            </a:r>
            <a:r>
              <a:rPr lang="ru-RU" dirty="0"/>
              <a:t>срез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[1:])</a:t>
            </a:r>
          </a:p>
          <a:p>
            <a:r>
              <a:rPr lang="ru-RU" sz="2200" dirty="0"/>
              <a:t>Можно изменять значения списка после его создания</a:t>
            </a:r>
            <a:endParaRPr lang="en-US" sz="2200" dirty="0"/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["Ann", 22, 55.8]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[2] = 55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ru-RU" dirty="0"/>
          </a:p>
          <a:p>
            <a:r>
              <a:rPr lang="ru-RU" sz="2200" dirty="0">
                <a:latin typeface="Corbel" panose="020B0503020204020204" pitchFamily="34" charset="0"/>
              </a:rPr>
              <a:t>И другой пример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 err="1"/>
              <a:t>arr</a:t>
            </a:r>
            <a:r>
              <a:rPr lang="en-US" i="1" dirty="0"/>
              <a:t> = ["Ann", 22, 55.8]</a:t>
            </a:r>
          </a:p>
          <a:p>
            <a:pPr marL="0" indent="0">
              <a:buNone/>
            </a:pPr>
            <a:r>
              <a:rPr lang="en-US" i="1" dirty="0" err="1"/>
              <a:t>arr</a:t>
            </a:r>
            <a:r>
              <a:rPr lang="en-US" i="1" dirty="0"/>
              <a:t>[2] = [55, 77]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arr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7CCA6-0CDE-4873-9259-692FFF57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55" y="2021623"/>
            <a:ext cx="2196300" cy="1374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E3651-3513-477F-94A2-671C0682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55" y="3931916"/>
            <a:ext cx="2083821" cy="903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2D87-42DF-4370-B9E9-795D0EE7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063" y="5540582"/>
            <a:ext cx="2434850" cy="3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6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7C4C-1663-4959-A810-4B5AAE09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могут содержать повторяющиеся элементы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8929-1E57-4EBD-8ADC-218865EE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8"/>
            <a:ext cx="11029615" cy="4611756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Примеры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list1 = [1, 2, 4, 4, 3, 3, 7, 6, 5, 7] </a:t>
            </a:r>
          </a:p>
          <a:p>
            <a:pPr marL="0" indent="0">
              <a:buNone/>
            </a:pPr>
            <a:r>
              <a:rPr lang="en-US" i="1" dirty="0"/>
              <a:t>print("List with Numbers: ") </a:t>
            </a:r>
          </a:p>
          <a:p>
            <a:pPr marL="0" indent="0">
              <a:buNone/>
            </a:pPr>
            <a:r>
              <a:rPr lang="en-US" i="1" dirty="0"/>
              <a:t>print(list1)</a:t>
            </a:r>
          </a:p>
          <a:p>
            <a:pPr marL="0" indent="0">
              <a:buNone/>
            </a:pPr>
            <a:r>
              <a:rPr lang="en-US" i="1" dirty="0"/>
              <a:t>list2 = [1, "apple", 2, "peach", 3, "pear", 4, "apple"] </a:t>
            </a:r>
          </a:p>
          <a:p>
            <a:pPr marL="0" indent="0">
              <a:buNone/>
            </a:pPr>
            <a:r>
              <a:rPr lang="en-US" i="1" dirty="0"/>
              <a:t>print("Mixt list: ") </a:t>
            </a:r>
          </a:p>
          <a:p>
            <a:pPr marL="0" indent="0">
              <a:buNone/>
            </a:pPr>
            <a:r>
              <a:rPr lang="en-US" i="1" dirty="0"/>
              <a:t>print(list2)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Длинна списков</a:t>
            </a:r>
            <a:r>
              <a:rPr lang="en-US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это количество элементов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и определяется при помощи функции </a:t>
            </a:r>
            <a:r>
              <a:rPr lang="ro-MD" sz="2200" b="1" dirty="0" err="1">
                <a:latin typeface="Corbel" panose="020B0503020204020204" pitchFamily="34" charset="0"/>
              </a:rPr>
              <a:t>len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/>
              <a:t>list2 = [1, "apple", 2, "peach", 3, "pear", 4, "apple"] </a:t>
            </a:r>
          </a:p>
          <a:p>
            <a:pPr marL="0" indent="0">
              <a:buNone/>
            </a:pPr>
            <a:r>
              <a:rPr lang="en-US" i="1" dirty="0"/>
              <a:t>print("</a:t>
            </a:r>
            <a:r>
              <a:rPr lang="ru-RU" i="1" dirty="0"/>
              <a:t>Длинна</a:t>
            </a:r>
            <a:r>
              <a:rPr lang="en-US" i="1" dirty="0"/>
              <a:t> - ", </a:t>
            </a:r>
            <a:r>
              <a:rPr lang="en-US" i="1" dirty="0" err="1"/>
              <a:t>len</a:t>
            </a:r>
            <a:r>
              <a:rPr lang="en-US" i="1" dirty="0"/>
              <a:t>(list2))  </a:t>
            </a:r>
            <a:r>
              <a:rPr lang="en-US" dirty="0"/>
              <a:t># </a:t>
            </a:r>
            <a:r>
              <a:rPr lang="ru-RU" i="1" dirty="0"/>
              <a:t>Длинна </a:t>
            </a:r>
            <a:r>
              <a:rPr lang="en-US" dirty="0"/>
              <a:t>- 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7A642-294C-4900-8B7D-725D3454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3" y="3287989"/>
            <a:ext cx="4726336" cy="8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B1D6-F736-4EFD-97D3-C579CD49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других типов данных в списки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3908-BDC6-487A-85A0-A86E63B2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1646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Для того чтобы преобразовать другие последовательные типы данных в списки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используется функция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latin typeface="Corbel" panose="020B0503020204020204" pitchFamily="34" charset="0"/>
              </a:rPr>
              <a:t>list()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запоминаем</a:t>
            </a:r>
            <a:r>
              <a:rPr lang="en-GB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эту функцию можно применять только на последовательный тип данных</a:t>
            </a:r>
            <a:r>
              <a:rPr lang="ro-RO" sz="2200" dirty="0">
                <a:latin typeface="Corbel" panose="020B0503020204020204" pitchFamily="34" charset="0"/>
              </a:rPr>
              <a:t> (</a:t>
            </a:r>
            <a:r>
              <a:rPr lang="ro-RO" sz="2200" i="1" dirty="0">
                <a:latin typeface="Corbel" panose="020B0503020204020204" pitchFamily="34" charset="0"/>
              </a:rPr>
              <a:t>str</a:t>
            </a:r>
            <a:r>
              <a:rPr lang="ro-RO" sz="2200" dirty="0">
                <a:latin typeface="Corbel" panose="020B0503020204020204" pitchFamily="34" charset="0"/>
              </a:rPr>
              <a:t>, </a:t>
            </a:r>
            <a:r>
              <a:rPr lang="ro-RO" sz="2200" i="1" dirty="0">
                <a:latin typeface="Corbel" panose="020B0503020204020204" pitchFamily="34" charset="0"/>
              </a:rPr>
              <a:t>tuple</a:t>
            </a:r>
            <a:r>
              <a:rPr lang="ro-RO" sz="2200" dirty="0">
                <a:latin typeface="Corbel" panose="020B0503020204020204" pitchFamily="34" charset="0"/>
              </a:rPr>
              <a:t>)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text = "My city"</a:t>
            </a:r>
          </a:p>
          <a:p>
            <a:pPr marL="0" indent="0">
              <a:buNone/>
            </a:pPr>
            <a:r>
              <a:rPr lang="en-US" i="1" dirty="0"/>
              <a:t>print(list(text))</a:t>
            </a:r>
            <a:r>
              <a:rPr lang="ro-MD" i="1" dirty="0"/>
              <a:t> </a:t>
            </a:r>
            <a:r>
              <a:rPr lang="ro-MD" dirty="0"/>
              <a:t># ['M', 'y', ' ', 'c', 'i', 't', 'y']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print(list(77))</a:t>
            </a:r>
            <a:r>
              <a:rPr lang="ro-MD" i="1" dirty="0">
                <a:solidFill>
                  <a:srgbClr val="FF0000"/>
                </a:solidFill>
              </a:rPr>
              <a:t> </a:t>
            </a:r>
            <a:r>
              <a:rPr lang="ro-MD" dirty="0"/>
              <a:t># </a:t>
            </a:r>
            <a:r>
              <a:rPr lang="en-US" dirty="0" err="1"/>
              <a:t>TypeError</a:t>
            </a:r>
            <a:r>
              <a:rPr lang="en-US" dirty="0"/>
              <a:t>: 'int' object is not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ru-RU" sz="2200" dirty="0">
                <a:latin typeface="Corbel" panose="020B0503020204020204" pitchFamily="34" charset="0"/>
              </a:rPr>
              <a:t>Но что произойдет если я напишу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</a:p>
          <a:p>
            <a:pPr marL="0" indent="0">
              <a:buNone/>
            </a:pPr>
            <a:r>
              <a:rPr lang="ro-MD" dirty="0"/>
              <a:t>print(</a:t>
            </a:r>
            <a:r>
              <a:rPr lang="ro-MD" dirty="0" err="1"/>
              <a:t>list</a:t>
            </a:r>
            <a:r>
              <a:rPr lang="ro-MD" dirty="0"/>
              <a:t>("77"))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E9F4-BC45-4045-B435-72DECBF2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DBFB-6890-40B7-BD8E-D255508D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1815547"/>
            <a:ext cx="11336594" cy="4909717"/>
          </a:xfrm>
        </p:spPr>
        <p:txBody>
          <a:bodyPr>
            <a:normAutofit fontScale="92500" lnSpcReduction="20000"/>
          </a:bodyPr>
          <a:lstStyle/>
          <a:p>
            <a:r>
              <a:rPr lang="ru-RU" sz="2000" b="1" dirty="0"/>
              <a:t>Кортеж</a:t>
            </a:r>
            <a:r>
              <a:rPr lang="ru-RU" sz="2000" dirty="0"/>
              <a:t> - это </a:t>
            </a:r>
            <a:r>
              <a:rPr lang="ru-RU" sz="2000" b="1" dirty="0"/>
              <a:t>упорядоченная</a:t>
            </a:r>
            <a:r>
              <a:rPr lang="ru-RU" sz="2000" dirty="0"/>
              <a:t> последовательность элементов, аналогичная списку. Единственное отличие состоит в том, что кортежи являются неизменяемыми (</a:t>
            </a:r>
            <a:r>
              <a:rPr lang="en-US" sz="2000" i="1" dirty="0" err="1"/>
              <a:t>imutable</a:t>
            </a:r>
            <a:r>
              <a:rPr lang="ru-RU" sz="2000" dirty="0"/>
              <a:t>). </a:t>
            </a:r>
            <a:r>
              <a:rPr lang="ru-RU" sz="2000" b="1" dirty="0"/>
              <a:t>Созданные кортежи не могут быть изменены!</a:t>
            </a:r>
          </a:p>
          <a:p>
            <a:r>
              <a:rPr lang="ru-RU" sz="2000" dirty="0"/>
              <a:t>Кортежи используются для защиты данных от записи и, как правило, работают быстрее, чем списки, поскольку они не могут изменяться динамически</a:t>
            </a:r>
          </a:p>
          <a:p>
            <a:r>
              <a:rPr lang="ru-RU" sz="2000" dirty="0"/>
              <a:t>Они определяются в скобках </a:t>
            </a:r>
            <a:r>
              <a:rPr lang="ru-RU" sz="2000" b="1" dirty="0"/>
              <a:t>()</a:t>
            </a:r>
            <a:r>
              <a:rPr lang="ru-RU" sz="2000" dirty="0"/>
              <a:t>, и элементы разделяются запятыми</a:t>
            </a:r>
            <a:endParaRPr lang="en-US" sz="2000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 = ("Ann", 22, 55.8)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[2] = 55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ru-RU" sz="2000" dirty="0">
                <a:latin typeface="Corbel (Body)"/>
              </a:rPr>
              <a:t>Для доступа к элементам используется оператор </a:t>
            </a:r>
            <a:r>
              <a:rPr lang="en-US" sz="2000" b="1" dirty="0">
                <a:latin typeface="Corbel (Body)"/>
              </a:rPr>
              <a:t>[]</a:t>
            </a:r>
            <a:r>
              <a:rPr lang="ru-RU" sz="2000" dirty="0">
                <a:latin typeface="Corbel (Body)"/>
              </a:rPr>
              <a:t>, указывая числовой индекс позиции элемента</a:t>
            </a:r>
            <a:endParaRPr lang="en-US" sz="2000" b="1" dirty="0">
              <a:latin typeface="Corbel (Body)"/>
            </a:endParaRPr>
          </a:p>
          <a:p>
            <a:pPr marL="0" indent="0">
              <a:buNone/>
            </a:pPr>
            <a:r>
              <a:rPr lang="nb-NO" sz="2000" dirty="0"/>
              <a:t>arr = ("Ann", 22, 55.8)</a:t>
            </a:r>
          </a:p>
          <a:p>
            <a:pPr marL="0" indent="0">
              <a:buNone/>
            </a:pPr>
            <a:r>
              <a:rPr lang="nb-NO" sz="2000" dirty="0"/>
              <a:t>print(arr[1]) # 22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52577-3D33-4013-A773-483979C4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84" y="3607172"/>
            <a:ext cx="5903391" cy="16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673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2116</TotalTime>
  <Words>2883</Words>
  <Application>Microsoft Office PowerPoint</Application>
  <PresentationFormat>Widescreen</PresentationFormat>
  <Paragraphs>445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Consolas</vt:lpstr>
      <vt:lpstr>Corbel</vt:lpstr>
      <vt:lpstr>Corbel (Body)</vt:lpstr>
      <vt:lpstr>Gill Sans MT</vt:lpstr>
      <vt:lpstr>Menlo</vt:lpstr>
      <vt:lpstr>Wingdings 2</vt:lpstr>
      <vt:lpstr>Dividend</vt:lpstr>
      <vt:lpstr>Тема 3: Коллекции данных. операторы в python</vt:lpstr>
      <vt:lpstr>Содержание</vt:lpstr>
      <vt:lpstr>Коллекции Python (массивы)</vt:lpstr>
      <vt:lpstr>Основные Отличия</vt:lpstr>
      <vt:lpstr>списки</vt:lpstr>
      <vt:lpstr>Доступ к элементам списка</vt:lpstr>
      <vt:lpstr>Списки могут содержать повторяющиеся элементы</vt:lpstr>
      <vt:lpstr>Преобразование других типов данных в списки</vt:lpstr>
      <vt:lpstr>Python Tuple</vt:lpstr>
      <vt:lpstr>Срез элементов в кортежах</vt:lpstr>
      <vt:lpstr>Преобразование других типов данных в кортежи</vt:lpstr>
      <vt:lpstr>Наборы, множества (set)</vt:lpstr>
      <vt:lpstr>Значения Boolean и числовые значения 0, 1 в множествах</vt:lpstr>
      <vt:lpstr>Преимущества использования множеств и возможные преобразования </vt:lpstr>
      <vt:lpstr>Python Dictionary</vt:lpstr>
      <vt:lpstr>Python Dictionary</vt:lpstr>
      <vt:lpstr>Преобразование других типов данных в словарь</vt:lpstr>
      <vt:lpstr>Итак, в Python можно Изменить тип данных</vt:lpstr>
      <vt:lpstr>Зачем необходимо изменить тип данных?</vt:lpstr>
      <vt:lpstr>Операторы в python</vt:lpstr>
      <vt:lpstr>Арифметические операторы</vt:lpstr>
      <vt:lpstr>Операторы присваивания</vt:lpstr>
      <vt:lpstr>Операторы сравнения</vt:lpstr>
      <vt:lpstr>Логические операторы</vt:lpstr>
      <vt:lpstr>Идентификационные операторы</vt:lpstr>
      <vt:lpstr>Операторы членства (принадлежности)</vt:lpstr>
      <vt:lpstr>Операторы для работы со строками </vt:lpstr>
      <vt:lpstr>Битовые операторы</vt:lpstr>
      <vt:lpstr>Повторим…</vt:lpstr>
      <vt:lpstr>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383</cp:revision>
  <dcterms:created xsi:type="dcterms:W3CDTF">2019-08-31T15:29:49Z</dcterms:created>
  <dcterms:modified xsi:type="dcterms:W3CDTF">2024-01-25T10:26:46Z</dcterms:modified>
</cp:coreProperties>
</file>