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93" r:id="rId4"/>
    <p:sldId id="294" r:id="rId5"/>
    <p:sldId id="341" r:id="rId6"/>
    <p:sldId id="295" r:id="rId7"/>
    <p:sldId id="296" r:id="rId8"/>
    <p:sldId id="297" r:id="rId9"/>
    <p:sldId id="299" r:id="rId10"/>
    <p:sldId id="342" r:id="rId11"/>
    <p:sldId id="329" r:id="rId12"/>
    <p:sldId id="308" r:id="rId13"/>
    <p:sldId id="330" r:id="rId14"/>
    <p:sldId id="339" r:id="rId15"/>
    <p:sldId id="338" r:id="rId16"/>
    <p:sldId id="336" r:id="rId17"/>
    <p:sldId id="337" r:id="rId18"/>
    <p:sldId id="301" r:id="rId19"/>
    <p:sldId id="302" r:id="rId20"/>
    <p:sldId id="318" r:id="rId21"/>
    <p:sldId id="317" r:id="rId22"/>
    <p:sldId id="343" r:id="rId23"/>
    <p:sldId id="344" r:id="rId24"/>
    <p:sldId id="319" r:id="rId25"/>
    <p:sldId id="320" r:id="rId26"/>
    <p:sldId id="321" r:id="rId27"/>
    <p:sldId id="322" r:id="rId28"/>
    <p:sldId id="340" r:id="rId29"/>
    <p:sldId id="324" r:id="rId30"/>
    <p:sldId id="325" r:id="rId31"/>
    <p:sldId id="323" r:id="rId32"/>
    <p:sldId id="326" r:id="rId33"/>
    <p:sldId id="298" r:id="rId34"/>
    <p:sldId id="309" r:id="rId35"/>
    <p:sldId id="31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1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4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8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6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4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70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odule_math.as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-sys-module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319646"/>
          </a:xfrm>
        </p:spPr>
        <p:txBody>
          <a:bodyPr/>
          <a:lstStyle/>
          <a:p>
            <a:r>
              <a:rPr lang="ru-RU" dirty="0"/>
              <a:t>Тема </a:t>
            </a:r>
            <a:r>
              <a:rPr lang="en-US" dirty="0"/>
              <a:t>5</a:t>
            </a:r>
            <a:r>
              <a:rPr lang="ru-RU" dirty="0"/>
              <a:t>: Создание собственных Функций</a:t>
            </a:r>
            <a:r>
              <a:rPr lang="en-GB" dirty="0"/>
              <a:t> </a:t>
            </a:r>
            <a:r>
              <a:rPr lang="ru-RU" dirty="0"/>
              <a:t>в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79FF-169A-43BC-AA3E-19038537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Произвольное количество аргументов.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FE5A-73A2-44FB-AAF9-D18487BA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Если не знаете, сколько аргументов будет передано в функцию, добавьте две звездочки - </a:t>
            </a:r>
            <a:r>
              <a:rPr lang="ru-RU" sz="2200" b="1" dirty="0"/>
              <a:t>**</a:t>
            </a:r>
            <a:r>
              <a:rPr lang="ru-RU" sz="2200" dirty="0"/>
              <a:t> перед именем параметра в определении функции</a:t>
            </a:r>
          </a:p>
          <a:p>
            <a:r>
              <a:rPr lang="ru-RU" sz="2200" dirty="0"/>
              <a:t>Таким образом, функция получит </a:t>
            </a:r>
            <a:r>
              <a:rPr lang="ru-RU" sz="2200" b="1" dirty="0"/>
              <a:t>словарь</a:t>
            </a:r>
            <a:r>
              <a:rPr lang="ru-RU" sz="2200" dirty="0"/>
              <a:t> аргументов и сможет соответственно обращаться к элементам:</a:t>
            </a:r>
            <a:endParaRPr lang="en-GB" sz="2200" dirty="0"/>
          </a:p>
          <a:p>
            <a:pPr marL="0" indent="0">
              <a:buNone/>
            </a:pPr>
            <a:r>
              <a:rPr lang="en-GB" sz="2000" dirty="0"/>
              <a:t>def </a:t>
            </a:r>
            <a:r>
              <a:rPr lang="en-GB" sz="2000" dirty="0" err="1"/>
              <a:t>Jhon_children</a:t>
            </a:r>
            <a:r>
              <a:rPr lang="en-GB" sz="2000" dirty="0"/>
              <a:t>(**kid):</a:t>
            </a:r>
          </a:p>
          <a:p>
            <a:pPr marL="0" indent="0">
              <a:buNone/>
            </a:pPr>
            <a:r>
              <a:rPr lang="en-GB" sz="2000" dirty="0"/>
              <a:t>  return kid["</a:t>
            </a:r>
            <a:r>
              <a:rPr lang="en-GB" sz="2000" dirty="0" err="1"/>
              <a:t>first_name</a:t>
            </a:r>
            <a:r>
              <a:rPr lang="en-GB" sz="2000" dirty="0"/>
              <a:t>"]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print("Jhon has a child named ", </a:t>
            </a:r>
            <a:r>
              <a:rPr lang="en-GB" sz="2000" dirty="0" err="1"/>
              <a:t>Jhon_children</a:t>
            </a:r>
            <a:r>
              <a:rPr lang="en-GB" sz="2000" dirty="0"/>
              <a:t>(</a:t>
            </a:r>
            <a:r>
              <a:rPr lang="en-GB" sz="2000" dirty="0" err="1"/>
              <a:t>first_name</a:t>
            </a:r>
            <a:r>
              <a:rPr lang="en-GB" sz="2000" dirty="0"/>
              <a:t> = "Ivan", </a:t>
            </a:r>
            <a:r>
              <a:rPr lang="en-GB" sz="2000" dirty="0" err="1"/>
              <a:t>last_name</a:t>
            </a:r>
            <a:r>
              <a:rPr lang="en-GB" sz="2000" dirty="0"/>
              <a:t> = "Ivanov"))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7D4F1-0E6A-4BC3-BBCD-DAA0E611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595" y="4643644"/>
            <a:ext cx="3891898" cy="3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111D-9588-4605-9CFD-FE32BB54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Резервированное слово</a:t>
            </a:r>
            <a:r>
              <a:rPr lang="ro-MD" dirty="0"/>
              <a:t> ”PASS” </a:t>
            </a:r>
            <a:r>
              <a:rPr lang="ru-RU" dirty="0"/>
              <a:t>в</a:t>
            </a:r>
            <a:r>
              <a:rPr lang="ro-MD" dirty="0"/>
              <a:t> </a:t>
            </a:r>
            <a:r>
              <a:rPr lang="ro-MD" dirty="0" err="1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0BE0-F5B7-429D-9A24-7F771291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20" y="1809135"/>
            <a:ext cx="11287432" cy="4876800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Резервированное слово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pass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определяет нулевую декларацию</a:t>
            </a:r>
            <a:r>
              <a:rPr lang="ro-MD" sz="2200" dirty="0">
                <a:latin typeface="Corbel" panose="020B0503020204020204" pitchFamily="34" charset="0"/>
              </a:rPr>
              <a:t> (NULL)</a:t>
            </a:r>
            <a:endParaRPr lang="ru-RU" sz="2200" dirty="0">
              <a:latin typeface="Corbel" panose="020B0503020204020204" pitchFamily="34" charset="0"/>
            </a:endParaRPr>
          </a:p>
          <a:p>
            <a:pPr lvl="1"/>
            <a:r>
              <a:rPr lang="ru-RU" sz="2000" dirty="0">
                <a:latin typeface="Corbel" panose="020B0503020204020204" pitchFamily="34" charset="0"/>
              </a:rPr>
              <a:t>Между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o-MD" sz="2000" b="1" dirty="0" err="1">
                <a:latin typeface="Corbel" panose="020B0503020204020204" pitchFamily="34" charset="0"/>
              </a:rPr>
              <a:t>pass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и комментариями в </a:t>
            </a:r>
            <a:r>
              <a:rPr lang="ro-MD" sz="2000" dirty="0" err="1">
                <a:latin typeface="Corbel" panose="020B0503020204020204" pitchFamily="34" charset="0"/>
              </a:rPr>
              <a:t>Python</a:t>
            </a:r>
            <a:r>
              <a:rPr lang="ro-MD" sz="2000" dirty="0">
                <a:latin typeface="Corbel" panose="020B0503020204020204" pitchFamily="34" charset="0"/>
              </a:rPr>
              <a:t> </a:t>
            </a:r>
            <a:r>
              <a:rPr lang="ru-RU" sz="2000" dirty="0">
                <a:latin typeface="Corbel" panose="020B0503020204020204" pitchFamily="34" charset="0"/>
              </a:rPr>
              <a:t>есть разница</a:t>
            </a:r>
            <a:r>
              <a:rPr lang="ro-MD" sz="2000" dirty="0">
                <a:latin typeface="Corbel" panose="020B0503020204020204" pitchFamily="34" charset="0"/>
              </a:rPr>
              <a:t> – </a:t>
            </a:r>
            <a:r>
              <a:rPr lang="ru-RU" sz="2000" dirty="0">
                <a:latin typeface="Corbel" panose="020B0503020204020204" pitchFamily="34" charset="0"/>
              </a:rPr>
              <a:t>если интерпретатор игнорирует комментарии, то </a:t>
            </a:r>
            <a:r>
              <a:rPr lang="ro-MD" sz="2000" b="1" dirty="0" err="1">
                <a:latin typeface="Corbel" panose="020B0503020204020204" pitchFamily="34" charset="0"/>
              </a:rPr>
              <a:t>pass</a:t>
            </a:r>
            <a:r>
              <a:rPr lang="ro-MD" sz="2000" dirty="0">
                <a:latin typeface="Corbel" panose="020B0503020204020204" pitchFamily="34" charset="0"/>
              </a:rPr>
              <a:t> – </a:t>
            </a:r>
            <a:r>
              <a:rPr lang="ru-RU" sz="2000" dirty="0">
                <a:latin typeface="Corbel" panose="020B0503020204020204" pitchFamily="34" charset="0"/>
              </a:rPr>
              <a:t>не будет игнорирован</a:t>
            </a:r>
            <a:endParaRPr lang="ro-MD" sz="20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Инструкция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 err="1">
                <a:latin typeface="Corbel" panose="020B0503020204020204" pitchFamily="34" charset="0"/>
              </a:rPr>
              <a:t>pass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может быть использована как резервная конструкция </a:t>
            </a:r>
            <a:r>
              <a:rPr lang="ro-MD" sz="2200" dirty="0">
                <a:latin typeface="Corbel" panose="020B0503020204020204" pitchFamily="34" charset="0"/>
              </a:rPr>
              <a:t>– </a:t>
            </a:r>
            <a:r>
              <a:rPr lang="ru-RU" sz="2200" dirty="0">
                <a:latin typeface="Corbel" panose="020B0503020204020204" pitchFamily="34" charset="0"/>
              </a:rPr>
              <a:t>тогда когда программист не знает точно какой код необходимо написать для какой-то функции или класса</a:t>
            </a:r>
            <a:endParaRPr lang="ro-MD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Так же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o-MD" sz="2200" b="1" dirty="0" err="1">
                <a:latin typeface="Corbel" panose="020B0503020204020204" pitchFamily="34" charset="0"/>
              </a:rPr>
              <a:t>pass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можно использовать в случае когда программист не хочет чтобы какая-то функция выполняла, пока что, какой-то код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</a:p>
          <a:p>
            <a:r>
              <a:rPr lang="ru-RU" sz="2200" dirty="0">
                <a:latin typeface="Corbel" panose="020B0503020204020204" pitchFamily="34" charset="0"/>
              </a:rPr>
              <a:t>Синтаксис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  <a:r>
              <a:rPr lang="ro-MD" sz="2200" b="1" dirty="0" err="1">
                <a:highlight>
                  <a:srgbClr val="00FFFF"/>
                </a:highlight>
              </a:rPr>
              <a:t>pass</a:t>
            </a:r>
            <a:endParaRPr lang="ro-MD" sz="2200" b="1" dirty="0">
              <a:highlight>
                <a:srgbClr val="00FFFF"/>
              </a:highlight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Пример</a:t>
            </a:r>
            <a:r>
              <a:rPr lang="ro-MD" sz="2200" dirty="0"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b="1" dirty="0"/>
              <a:t>def </a:t>
            </a:r>
            <a:r>
              <a:rPr lang="en-US" b="1" dirty="0" err="1"/>
              <a:t>nullFunction</a:t>
            </a:r>
            <a:r>
              <a:rPr lang="en-US" b="1" dirty="0"/>
              <a:t>():</a:t>
            </a:r>
          </a:p>
          <a:p>
            <a:pPr marL="0" indent="0">
              <a:buNone/>
            </a:pPr>
            <a:r>
              <a:rPr lang="en-US" b="1" dirty="0"/>
              <a:t>    pass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nullFunction</a:t>
            </a:r>
            <a:r>
              <a:rPr lang="en-US" b="1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83190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FC1A-1968-439A-B665-148E08D8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</a:t>
            </a:r>
            <a:r>
              <a:rPr lang="en-US" b="1" dirty="0"/>
              <a:t>lambda (</a:t>
            </a:r>
            <a:r>
              <a:rPr lang="ru-RU" b="1" dirty="0"/>
              <a:t>называемые и «лямбда выражениями»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6B1A-0495-47B0-9306-278AE802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828801"/>
            <a:ext cx="11356257" cy="4857134"/>
          </a:xfrm>
        </p:spPr>
        <p:txBody>
          <a:bodyPr>
            <a:normAutofit lnSpcReduction="10000"/>
          </a:bodyPr>
          <a:lstStyle/>
          <a:p>
            <a:r>
              <a:rPr lang="ru-RU" sz="2100" dirty="0">
                <a:latin typeface="Corbel" panose="020B0503020204020204" pitchFamily="34" charset="0"/>
              </a:rPr>
              <a:t>Лямбда выражение представляет собой специальный синтаксис для создания безымянных функций</a:t>
            </a:r>
            <a:r>
              <a:rPr lang="ro-MD" sz="2100" dirty="0">
                <a:latin typeface="Corbel" panose="020B0503020204020204" pitchFamily="34" charset="0"/>
              </a:rPr>
              <a:t>. </a:t>
            </a:r>
            <a:r>
              <a:rPr lang="ru-RU" sz="2100" dirty="0">
                <a:latin typeface="Corbel" panose="020B0503020204020204" pitchFamily="34" charset="0"/>
              </a:rPr>
              <a:t>Эти выражения называются </a:t>
            </a:r>
            <a:r>
              <a:rPr lang="ru-RU" sz="2100" b="1" dirty="0">
                <a:latin typeface="Corbel" panose="020B0503020204020204" pitchFamily="34" charset="0"/>
              </a:rPr>
              <a:t>лямбда-функциями </a:t>
            </a:r>
            <a:r>
              <a:rPr lang="ru-RU" sz="2100" dirty="0">
                <a:latin typeface="Corbel" panose="020B0503020204020204" pitchFamily="34" charset="0"/>
              </a:rPr>
              <a:t>(или </a:t>
            </a:r>
            <a:r>
              <a:rPr lang="ru-RU" sz="2100" dirty="0">
                <a:solidFill>
                  <a:srgbClr val="00B0F0"/>
                </a:solidFill>
                <a:latin typeface="Corbel" panose="020B0503020204020204" pitchFamily="34" charset="0"/>
              </a:rPr>
              <a:t>лямбда-выражениями</a:t>
            </a:r>
            <a:r>
              <a:rPr lang="ru-RU" sz="2100" dirty="0">
                <a:latin typeface="Corbel" panose="020B0503020204020204" pitchFamily="34" charset="0"/>
              </a:rPr>
              <a:t>)</a:t>
            </a:r>
            <a:endParaRPr lang="ru-RU" sz="2100" b="1" dirty="0">
              <a:latin typeface="Corbel" panose="020B0503020204020204" pitchFamily="34" charset="0"/>
            </a:endParaRPr>
          </a:p>
          <a:p>
            <a:r>
              <a:rPr lang="ru-RU" sz="2100" dirty="0">
                <a:latin typeface="Corbel" panose="020B0503020204020204" pitchFamily="34" charset="0"/>
              </a:rPr>
              <a:t>Лямбда-функция - это небольшая анонимная функция (не содержит ключевое слово </a:t>
            </a:r>
            <a:r>
              <a:rPr lang="en-US" sz="2100" b="1" dirty="0">
                <a:latin typeface="Corbel" panose="020B0503020204020204" pitchFamily="34" charset="0"/>
              </a:rPr>
              <a:t>def</a:t>
            </a:r>
            <a:r>
              <a:rPr lang="en-US" sz="2100" dirty="0">
                <a:latin typeface="Corbel" panose="020B0503020204020204" pitchFamily="34" charset="0"/>
              </a:rPr>
              <a:t> –</a:t>
            </a:r>
            <a:r>
              <a:rPr lang="ru-RU" sz="2100" dirty="0">
                <a:latin typeface="Corbel" panose="020B0503020204020204" pitchFamily="34" charset="0"/>
              </a:rPr>
              <a:t> оно заменено на другое ключевое слово - </a:t>
            </a:r>
            <a:r>
              <a:rPr lang="en-US" sz="2100" dirty="0">
                <a:latin typeface="Corbel" panose="020B0503020204020204" pitchFamily="34" charset="0"/>
              </a:rPr>
              <a:t> </a:t>
            </a:r>
            <a:r>
              <a:rPr lang="en-US" sz="2100" b="1" dirty="0">
                <a:solidFill>
                  <a:srgbClr val="00B0F0"/>
                </a:solidFill>
                <a:latin typeface="Corbel" panose="020B0503020204020204" pitchFamily="34" charset="0"/>
              </a:rPr>
              <a:t>lambda</a:t>
            </a:r>
            <a:r>
              <a:rPr lang="ru-RU" sz="2100" dirty="0">
                <a:latin typeface="Corbel" panose="020B0503020204020204" pitchFamily="34" charset="0"/>
              </a:rPr>
              <a:t>)</a:t>
            </a:r>
            <a:endParaRPr lang="en-US" sz="2100" dirty="0">
              <a:latin typeface="Corbel" panose="020B0503020204020204" pitchFamily="34" charset="0"/>
            </a:endParaRPr>
          </a:p>
          <a:p>
            <a:r>
              <a:rPr lang="ru-RU" sz="2100" dirty="0">
                <a:latin typeface="Corbel" panose="020B0503020204020204" pitchFamily="34" charset="0"/>
              </a:rPr>
              <a:t>Они чаще всего используются как анонимные функции внутри другой функции или присваиваются переменным</a:t>
            </a:r>
          </a:p>
          <a:p>
            <a:r>
              <a:rPr lang="ru-RU" sz="2100" dirty="0">
                <a:latin typeface="Corbel" panose="020B0503020204020204" pitchFamily="34" charset="0"/>
              </a:rPr>
              <a:t>Лямбда-функция может принимать любое количество аргументов, но может иметь  в теле только одно выражение – выражение вычисляется и результат возвращается. Лямбда-функция содержит по умолчанию и команду возврата результата</a:t>
            </a:r>
            <a:endParaRPr lang="ro-MD" sz="2100" dirty="0">
              <a:latin typeface="Corbel" panose="020B0503020204020204" pitchFamily="34" charset="0"/>
            </a:endParaRPr>
          </a:p>
          <a:p>
            <a:r>
              <a:rPr lang="ru-RU" sz="2100" dirty="0">
                <a:latin typeface="Corbel" panose="020B0503020204020204" pitchFamily="34" charset="0"/>
              </a:rPr>
              <a:t>Лямбда-выражения возвращают функциональные объекты</a:t>
            </a:r>
            <a:r>
              <a:rPr lang="ro-MD" sz="2100" dirty="0">
                <a:latin typeface="Corbel" panose="020B0503020204020204" pitchFamily="34" charset="0"/>
              </a:rPr>
              <a:t> (</a:t>
            </a:r>
            <a:r>
              <a:rPr lang="ru-RU" sz="2100" dirty="0">
                <a:latin typeface="Corbel" panose="020B0503020204020204" pitchFamily="34" charset="0"/>
              </a:rPr>
              <a:t>используются в функциональном программировании</a:t>
            </a:r>
            <a:r>
              <a:rPr lang="ro-MD" sz="2100" dirty="0">
                <a:latin typeface="Corbel" panose="020B0503020204020204" pitchFamily="34" charset="0"/>
              </a:rPr>
              <a:t>)</a:t>
            </a:r>
            <a:endParaRPr lang="ru-RU" sz="2100" dirty="0">
              <a:latin typeface="Corbel" panose="020B0503020204020204" pitchFamily="34" charset="0"/>
            </a:endParaRPr>
          </a:p>
          <a:p>
            <a:r>
              <a:rPr lang="ru-RU" sz="2000" dirty="0"/>
              <a:t>Синтаксис: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lambda 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arguments 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: 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expression</a:t>
            </a:r>
            <a:endParaRPr lang="ru-RU" sz="2000" i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799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2C3-1C7E-4DEA-912C-5080FD34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лямбда-функций.1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98DE-9969-4C0B-BFC9-AD8ADA15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27122"/>
            <a:ext cx="11029615" cy="4454013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следующем примере лямбда-функция вычислит сумму двух чисел - я укажу значения в аргументе</a:t>
            </a:r>
            <a:r>
              <a:rPr lang="ro-MD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s-E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s-E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</a:t>
            </a:r>
            <a:r>
              <a:rPr lang="es-ES" sz="2200" i="1" dirty="0">
                <a:solidFill>
                  <a:srgbClr val="C00000"/>
                </a:solidFill>
              </a:rPr>
              <a:t>lambda </a:t>
            </a:r>
            <a:r>
              <a:rPr lang="es-ES" sz="2200" i="1" dirty="0">
                <a:solidFill>
                  <a:srgbClr val="00B0F0"/>
                </a:solidFill>
              </a:rPr>
              <a:t>x, y</a:t>
            </a:r>
            <a:r>
              <a:rPr lang="es-ES" sz="2200" i="1" dirty="0">
                <a:solidFill>
                  <a:srgbClr val="C00000"/>
                </a:solidFill>
              </a:rPr>
              <a:t>: </a:t>
            </a:r>
            <a:r>
              <a:rPr lang="es-ES" sz="2200" i="1" dirty="0">
                <a:solidFill>
                  <a:srgbClr val="00B050"/>
                </a:solidFill>
              </a:rPr>
              <a:t>x + y</a:t>
            </a:r>
            <a:r>
              <a:rPr lang="es-E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)(3, 5))</a:t>
            </a:r>
            <a:r>
              <a:rPr lang="ro-MD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// 8</a:t>
            </a:r>
            <a:endParaRPr lang="ru-RU" sz="2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ro-MD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Приведенный выше код можно записать</a:t>
            </a:r>
            <a:r>
              <a:rPr lang="en-GB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так</a:t>
            </a:r>
            <a:r>
              <a:rPr lang="ro-MD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s-E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summ</a:t>
            </a:r>
            <a:r>
              <a:rPr lang="es-E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lambda x, y: x + y</a:t>
            </a:r>
          </a:p>
          <a:p>
            <a:pPr marL="0" indent="0">
              <a:buNone/>
            </a:pPr>
            <a:r>
              <a:rPr lang="es-E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es-E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s-ES" sz="2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summ</a:t>
            </a:r>
            <a:r>
              <a:rPr lang="es-ES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(3, 5))</a:t>
            </a:r>
            <a:r>
              <a:rPr lang="ro-MD" sz="2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// 8</a:t>
            </a:r>
            <a:endParaRPr lang="ru-RU" sz="2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8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52C3-1C7E-4DEA-912C-5080FD34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лямбда-функций.2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98DE-9969-4C0B-BFC9-AD8ADA15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7458"/>
            <a:ext cx="11029615" cy="4652368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Пример использования функции-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lambda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в создании фильтра значений</a:t>
            </a:r>
          </a:p>
          <a:p>
            <a:pPr lvl="1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будем использовать предопределенную функцию </a:t>
            </a:r>
            <a:r>
              <a:rPr lang="en-US" sz="2000" dirty="0">
                <a:solidFill>
                  <a:srgbClr val="00B050"/>
                </a:solidFill>
                <a:latin typeface="Corbel" panose="020B0503020204020204" pitchFamily="34" charset="0"/>
              </a:rPr>
              <a:t>filter()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–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которая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имеет 2 параметра: функция которая что-то выполняет – там мы и впишем нашу функцию-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lambda,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и на второй позиции указывается к какому объекту применяется фильтр</a:t>
            </a:r>
          </a:p>
          <a:p>
            <a:pPr lvl="1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написанная лямбда-функция находит все чётные числа в представленном списке значений</a:t>
            </a:r>
          </a:p>
          <a:p>
            <a:pPr marL="0" indent="0">
              <a:buNone/>
            </a:pPr>
            <a:r>
              <a:rPr lang="en-US" sz="2000" dirty="0" err="1">
                <a:latin typeface="Corbel" panose="020B0503020204020204" pitchFamily="34" charset="0"/>
              </a:rPr>
              <a:t>nmbr_list</a:t>
            </a:r>
            <a:r>
              <a:rPr lang="en-US" sz="2000" dirty="0">
                <a:latin typeface="Corbel" panose="020B0503020204020204" pitchFamily="34" charset="0"/>
              </a:rPr>
              <a:t> = [1, 5, 4, 6, 8, 11, 3, 12, 17, 22, 33, 9]</a:t>
            </a:r>
          </a:p>
          <a:p>
            <a:pPr marL="0" indent="0">
              <a:buNone/>
            </a:pPr>
            <a:r>
              <a:rPr lang="en-US" sz="2000" dirty="0" err="1">
                <a:latin typeface="Corbel" panose="020B0503020204020204" pitchFamily="34" charset="0"/>
              </a:rPr>
              <a:t>new_list</a:t>
            </a:r>
            <a:r>
              <a:rPr lang="en-US" sz="2000" dirty="0">
                <a:latin typeface="Corbel" panose="020B0503020204020204" pitchFamily="34" charset="0"/>
              </a:rPr>
              <a:t> = list(filter(lambda x: (x%2 == 0) , </a:t>
            </a:r>
            <a:r>
              <a:rPr lang="en-US" sz="2000" dirty="0" err="1">
                <a:latin typeface="Corbel" panose="020B0503020204020204" pitchFamily="34" charset="0"/>
              </a:rPr>
              <a:t>nmbr_list</a:t>
            </a:r>
            <a:r>
              <a:rPr lang="en-US" sz="2000" dirty="0">
                <a:latin typeface="Corbel" panose="020B0503020204020204" pitchFamily="34" charset="0"/>
              </a:rPr>
              <a:t>))</a:t>
            </a:r>
          </a:p>
          <a:p>
            <a:pPr marL="0" indent="0">
              <a:buNone/>
            </a:pPr>
            <a:br>
              <a:rPr lang="en-US" sz="2000" dirty="0">
                <a:latin typeface="Corbel" panose="020B0503020204020204" pitchFamily="34" charset="0"/>
              </a:rPr>
            </a:br>
            <a:r>
              <a:rPr lang="en-US" sz="2000" dirty="0">
                <a:latin typeface="Corbel" panose="020B0503020204020204" pitchFamily="34" charset="0"/>
              </a:rPr>
              <a:t>print(</a:t>
            </a:r>
            <a:r>
              <a:rPr lang="en-US" sz="2000" dirty="0" err="1">
                <a:latin typeface="Corbel" panose="020B0503020204020204" pitchFamily="34" charset="0"/>
              </a:rPr>
              <a:t>new_list</a:t>
            </a:r>
            <a:r>
              <a:rPr lang="en-US" sz="2000" dirty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FC326-E0DC-4703-A1AB-2455AD5C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482" y="5348394"/>
            <a:ext cx="1983286" cy="3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FEF8-561F-4512-932F-2A36C42A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b="1" dirty="0"/>
              <a:t>MAP() </a:t>
            </a:r>
            <a:r>
              <a:rPr lang="ru-RU" b="1" dirty="0"/>
              <a:t>и</a:t>
            </a:r>
            <a:r>
              <a:rPr lang="en-US" b="1" dirty="0"/>
              <a:t> lambda</a:t>
            </a:r>
            <a:r>
              <a:rPr lang="ru-RU" b="1" dirty="0"/>
              <a:t>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8D5C-C671-4C04-B50C-B2CF87E6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56510"/>
          </a:xfrm>
        </p:spPr>
        <p:txBody>
          <a:bodyPr/>
          <a:lstStyle/>
          <a:p>
            <a:r>
              <a:rPr lang="ru-RU" sz="2200" dirty="0"/>
              <a:t>Поскольку </a:t>
            </a:r>
            <a:r>
              <a:rPr lang="ru-RU" sz="2200" b="1" dirty="0" err="1"/>
              <a:t>map</a:t>
            </a:r>
            <a:r>
              <a:rPr lang="ru-RU" sz="2200" b="1" dirty="0"/>
              <a:t>() </a:t>
            </a:r>
            <a:r>
              <a:rPr lang="ru-RU" sz="2200" dirty="0"/>
              <a:t>ожидает передачи функции, обычно используются лямбда-функции при работе с функциями </a:t>
            </a:r>
            <a:r>
              <a:rPr lang="ru-RU" sz="2200" b="1" dirty="0" err="1"/>
              <a:t>map</a:t>
            </a:r>
            <a:r>
              <a:rPr lang="ru-RU" sz="2200" b="1" dirty="0"/>
              <a:t>()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 = (4, 3, 5, 6, 9, 11, 2, 77)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result = map(lambda x: x**2, numbers)</a:t>
            </a:r>
          </a:p>
          <a:p>
            <a:pPr marL="0" indent="0">
              <a:buNone/>
            </a:pPr>
            <a:r>
              <a:rPr lang="en-US" dirty="0"/>
              <a:t>print(result)</a:t>
            </a:r>
            <a:r>
              <a:rPr lang="ru-RU" dirty="0"/>
              <a:t>  </a:t>
            </a:r>
            <a:r>
              <a:rPr lang="en-GB" dirty="0"/>
              <a:t># </a:t>
            </a:r>
            <a:r>
              <a:rPr lang="ru-RU" dirty="0"/>
              <a:t>нет смысла использования – необходимо преобразовать полученный обьект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transform = tuple(result)</a:t>
            </a:r>
          </a:p>
          <a:p>
            <a:pPr marL="0" indent="0">
              <a:buNone/>
            </a:pPr>
            <a:r>
              <a:rPr lang="en-US" dirty="0"/>
              <a:t>print(transform)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581CE-AFD2-4302-9CF1-B663E852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39" y="5043487"/>
            <a:ext cx="3682524" cy="6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7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D77E-D53B-4627-99FF-58832730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FFB9-9D69-437B-83B7-852AF58EA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838632"/>
            <a:ext cx="11434916" cy="4886633"/>
          </a:xfrm>
        </p:spPr>
        <p:txBody>
          <a:bodyPr>
            <a:normAutofit/>
          </a:bodyPr>
          <a:lstStyle/>
          <a:p>
            <a:r>
              <a:rPr lang="ru-RU" sz="2000" dirty="0"/>
              <a:t>Когда программа становится больше, будет лучше если разбить ее на несколько </a:t>
            </a:r>
            <a:r>
              <a:rPr lang="ru-RU" sz="2000" b="1" dirty="0">
                <a:solidFill>
                  <a:srgbClr val="00B0F0"/>
                </a:solidFill>
              </a:rPr>
              <a:t>модулей</a:t>
            </a:r>
          </a:p>
          <a:p>
            <a:r>
              <a:rPr lang="ru-RU" sz="2000" b="1" dirty="0">
                <a:solidFill>
                  <a:srgbClr val="00B0F0"/>
                </a:solidFill>
              </a:rPr>
              <a:t>Модуль</a:t>
            </a:r>
            <a:r>
              <a:rPr lang="ru-RU" sz="2000" dirty="0"/>
              <a:t> - это файл, содержащий какие-то определения переменных и какие-то инструкции Python</a:t>
            </a:r>
          </a:p>
          <a:p>
            <a:r>
              <a:rPr lang="ru-RU" sz="2000" dirty="0"/>
              <a:t>Модули Python имеют имя – обычное имя Python-файла и заканчиваются расширением </a:t>
            </a:r>
            <a:r>
              <a:rPr lang="ru-RU" sz="2000" b="1" dirty="0"/>
              <a:t>.py</a:t>
            </a:r>
            <a:endParaRPr lang="ru-RU" sz="2000" dirty="0"/>
          </a:p>
          <a:p>
            <a:r>
              <a:rPr lang="ru-RU" sz="2000" dirty="0"/>
              <a:t>Определения внутри какого-то модуля могут быть импортированы в другой модуль или в интерактивный интерпретатор </a:t>
            </a:r>
            <a:r>
              <a:rPr lang="ru-RU" sz="2000" dirty="0" err="1"/>
              <a:t>Python</a:t>
            </a:r>
            <a:endParaRPr lang="en-US" sz="2000" dirty="0"/>
          </a:p>
          <a:p>
            <a:r>
              <a:rPr lang="ru-RU" sz="2000" dirty="0"/>
              <a:t>Для импортирования используется ключевое слово </a:t>
            </a:r>
            <a:r>
              <a:rPr lang="ru-RU" sz="2000" b="1" dirty="0" err="1"/>
              <a:t>import</a:t>
            </a:r>
            <a:endParaRPr lang="ru-RU" sz="2000" b="1" dirty="0"/>
          </a:p>
          <a:p>
            <a:r>
              <a:rPr lang="ru-RU" dirty="0"/>
              <a:t>Пример импортирования модуля </a:t>
            </a:r>
            <a:r>
              <a:rPr lang="en-US" b="1" dirty="0"/>
              <a:t>math:</a:t>
            </a:r>
          </a:p>
          <a:p>
            <a:pPr marL="0" indent="0">
              <a:buNone/>
            </a:pPr>
            <a:r>
              <a:rPr lang="en-US" dirty="0"/>
              <a:t>import math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math.pi</a:t>
            </a:r>
            <a:r>
              <a:rPr lang="en-US" dirty="0"/>
              <a:t>)</a:t>
            </a:r>
          </a:p>
          <a:p>
            <a:r>
              <a:rPr lang="ru-RU" dirty="0"/>
              <a:t>Теперь все определения внутри данного модуля доступны в нашей области. Мы также можем импортировать только некоторые специфические атрибуты и функции, используя ключевое слово </a:t>
            </a:r>
            <a:r>
              <a:rPr lang="ru-RU" b="1" dirty="0" err="1"/>
              <a:t>from</a:t>
            </a:r>
            <a:endParaRPr lang="ru-RU" b="1" dirty="0"/>
          </a:p>
          <a:p>
            <a:r>
              <a:rPr lang="ru-RU" dirty="0">
                <a:latin typeface="Corbel" panose="020B0503020204020204" pitchFamily="34" charset="0"/>
              </a:rPr>
              <a:t>Пример: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from math import pi</a:t>
            </a:r>
            <a:endParaRPr lang="en-US" dirty="0">
              <a:solidFill>
                <a:srgbClr val="00B0F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24522-9164-4243-AB57-C59801E2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904960"/>
            <a:ext cx="1143000" cy="4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5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886C-C008-409D-97D3-505B40CC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</a:t>
            </a:r>
            <a:r>
              <a:rPr lang="en-US" dirty="0"/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D313-E5C8-4C5E-AF09-662CA92A7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sys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sys.path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6CAC9-9CBF-4696-8651-C7007E526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357" y="3648172"/>
            <a:ext cx="4590107" cy="804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4A7E4-A007-494D-9C2C-041AABA2E14D}"/>
              </a:ext>
            </a:extLst>
          </p:cNvPr>
          <p:cNvSpPr txBox="1"/>
          <p:nvPr/>
        </p:nvSpPr>
        <p:spPr>
          <a:xfrm>
            <a:off x="581192" y="5397134"/>
            <a:ext cx="7521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Дополнительно прочтите о модулех  </a:t>
            </a:r>
            <a:r>
              <a:rPr lang="en-GB" b="1" dirty="0"/>
              <a:t>math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en-GB" b="1" dirty="0"/>
              <a:t>sys</a:t>
            </a:r>
            <a:r>
              <a:rPr lang="ru-RU" b="1" dirty="0"/>
              <a:t> </a:t>
            </a:r>
          </a:p>
          <a:p>
            <a:r>
              <a:rPr lang="en-GB" b="1" dirty="0">
                <a:hlinkClick r:id="rId3"/>
              </a:rPr>
              <a:t>https://www.w3schools.com/python/module_math.asp</a:t>
            </a:r>
            <a:endParaRPr lang="ru-RU" b="1" dirty="0"/>
          </a:p>
          <a:p>
            <a:r>
              <a:rPr lang="en-GB" b="1" dirty="0">
                <a:hlinkClick r:id="rId4"/>
              </a:rPr>
              <a:t>https://www.geeksforgeeks.org/python-sys-module/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074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9A30-1D8A-4B09-9E44-4BD8CFDE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модуля с функциями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0EE5-6D8E-4F3E-AA47-2C38E88A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838633"/>
            <a:ext cx="5516984" cy="48866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900" dirty="0"/>
              <a:t>Разделяем код</a:t>
            </a:r>
          </a:p>
          <a:p>
            <a:r>
              <a:rPr lang="ru-RU" sz="1900" dirty="0"/>
              <a:t>В файле </a:t>
            </a:r>
            <a:r>
              <a:rPr lang="en-US" sz="1900" b="1" dirty="0"/>
              <a:t>module_example5</a:t>
            </a:r>
            <a:r>
              <a:rPr lang="ru-RU" sz="1900" dirty="0"/>
              <a:t>, я создала функцию и определила словарь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employee = {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"name": "John",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"surname": "Smith",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"age": 18,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"</a:t>
            </a:r>
            <a:r>
              <a:rPr lang="en-GB" i="1" dirty="0" err="1">
                <a:latin typeface="Corbel" panose="020B0503020204020204" pitchFamily="34" charset="0"/>
              </a:rPr>
              <a:t>phone_number</a:t>
            </a:r>
            <a:r>
              <a:rPr lang="en-GB" i="1" dirty="0">
                <a:latin typeface="Corbel" panose="020B0503020204020204" pitchFamily="34" charset="0"/>
              </a:rPr>
              <a:t>": "+37368778899",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"email": "john@gmail.com"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}</a:t>
            </a:r>
          </a:p>
          <a:p>
            <a:pPr marL="0" indent="0">
              <a:buNone/>
            </a:pPr>
            <a:endParaRPr lang="en-GB" i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def choice(food):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  result = ""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  for x in food: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      result += "\n" + x</a:t>
            </a:r>
          </a:p>
          <a:p>
            <a:pPr marL="0" indent="0">
              <a:buNone/>
            </a:pPr>
            <a:r>
              <a:rPr lang="en-GB" i="1" dirty="0">
                <a:latin typeface="Corbel" panose="020B0503020204020204" pitchFamily="34" charset="0"/>
              </a:rPr>
              <a:t>    return result </a:t>
            </a:r>
            <a:endParaRPr lang="ru-RU" i="1" dirty="0">
              <a:latin typeface="Corbel" panose="020B05030202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067B2-0EE0-405D-A3C6-C59B5C8DCC9F}"/>
              </a:ext>
            </a:extLst>
          </p:cNvPr>
          <p:cNvSpPr txBox="1"/>
          <p:nvPr/>
        </p:nvSpPr>
        <p:spPr>
          <a:xfrm>
            <a:off x="5810865" y="2664444"/>
            <a:ext cx="593868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dirty="0"/>
              <a:t>В файле </a:t>
            </a:r>
            <a:r>
              <a:rPr lang="en-US" b="1" dirty="0"/>
              <a:t>example</a:t>
            </a:r>
            <a:r>
              <a:rPr lang="ru-RU" b="1" dirty="0"/>
              <a:t>5</a:t>
            </a:r>
            <a:r>
              <a:rPr lang="en-US" b="1" dirty="0"/>
              <a:t>.py </a:t>
            </a:r>
            <a:r>
              <a:rPr lang="ru-RU" dirty="0"/>
              <a:t>я вызову данный модуль и выведу сообщение на экран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import module_example5</a:t>
            </a:r>
            <a:endParaRPr lang="en-US" sz="1700" b="1" i="1" dirty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fruits = ["</a:t>
            </a:r>
            <a:r>
              <a:rPr lang="ru-RU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яблоки", "бананы", "черешня"]</a:t>
            </a:r>
          </a:p>
          <a:p>
            <a:pPr marL="0" indent="0">
              <a:buNone/>
            </a:pP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print("</a:t>
            </a:r>
            <a:r>
              <a:rPr lang="ru-RU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Сотрудник {} предпочитает следующие фрукты:".</a:t>
            </a: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format(module_example5.employee["name"])</a:t>
            </a:r>
            <a:r>
              <a:rPr lang="ru-RU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+ module_example5.choice(fruits))</a:t>
            </a:r>
            <a:endParaRPr lang="ru-RU" sz="1700" i="1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D2FB3-9067-4E8C-98B1-EA4487C2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805" y="5515898"/>
            <a:ext cx="5094050" cy="8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0FCA-A941-4D74-870A-539F6072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Переименование модуля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C006-95B6-41C4-B812-84EF878B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07458"/>
            <a:ext cx="11029615" cy="4629710"/>
          </a:xfrm>
        </p:spPr>
        <p:txBody>
          <a:bodyPr>
            <a:normAutofit/>
          </a:bodyPr>
          <a:lstStyle/>
          <a:p>
            <a:r>
              <a:rPr lang="ru-RU" sz="2200" dirty="0"/>
              <a:t>Используется для удобства</a:t>
            </a:r>
          </a:p>
          <a:p>
            <a:r>
              <a:rPr lang="ru-RU" sz="2200" dirty="0"/>
              <a:t>Для переименования модуля соблюдается следующий синтаксис:</a:t>
            </a:r>
          </a:p>
          <a:p>
            <a:pPr marL="0" indent="0">
              <a:buNone/>
            </a:pPr>
            <a:r>
              <a:rPr lang="en-US" sz="2200" b="1" dirty="0"/>
              <a:t>impor</a:t>
            </a:r>
            <a:r>
              <a:rPr lang="en-US" sz="2200" dirty="0"/>
              <a:t>t </a:t>
            </a:r>
            <a:r>
              <a:rPr lang="ru-RU" sz="2200" i="1" dirty="0" err="1"/>
              <a:t>имя_модуля</a:t>
            </a:r>
            <a:r>
              <a:rPr lang="en-US" sz="2200" dirty="0"/>
              <a:t> </a:t>
            </a:r>
            <a:r>
              <a:rPr lang="en-US" sz="2200" b="1" dirty="0"/>
              <a:t>as</a:t>
            </a:r>
            <a:r>
              <a:rPr lang="en-US" sz="2200" dirty="0"/>
              <a:t> </a:t>
            </a:r>
            <a:r>
              <a:rPr lang="ru-RU" sz="2200" i="1" dirty="0"/>
              <a:t>псевдоним</a:t>
            </a:r>
          </a:p>
          <a:p>
            <a:pPr marL="0" indent="0">
              <a:buNone/>
            </a:pPr>
            <a:r>
              <a:rPr lang="ru-RU" i="1" dirty="0"/>
              <a:t>(</a:t>
            </a:r>
            <a:r>
              <a:rPr lang="en-US" sz="1800" i="1" dirty="0"/>
              <a:t>as</a:t>
            </a:r>
            <a:r>
              <a:rPr lang="ru-RU" sz="1800" i="1" dirty="0"/>
              <a:t> = </a:t>
            </a:r>
            <a:r>
              <a:rPr lang="en-GB" sz="1800" i="1" dirty="0"/>
              <a:t>alias</a:t>
            </a:r>
            <a:r>
              <a:rPr lang="ru-RU" i="1" dirty="0"/>
              <a:t>)</a:t>
            </a:r>
          </a:p>
          <a:p>
            <a:r>
              <a:rPr lang="ru-RU" dirty="0"/>
              <a:t>Пример -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я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использовала псевдоним </a:t>
            </a:r>
            <a:r>
              <a:rPr lang="en-US" sz="1800" b="1" i="1" dirty="0">
                <a:solidFill>
                  <a:srgbClr val="00B0F0"/>
                </a:solidFill>
                <a:latin typeface="Corbel" panose="020B0503020204020204" pitchFamily="34" charset="0"/>
              </a:rPr>
              <a:t>m5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для модуля чтобы было легче с ним работать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import module_example5 </a:t>
            </a:r>
            <a:r>
              <a:rPr lang="en-US" b="1" dirty="0">
                <a:solidFill>
                  <a:srgbClr val="00B0F0"/>
                </a:solidFill>
                <a:latin typeface="Corbel" panose="020B0503020204020204" pitchFamily="34" charset="0"/>
              </a:rPr>
              <a:t>as m5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fruits = ["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яблоки", "бананы", "черешня"]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print("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Сотрудник {} предпочитает следующие фрукты: ".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format(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m5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.employee["name"]) +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m5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.choice(fruits))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ru-RU" i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rgbClr val="00B0F0"/>
                </a:solidFill>
              </a:rPr>
              <a:t>Примечание:</a:t>
            </a:r>
            <a:r>
              <a:rPr lang="ru-RU" dirty="0">
                <a:solidFill>
                  <a:srgbClr val="00B0F0"/>
                </a:solidFill>
              </a:rPr>
              <a:t> Функции можно группировать в пакеты, для удобства. Доступ, в этом случае проводится используя оператор . (точка). Пример: </a:t>
            </a:r>
            <a:r>
              <a:rPr lang="en-US" b="1" dirty="0">
                <a:solidFill>
                  <a:srgbClr val="00B0F0"/>
                </a:solidFill>
              </a:rPr>
              <a:t>import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ru-RU" i="1" dirty="0" err="1">
                <a:solidFill>
                  <a:srgbClr val="00B0F0"/>
                </a:solidFill>
              </a:rPr>
              <a:t>имя_пакета</a:t>
            </a:r>
            <a:r>
              <a:rPr lang="en-US" i="1" dirty="0">
                <a:solidFill>
                  <a:srgbClr val="00B0F0"/>
                </a:solidFill>
              </a:rPr>
              <a:t>.</a:t>
            </a:r>
            <a:r>
              <a:rPr lang="ru-RU" i="1" dirty="0" err="1">
                <a:solidFill>
                  <a:srgbClr val="00B0F0"/>
                </a:solidFill>
              </a:rPr>
              <a:t>имя_подпакета</a:t>
            </a:r>
            <a:r>
              <a:rPr lang="en-US" i="1" dirty="0">
                <a:solidFill>
                  <a:srgbClr val="00B0F0"/>
                </a:solidFill>
              </a:rPr>
              <a:t>.</a:t>
            </a:r>
            <a:r>
              <a:rPr lang="ru-RU" i="1" dirty="0" err="1">
                <a:solidFill>
                  <a:srgbClr val="00B0F0"/>
                </a:solidFill>
              </a:rPr>
              <a:t>имя_модуля</a:t>
            </a:r>
            <a:endParaRPr lang="ru-RU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24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6741"/>
            <a:ext cx="7648408" cy="1713078"/>
          </a:xfrm>
        </p:spPr>
        <p:txBody>
          <a:bodyPr>
            <a:normAutofit/>
          </a:bodyPr>
          <a:lstStyle/>
          <a:p>
            <a:r>
              <a:rPr lang="ru-RU" sz="2400" dirty="0"/>
              <a:t>Создание собственных функций в </a:t>
            </a:r>
            <a:r>
              <a:rPr lang="en-US" sz="2400" dirty="0"/>
              <a:t>Python</a:t>
            </a:r>
            <a:r>
              <a:rPr lang="ru-RU" sz="2400" dirty="0"/>
              <a:t>. Синтаксис</a:t>
            </a:r>
            <a:endParaRPr lang="en-US" sz="2400" dirty="0"/>
          </a:p>
          <a:p>
            <a:r>
              <a:rPr lang="ru-RU" sz="2400" dirty="0"/>
              <a:t>Области видимости переменных в </a:t>
            </a:r>
            <a:r>
              <a:rPr lang="en-US" sz="2400" dirty="0"/>
              <a:t>Python</a:t>
            </a:r>
            <a:endParaRPr lang="ru-RU" sz="2400" dirty="0"/>
          </a:p>
        </p:txBody>
      </p:sp>
      <p:pic>
        <p:nvPicPr>
          <p:cNvPr id="1026" name="Picture 2" descr="Functions — Python for you and me 0.5.beta1 documentation">
            <a:extLst>
              <a:ext uri="{FF2B5EF4-FFF2-40B4-BE49-F238E27FC236}">
                <a16:creationId xmlns:a16="http://schemas.microsoft.com/office/drawing/2014/main" id="{7DC7C55D-B6AE-40E9-BA48-A2BB5693B4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284" y="3559819"/>
            <a:ext cx="5570007" cy="316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3508-AB0E-42FE-8E66-D90D378D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имен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223D-0EC8-4652-9756-CF85B615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73" y="1789472"/>
            <a:ext cx="11658291" cy="4966436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Пространство имен - это используемая коллекция имен. В </a:t>
            </a:r>
            <a:r>
              <a:rPr lang="ru-RU" sz="2000" dirty="0" err="1"/>
              <a:t>Python</a:t>
            </a:r>
            <a:r>
              <a:rPr lang="ru-RU" sz="2000" dirty="0"/>
              <a:t> можно представить пространство имен как отображение каждого определенного имени на соответствующие объекты</a:t>
            </a:r>
          </a:p>
          <a:p>
            <a:r>
              <a:rPr lang="ru-RU" sz="2000" dirty="0"/>
              <a:t>Различные пространства имен могут сосуществовать в определенный момент времени, но они полностью изолированы</a:t>
            </a:r>
          </a:p>
          <a:p>
            <a:r>
              <a:rPr lang="ru-RU" sz="2000" dirty="0"/>
              <a:t>Пространство имен, содержащее все встроенные имена, создается при запуске интерпретатора </a:t>
            </a:r>
            <a:r>
              <a:rPr lang="ru-RU" sz="2000" dirty="0" err="1"/>
              <a:t>Python</a:t>
            </a:r>
            <a:r>
              <a:rPr lang="ru-RU" sz="2000" dirty="0"/>
              <a:t> и существует до тех пор, пока мы не завершим работу</a:t>
            </a:r>
          </a:p>
          <a:p>
            <a:r>
              <a:rPr lang="ru-RU" sz="2000" dirty="0"/>
              <a:t>Это причина того, что встроенные функции, такие как </a:t>
            </a:r>
            <a:r>
              <a:rPr lang="ru-RU" sz="2000" b="1" i="1" dirty="0" err="1"/>
              <a:t>id</a:t>
            </a:r>
            <a:r>
              <a:rPr lang="ru-RU" sz="2000" b="1" i="1" dirty="0"/>
              <a:t>() </a:t>
            </a:r>
            <a:r>
              <a:rPr lang="ru-RU" sz="2000" dirty="0"/>
              <a:t>(позволяет получить адрес в оперативной памяти какого-либо объекта), </a:t>
            </a:r>
            <a:r>
              <a:rPr lang="ru-RU" sz="2000" b="1" i="1" dirty="0" err="1"/>
              <a:t>print</a:t>
            </a:r>
            <a:r>
              <a:rPr lang="ru-RU" sz="2000" b="1" i="1" dirty="0"/>
              <a:t>() </a:t>
            </a:r>
            <a:r>
              <a:rPr lang="ru-RU" sz="2000" dirty="0"/>
              <a:t>и т. д. всегда доступны для нас из любой части программы. Каждый модуль создает свое собственное глобальное пространство имен</a:t>
            </a:r>
          </a:p>
          <a:p>
            <a:r>
              <a:rPr lang="ru-RU" sz="2000" dirty="0"/>
              <a:t>Эти разные пространства имен изолированы. Следовательно, одно и то же имя, которое может существовать в разных модулях, не конфликтует</a:t>
            </a:r>
          </a:p>
          <a:p>
            <a:r>
              <a:rPr lang="ru-RU" sz="2000" dirty="0"/>
              <a:t>Модули могут иметь различные функции и классы. При вызове функции, создается локальное пространство имен, в котором определены все имена используемые в теле функции. Аналогично, дела обстоят и с классом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526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421B-7CA3-4CC4-9EBA-6D6B285E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1" dirty="0"/>
              <a:t>Видимость переменных в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8197-92FC-4728-8519-6DAE49DF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974573"/>
            <a:ext cx="9572772" cy="4638261"/>
          </a:xfrm>
        </p:spPr>
        <p:txBody>
          <a:bodyPr>
            <a:normAutofit/>
          </a:bodyPr>
          <a:lstStyle/>
          <a:p>
            <a:r>
              <a:rPr lang="ru-RU" sz="2000" dirty="0"/>
              <a:t>Хотя определено несколько уникальных пространств имен, мы не сможем получить доступ ко всем из них, из каждой части программы. Используется концепция «</a:t>
            </a:r>
            <a:r>
              <a:rPr lang="ru-RU" sz="2000" b="1" dirty="0">
                <a:solidFill>
                  <a:srgbClr val="00B0F0"/>
                </a:solidFill>
              </a:rPr>
              <a:t>видимости</a:t>
            </a:r>
            <a:r>
              <a:rPr lang="ru-RU" sz="2000" dirty="0"/>
              <a:t>»</a:t>
            </a:r>
          </a:p>
          <a:p>
            <a:r>
              <a:rPr lang="ru-RU" sz="2000" b="1" dirty="0"/>
              <a:t>Область действия </a:t>
            </a:r>
            <a:r>
              <a:rPr lang="ru-RU" sz="2000" dirty="0"/>
              <a:t>(или </a:t>
            </a:r>
            <a:r>
              <a:rPr lang="ru-RU" sz="2000" dirty="0">
                <a:solidFill>
                  <a:srgbClr val="00B0F0"/>
                </a:solidFill>
              </a:rPr>
              <a:t>видимости</a:t>
            </a:r>
            <a:r>
              <a:rPr lang="ru-RU" sz="2000" dirty="0"/>
              <a:t>) - это часть программы, из которой можно напрямую получить доступ к пространству имен без какого-либо префикса</a:t>
            </a:r>
          </a:p>
          <a:p>
            <a:r>
              <a:rPr lang="ru-RU" sz="2000" dirty="0"/>
              <a:t>В любой момент времени есть как минимум три вложенные области видимости:</a:t>
            </a:r>
          </a:p>
          <a:p>
            <a:pPr lvl="1"/>
            <a:r>
              <a:rPr lang="ru-RU" sz="1800" dirty="0"/>
              <a:t>Область действия текущей функции, с локальными именами</a:t>
            </a:r>
          </a:p>
          <a:p>
            <a:pPr lvl="1"/>
            <a:r>
              <a:rPr lang="ru-RU" sz="1800" dirty="0"/>
              <a:t>Область действия модуля, который имеет глобальные имена</a:t>
            </a:r>
          </a:p>
          <a:p>
            <a:pPr lvl="1"/>
            <a:r>
              <a:rPr lang="ru-RU" sz="1800" dirty="0"/>
              <a:t>Внешняя область, которая имеет встроенные имена</a:t>
            </a:r>
          </a:p>
          <a:p>
            <a:r>
              <a:rPr lang="ru-RU" sz="2000" dirty="0"/>
              <a:t>Когда ссылка делается внутри функции, имя ищется в локальном пространстве имен, затем в глобальном пространстве имен и, наконец, во встроенном пространстве имен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82CB7-448E-4AD8-B690-866ECFBC6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888" y="3574774"/>
            <a:ext cx="2187036" cy="20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37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91FE-9678-4176-9898-5936400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2732-C7E3-4A21-85CC-C4A191DF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5278"/>
            <a:ext cx="11029615" cy="4581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+mj-lt"/>
              </a:rPr>
              <a:t>То есть:</a:t>
            </a:r>
          </a:p>
          <a:p>
            <a:r>
              <a:rPr lang="ru-RU" sz="2200" dirty="0">
                <a:latin typeface="+mj-lt"/>
              </a:rPr>
              <a:t>Переменная, созданная внутри функции, принадлежит локальной области действия этой функции и может использоваться только внутри этой функции</a:t>
            </a:r>
          </a:p>
          <a:p>
            <a:r>
              <a:rPr lang="ru-RU" sz="2200" dirty="0">
                <a:latin typeface="+mj-lt"/>
              </a:rPr>
              <a:t>Переменная, созданная в основной части кода Python, является глобальной переменной и принадлежит глобальной области видимости. Глобальные переменные доступны из любой области видимости, глобальной и локальной</a:t>
            </a:r>
          </a:p>
          <a:p>
            <a:r>
              <a:rPr lang="ru-RU" sz="2200" dirty="0">
                <a:latin typeface="+mj-lt"/>
              </a:rPr>
              <a:t>Если вы работаете с одним и тем же именем переменной внутри и снаружи функции, Python будет рассматривать их как две отдельные переменные, одну доступную в глобальной области видимости (вне функции), а другую — в локальной области видимости (внутри функции)</a:t>
            </a:r>
          </a:p>
        </p:txBody>
      </p:sp>
    </p:spTree>
    <p:extLst>
      <p:ext uri="{BB962C8B-B14F-4D97-AF65-F5344CB8AC3E}">
        <p14:creationId xmlns:p14="http://schemas.microsoft.com/office/powerpoint/2010/main" val="368513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E8B6-5AA0-4679-8858-15881DB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видимости переменной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D123-1031-4A1A-BFFB-49C75978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 </a:t>
            </a:r>
            <a:r>
              <a:rPr lang="en-GB" dirty="0" err="1"/>
              <a:t>my_phone</a:t>
            </a:r>
            <a:r>
              <a:rPr lang="en-GB" dirty="0"/>
              <a:t>():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GB" b="1" dirty="0">
                <a:solidFill>
                  <a:srgbClr val="00B0F0"/>
                </a:solidFill>
              </a:rPr>
              <a:t>phone</a:t>
            </a:r>
            <a:r>
              <a:rPr lang="en-GB" dirty="0"/>
              <a:t> = "78997788"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ru-RU" dirty="0"/>
              <a:t>	</a:t>
            </a:r>
            <a:r>
              <a:rPr lang="en-GB" dirty="0"/>
              <a:t>return phone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phone</a:t>
            </a:r>
            <a:r>
              <a:rPr lang="en-GB" dirty="0"/>
              <a:t> = "69777777"</a:t>
            </a:r>
          </a:p>
          <a:p>
            <a:pPr marL="0" indent="0">
              <a:buNone/>
            </a:pPr>
            <a:r>
              <a:rPr lang="en-GB" dirty="0"/>
              <a:t>print("My phone number is --&gt; " + </a:t>
            </a:r>
            <a:r>
              <a:rPr lang="en-GB" dirty="0" err="1">
                <a:solidFill>
                  <a:srgbClr val="00B0F0"/>
                </a:solidFill>
              </a:rPr>
              <a:t>my_phone</a:t>
            </a:r>
            <a:r>
              <a:rPr lang="en-GB" dirty="0">
                <a:solidFill>
                  <a:srgbClr val="00B0F0"/>
                </a:solidFill>
              </a:rPr>
              <a:t>()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print("Your phone number is --&gt; " + </a:t>
            </a:r>
            <a:r>
              <a:rPr lang="en-GB" dirty="0">
                <a:solidFill>
                  <a:srgbClr val="00B050"/>
                </a:solidFill>
              </a:rPr>
              <a:t>phone</a:t>
            </a:r>
            <a:r>
              <a:rPr lang="en-GB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B9601-AA61-4E73-85AE-94132061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275" y="4501809"/>
            <a:ext cx="3910476" cy="4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9D40-24EE-4F7F-BEE3-FA321B0D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DD28-54C1-4494-AE8D-953303C0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7290"/>
            <a:ext cx="11029615" cy="4642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inner_function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outer_function</a:t>
            </a:r>
            <a:r>
              <a:rPr lang="en-US" dirty="0">
                <a:solidFill>
                  <a:srgbClr val="FFC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print('a =', 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A8B84-EE78-4961-9BAB-53797738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202" y="3806943"/>
            <a:ext cx="3745560" cy="10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5762-F844-4525-A4D9-E08BDE0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  <a:r>
              <a:rPr lang="en-US" dirty="0"/>
              <a:t>. </a:t>
            </a:r>
            <a:r>
              <a:rPr lang="ru-RU" dirty="0"/>
              <a:t>Какой будет результат интерпретирования в этом случае?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037D-7A5D-4DD3-8EFD-268783408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5263017" cy="4850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#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print('a =', a)</a:t>
            </a:r>
          </a:p>
        </p:txBody>
      </p:sp>
    </p:spTree>
    <p:extLst>
      <p:ext uri="{BB962C8B-B14F-4D97-AF65-F5344CB8AC3E}">
        <p14:creationId xmlns:p14="http://schemas.microsoft.com/office/powerpoint/2010/main" val="3101322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C089-92A6-430C-A4FE-1B5DFA31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66998-4409-41EF-B909-3F6687E9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763" y="3128962"/>
            <a:ext cx="3766449" cy="120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DD87-CE62-4C14-A0B9-B740BA2F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Ключевое слово </a:t>
            </a:r>
            <a:r>
              <a:rPr lang="en-US" dirty="0"/>
              <a:t>‘Global’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F124-48CA-40E4-8438-4062970A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768217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Как уже было сказано - обычно, когда создается переменная внутри функции, эта переменная является локальной и может использоваться только внутри этой функции. Но для того что бы она была «видна» на глобальном уровне -  можно использовать ключевое слово </a:t>
            </a:r>
            <a:r>
              <a:rPr lang="ru-RU" sz="2400" b="1" dirty="0">
                <a:solidFill>
                  <a:srgbClr val="00B0F0"/>
                </a:solidFill>
              </a:rPr>
              <a:t>global</a:t>
            </a:r>
            <a:endParaRPr lang="en-GB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GB" sz="1900" dirty="0"/>
              <a:t>def </a:t>
            </a:r>
            <a:r>
              <a:rPr lang="en-GB" sz="1900" dirty="0" err="1"/>
              <a:t>my_phone</a:t>
            </a:r>
            <a:r>
              <a:rPr lang="en-GB" sz="1900" dirty="0"/>
              <a:t>():</a:t>
            </a:r>
          </a:p>
          <a:p>
            <a:pPr marL="0" indent="0">
              <a:buNone/>
            </a:pPr>
            <a:r>
              <a:rPr lang="en-GB" sz="1900" dirty="0"/>
              <a:t>  global phone</a:t>
            </a:r>
          </a:p>
          <a:p>
            <a:pPr marL="0" indent="0">
              <a:buNone/>
            </a:pPr>
            <a:r>
              <a:rPr lang="en-GB" sz="1900" dirty="0"/>
              <a:t>  phone = "78997788"</a:t>
            </a:r>
          </a:p>
          <a:p>
            <a:pPr marL="0" indent="0">
              <a:buNone/>
            </a:pPr>
            <a:r>
              <a:rPr lang="en-GB" sz="1900" dirty="0"/>
              <a:t>  return phone</a:t>
            </a:r>
          </a:p>
          <a:p>
            <a:pPr marL="0" indent="0">
              <a:buNone/>
            </a:pPr>
            <a:endParaRPr lang="en-GB" sz="1900" dirty="0"/>
          </a:p>
          <a:p>
            <a:pPr marL="0" indent="0">
              <a:buNone/>
            </a:pPr>
            <a:r>
              <a:rPr lang="en-GB" sz="1900" dirty="0"/>
              <a:t>phone = "69777777"</a:t>
            </a:r>
          </a:p>
          <a:p>
            <a:pPr marL="0" indent="0">
              <a:buNone/>
            </a:pPr>
            <a:r>
              <a:rPr lang="en-GB" sz="1900" dirty="0"/>
              <a:t>print("My phone number is --&gt; " + </a:t>
            </a:r>
            <a:r>
              <a:rPr lang="en-GB" sz="1900" dirty="0" err="1"/>
              <a:t>my_phone</a:t>
            </a:r>
            <a:r>
              <a:rPr lang="en-GB" sz="1900" dirty="0"/>
              <a:t>())</a:t>
            </a:r>
          </a:p>
          <a:p>
            <a:r>
              <a:rPr lang="ru-RU" sz="2400" dirty="0"/>
              <a:t>Кроме того можно</a:t>
            </a:r>
            <a:r>
              <a:rPr lang="en-GB" sz="2400" dirty="0"/>
              <a:t> </a:t>
            </a:r>
            <a:r>
              <a:rPr lang="ru-RU" sz="2400" dirty="0"/>
              <a:t>использовать ключевое слово </a:t>
            </a:r>
            <a:r>
              <a:rPr lang="ru-RU" sz="2400" b="1" dirty="0"/>
              <a:t>global</a:t>
            </a:r>
            <a:r>
              <a:rPr lang="ru-RU" sz="2400" dirty="0"/>
              <a:t>, чтобы изменить значение глобальной переменной при её использование внутри функции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5B74F1-FC4D-44E2-884C-D6075CBE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959" y="5338915"/>
            <a:ext cx="3323314" cy="25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98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DD87-CE62-4C14-A0B9-B740BA2F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/>
              <a:t>‘Global’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F124-48CA-40E4-8438-4062970A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890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global a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global a</a:t>
            </a:r>
          </a:p>
          <a:p>
            <a:pPr marL="0" indent="0">
              <a:buNone/>
            </a:pPr>
            <a:r>
              <a:rPr lang="en-US" dirty="0"/>
              <a:t>       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print('a =', a)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4D326-1EC9-4716-8F3F-6B885D3E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61" y="4763120"/>
            <a:ext cx="3220608" cy="86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43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3CF8-D47C-40B4-B1A8-7A51D054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в этом случае?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FD69-DB01-4CC7-82B1-0B0450C9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8314"/>
            <a:ext cx="11029615" cy="4691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global a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92D050"/>
                </a:solidFill>
              </a:rPr>
              <a:t>#global a</a:t>
            </a:r>
          </a:p>
          <a:p>
            <a:pPr marL="0" indent="0">
              <a:buNone/>
            </a:pPr>
            <a:r>
              <a:rPr lang="en-US" dirty="0"/>
              <a:t>       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print('a =',a)</a:t>
            </a:r>
          </a:p>
        </p:txBody>
      </p:sp>
    </p:spTree>
    <p:extLst>
      <p:ext uri="{BB962C8B-B14F-4D97-AF65-F5344CB8AC3E}">
        <p14:creationId xmlns:p14="http://schemas.microsoft.com/office/powerpoint/2010/main" val="36418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9179-8A7B-4F8E-B9BA-9BBF9307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7612-417F-4AC8-BE86-B9D8ECE5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4574"/>
            <a:ext cx="11029615" cy="4532243"/>
          </a:xfrm>
        </p:spPr>
        <p:txBody>
          <a:bodyPr>
            <a:normAutofit/>
          </a:bodyPr>
          <a:lstStyle/>
          <a:p>
            <a:r>
              <a:rPr lang="ru-RU" sz="2200" dirty="0"/>
              <a:t>Функция представляет собой блок кода, который запускается только при вызове и которая выполняет/ решает определенную</a:t>
            </a:r>
            <a:r>
              <a:rPr lang="en-US" sz="2200" dirty="0"/>
              <a:t>, </a:t>
            </a:r>
            <a:r>
              <a:rPr lang="ru-RU" sz="2200" dirty="0"/>
              <a:t>конкретную задачу </a:t>
            </a:r>
            <a:endParaRPr lang="ro-MD" sz="2200" dirty="0"/>
          </a:p>
          <a:p>
            <a:r>
              <a:rPr lang="ru-RU" sz="2200" dirty="0"/>
              <a:t>Функции помогают разбить программу на более мелкие и модульные куски</a:t>
            </a:r>
            <a:r>
              <a:rPr lang="ro-MD" sz="2200" dirty="0"/>
              <a:t> </a:t>
            </a:r>
            <a:r>
              <a:rPr lang="ru-RU" sz="2200" dirty="0"/>
              <a:t>кодов. Поскольку программа становится все больше и больше, функции делают ее более организованной и управляемой</a:t>
            </a:r>
          </a:p>
          <a:p>
            <a:r>
              <a:rPr lang="ru-RU" sz="2200" dirty="0"/>
              <a:t>Функции позволяют избегать повторений и делают код многократно используемым</a:t>
            </a:r>
          </a:p>
          <a:p>
            <a:r>
              <a:rPr lang="ru-RU" sz="2200" dirty="0"/>
              <a:t>Известные данные можно передавать, как параметры (аргументы), в функцию</a:t>
            </a:r>
          </a:p>
          <a:p>
            <a:r>
              <a:rPr lang="ru-RU" sz="2200" dirty="0"/>
              <a:t>Функция может возвращать данные/ значения</a:t>
            </a:r>
          </a:p>
          <a:p>
            <a:r>
              <a:rPr lang="ru-RU" sz="2200" dirty="0"/>
              <a:t>В </a:t>
            </a:r>
            <a:r>
              <a:rPr lang="ru-RU" sz="2200" dirty="0" err="1"/>
              <a:t>Python</a:t>
            </a:r>
            <a:r>
              <a:rPr lang="ru-RU" sz="2200" dirty="0"/>
              <a:t> функция определяется с помощью ключевого слова </a:t>
            </a:r>
            <a:r>
              <a:rPr lang="ru-RU" sz="2200" b="1" i="1" dirty="0" err="1">
                <a:solidFill>
                  <a:srgbClr val="00B0F0"/>
                </a:solidFill>
              </a:rPr>
              <a:t>def</a:t>
            </a:r>
            <a:endParaRPr lang="ru-RU" sz="2200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72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ECD-C214-45A8-87D5-0DFB5827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2C281-3601-4F47-87D1-3C5326D9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20" y="3162299"/>
            <a:ext cx="4412767" cy="11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79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3327-E99C-49DF-A511-78F66C87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будет в этом случае?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7266-0A27-48FA-A781-67C6D075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7"/>
            <a:ext cx="11029615" cy="47707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outer_function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global a</a:t>
            </a:r>
          </a:p>
          <a:p>
            <a:pPr marL="0" indent="0">
              <a:buNone/>
            </a:pPr>
            <a:r>
              <a:rPr lang="en-US" dirty="0"/>
              <a:t>    a = "I am outer variable"</a:t>
            </a:r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inner_function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global a</a:t>
            </a:r>
          </a:p>
          <a:p>
            <a:pPr marL="0" indent="0">
              <a:buNone/>
            </a:pPr>
            <a:r>
              <a:rPr lang="en-US" dirty="0"/>
              <a:t>        a = "I am inner variable"</a:t>
            </a:r>
          </a:p>
          <a:p>
            <a:pPr marL="0" indent="0">
              <a:buNone/>
            </a:pPr>
            <a:r>
              <a:rPr lang="en-US" dirty="0"/>
              <a:t>        print('a =',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inner_function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print('a =', a)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 err="1"/>
              <a:t>outer_function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 = "I am global variable"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print('a =',a)</a:t>
            </a:r>
          </a:p>
        </p:txBody>
      </p:sp>
    </p:spTree>
    <p:extLst>
      <p:ext uri="{BB962C8B-B14F-4D97-AF65-F5344CB8AC3E}">
        <p14:creationId xmlns:p14="http://schemas.microsoft.com/office/powerpoint/2010/main" val="3351803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3C6C-CC59-450E-89C0-98FF5588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F6AD5-F586-4F84-93E7-A9CC2799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04" y="3171824"/>
            <a:ext cx="3567071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1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1C8D-5B4E-4C69-99A2-C8A08877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Итак... повторим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4107-CF93-4CD0-BA73-9100E58F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79781" cy="4511852"/>
          </a:xfrm>
        </p:spPr>
        <p:txBody>
          <a:bodyPr>
            <a:normAutofit/>
          </a:bodyPr>
          <a:lstStyle/>
          <a:p>
            <a:r>
              <a:rPr lang="ru-RU" sz="2000" dirty="0"/>
              <a:t>Область действия переменной - это та часть программы, в которой переменная распознается. Параметры и переменные, определенные внутри функции, не видны снаружи. Следовательно, они имеют локальное действие</a:t>
            </a:r>
          </a:p>
          <a:p>
            <a:r>
              <a:rPr lang="ru-RU" sz="2000" dirty="0"/>
              <a:t>Время жизни переменной - это период, в течение которого переменная находится в памяти. Время жизни переменных внутри функции равно времени ее выполнения</a:t>
            </a:r>
          </a:p>
          <a:p>
            <a:r>
              <a:rPr lang="ru-RU" sz="2000" dirty="0"/>
              <a:t>Они уничтожаются, как только мы возвращаемся из функции (за исключением, когда используется ключевое слово </a:t>
            </a:r>
            <a:r>
              <a:rPr lang="en-US" sz="2000" dirty="0">
                <a:solidFill>
                  <a:srgbClr val="00B0F0"/>
                </a:solidFill>
              </a:rPr>
              <a:t>global</a:t>
            </a:r>
            <a:r>
              <a:rPr lang="ru-RU" sz="2000" dirty="0"/>
              <a:t>). Следовательно, функция не запоминает значение переменной из своих предыдущих вызовов</a:t>
            </a:r>
          </a:p>
          <a:p>
            <a:r>
              <a:rPr lang="ru-RU" sz="2000" dirty="0"/>
              <a:t>Пример: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EC106-2D66-41E2-8168-5AEF2D23B873}"/>
              </a:ext>
            </a:extLst>
          </p:cNvPr>
          <p:cNvSpPr txBox="1"/>
          <p:nvPr/>
        </p:nvSpPr>
        <p:spPr>
          <a:xfrm>
            <a:off x="7919745" y="2432188"/>
            <a:ext cx="37737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 greet():</a:t>
            </a:r>
          </a:p>
          <a:p>
            <a:r>
              <a:rPr lang="en-US" dirty="0"/>
              <a:t>    name = "</a:t>
            </a:r>
            <a:r>
              <a:rPr lang="en-US" dirty="0" err="1"/>
              <a:t>Jhon</a:t>
            </a:r>
            <a:r>
              <a:rPr lang="en-US" dirty="0"/>
              <a:t>"</a:t>
            </a:r>
          </a:p>
          <a:p>
            <a:r>
              <a:rPr lang="en-US" dirty="0"/>
              <a:t>    print("Value inside function:", name)</a:t>
            </a:r>
          </a:p>
          <a:p>
            <a:br>
              <a:rPr lang="en-US" dirty="0"/>
            </a:br>
            <a:r>
              <a:rPr lang="en-US" dirty="0"/>
              <a:t>name = "Victoria"</a:t>
            </a:r>
          </a:p>
          <a:p>
            <a:r>
              <a:rPr lang="en-US" dirty="0"/>
              <a:t>greet()</a:t>
            </a:r>
          </a:p>
          <a:p>
            <a:r>
              <a:rPr lang="en-US" dirty="0"/>
              <a:t>print("Value outside function:", name)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00CF4-6219-4A39-9F6F-A7B2F5EF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83" y="5733743"/>
            <a:ext cx="2228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71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56EE-6CAE-443C-8136-5EE980E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E42-A3B5-4969-B5F4-471D1F64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09"/>
            <a:ext cx="11029615" cy="470452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Как определяются функции в </a:t>
            </a:r>
            <a:r>
              <a:rPr lang="en-US" sz="2400" dirty="0"/>
              <a:t>Python?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Что означает </a:t>
            </a:r>
            <a:r>
              <a:rPr lang="en-US" sz="2400" dirty="0"/>
              <a:t>lambda</a:t>
            </a:r>
            <a:r>
              <a:rPr lang="ru-RU" sz="2400" dirty="0"/>
              <a:t>-функция в </a:t>
            </a:r>
            <a:r>
              <a:rPr lang="en-US" sz="2400" dirty="0"/>
              <a:t>Python?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Для чего можно использовать ключевое слово </a:t>
            </a:r>
            <a:r>
              <a:rPr lang="en-GB" sz="2400" b="1" dirty="0">
                <a:solidFill>
                  <a:srgbClr val="00B050"/>
                </a:solidFill>
              </a:rPr>
              <a:t>global</a:t>
            </a:r>
            <a:r>
              <a:rPr lang="en-GB" sz="2400" dirty="0"/>
              <a:t> </a:t>
            </a:r>
            <a:r>
              <a:rPr lang="ru-RU" sz="2400" dirty="0"/>
              <a:t>в функциях?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Объясните что сделает следующий код:</a:t>
            </a:r>
          </a:p>
          <a:p>
            <a:pPr marL="0" indent="0">
              <a:buNone/>
            </a:pPr>
            <a:r>
              <a:rPr lang="en-GB" sz="2000" i="1" dirty="0"/>
              <a:t>def </a:t>
            </a:r>
            <a:r>
              <a:rPr lang="en-GB" sz="2000" i="1" dirty="0" err="1"/>
              <a:t>my_pow</a:t>
            </a:r>
            <a:r>
              <a:rPr lang="en-GB" sz="2000" i="1" dirty="0"/>
              <a:t>(n):</a:t>
            </a:r>
          </a:p>
          <a:p>
            <a:pPr marL="0" indent="0">
              <a:buNone/>
            </a:pPr>
            <a:r>
              <a:rPr lang="en-GB" sz="2000" i="1" dirty="0"/>
              <a:t>  return lambda </a:t>
            </a:r>
            <a:r>
              <a:rPr lang="en-GB" sz="2000" i="1" dirty="0" err="1"/>
              <a:t>nmbr</a:t>
            </a:r>
            <a:r>
              <a:rPr lang="en-GB" sz="2000" i="1" dirty="0"/>
              <a:t> : </a:t>
            </a:r>
            <a:r>
              <a:rPr lang="en-GB" sz="2000" i="1" dirty="0" err="1"/>
              <a:t>nmbr</a:t>
            </a:r>
            <a:r>
              <a:rPr lang="en-GB" sz="2000" i="1" dirty="0"/>
              <a:t> ** n</a:t>
            </a:r>
          </a:p>
          <a:p>
            <a:pPr marL="0" indent="0">
              <a:buNone/>
            </a:pPr>
            <a:endParaRPr lang="en-GB" sz="2000" i="1" dirty="0"/>
          </a:p>
          <a:p>
            <a:pPr marL="0" indent="0">
              <a:buNone/>
            </a:pPr>
            <a:r>
              <a:rPr lang="en-GB" sz="2000" i="1" dirty="0" err="1"/>
              <a:t>pow_result</a:t>
            </a:r>
            <a:r>
              <a:rPr lang="en-GB" sz="2000" i="1" dirty="0"/>
              <a:t> = </a:t>
            </a:r>
            <a:r>
              <a:rPr lang="en-GB" sz="2000" i="1" dirty="0" err="1"/>
              <a:t>my_pow</a:t>
            </a:r>
            <a:r>
              <a:rPr lang="en-GB" sz="2000" i="1" dirty="0"/>
              <a:t>(5)</a:t>
            </a:r>
          </a:p>
          <a:p>
            <a:pPr marL="0" indent="0">
              <a:buNone/>
            </a:pPr>
            <a:r>
              <a:rPr lang="en-GB" sz="2000" i="1" dirty="0"/>
              <a:t>print(</a:t>
            </a:r>
            <a:r>
              <a:rPr lang="en-GB" sz="2000" i="1" dirty="0" err="1"/>
              <a:t>pow_result</a:t>
            </a:r>
            <a:r>
              <a:rPr lang="en-GB" sz="2000" i="1" dirty="0"/>
              <a:t>(2), "-", </a:t>
            </a:r>
            <a:r>
              <a:rPr lang="en-GB" sz="2000" i="1" dirty="0" err="1"/>
              <a:t>pow_result</a:t>
            </a:r>
            <a:r>
              <a:rPr lang="en-GB" sz="2000" i="1" dirty="0"/>
              <a:t>(3))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212150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86CC-EE17-4CA9-9DA0-320F8AF4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0EFEF-4805-4998-839B-C8995A80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49" y="3356603"/>
            <a:ext cx="1685688" cy="29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3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EA41-6B98-4585-BFD0-BCC0AB94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определения функции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0F081-DA51-4844-B282-978B592E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15548"/>
            <a:ext cx="11304105" cy="49195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200" b="1" dirty="0">
                <a:solidFill>
                  <a:srgbClr val="00B0F0"/>
                </a:solidFill>
                <a:latin typeface="Corbel" panose="020B0503020204020204" pitchFamily="34" charset="0"/>
              </a:rPr>
              <a:t>def</a:t>
            </a:r>
            <a:r>
              <a:rPr lang="en-US" altLang="en-US" sz="2200" dirty="0">
                <a:solidFill>
                  <a:srgbClr val="00B0F0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200" i="1" dirty="0" err="1">
                <a:solidFill>
                  <a:srgbClr val="00B0F0"/>
                </a:solidFill>
                <a:latin typeface="Corbel" panose="020B0503020204020204" pitchFamily="34" charset="0"/>
              </a:rPr>
              <a:t>function_name</a:t>
            </a:r>
            <a:r>
              <a:rPr lang="en-US" altLang="en-US" sz="2200" dirty="0">
                <a:solidFill>
                  <a:srgbClr val="00B0F0"/>
                </a:solidFill>
                <a:latin typeface="Corbel" panose="020B0503020204020204" pitchFamily="34" charset="0"/>
              </a:rPr>
              <a:t>(</a:t>
            </a:r>
            <a:r>
              <a:rPr lang="en-US" altLang="en-US" sz="2200" i="1" dirty="0">
                <a:solidFill>
                  <a:srgbClr val="00B0F0"/>
                </a:solidFill>
                <a:latin typeface="Corbel" panose="020B0503020204020204" pitchFamily="34" charset="0"/>
              </a:rPr>
              <a:t>parameters</a:t>
            </a:r>
            <a:r>
              <a:rPr lang="en-US" altLang="en-US" sz="2200" dirty="0">
                <a:solidFill>
                  <a:srgbClr val="00B0F0"/>
                </a:solidFill>
                <a:latin typeface="Corbel" panose="020B0503020204020204" pitchFamily="34" charset="0"/>
              </a:rPr>
              <a:t>): </a:t>
            </a:r>
            <a:endParaRPr lang="ru-RU" altLang="en-US" sz="2200" dirty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altLang="en-US" sz="2200" i="1" dirty="0">
                <a:solidFill>
                  <a:srgbClr val="00B0F0"/>
                </a:solidFill>
                <a:latin typeface="Corbel" panose="020B0503020204020204" pitchFamily="34" charset="0"/>
              </a:rPr>
              <a:t>	</a:t>
            </a:r>
            <a:r>
              <a:rPr lang="en-US" altLang="en-US" sz="2200" i="1" dirty="0">
                <a:solidFill>
                  <a:srgbClr val="00B0F0"/>
                </a:solidFill>
                <a:latin typeface="Corbel" panose="020B0503020204020204" pitchFamily="34" charset="0"/>
              </a:rPr>
              <a:t>"""docstring""" </a:t>
            </a:r>
            <a:endParaRPr lang="ru-RU" altLang="en-US" sz="2200" i="1" dirty="0">
              <a:solidFill>
                <a:srgbClr val="00B0F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altLang="en-US" sz="2200" i="1" dirty="0">
                <a:solidFill>
                  <a:srgbClr val="00B0F0"/>
                </a:solidFill>
                <a:latin typeface="Corbel" panose="020B0503020204020204" pitchFamily="34" charset="0"/>
              </a:rPr>
              <a:t>	инструкции</a:t>
            </a:r>
            <a:r>
              <a:rPr lang="en-US" altLang="en-US" sz="2200" i="1" dirty="0">
                <a:solidFill>
                  <a:srgbClr val="00B0F0"/>
                </a:solidFill>
                <a:latin typeface="Corbel" panose="020B0503020204020204" pitchFamily="34" charset="0"/>
              </a:rPr>
              <a:t> </a:t>
            </a:r>
          </a:p>
          <a:p>
            <a:pPr marL="0" indent="0">
              <a:buNone/>
            </a:pPr>
            <a:r>
              <a:rPr lang="ru-RU" dirty="0"/>
              <a:t>где:</a:t>
            </a:r>
          </a:p>
          <a:p>
            <a:r>
              <a:rPr lang="ru-RU" sz="2100" dirty="0"/>
              <a:t>Ключевое слово </a:t>
            </a:r>
            <a:r>
              <a:rPr lang="ru-RU" sz="2100" b="1" i="1" dirty="0" err="1"/>
              <a:t>def</a:t>
            </a:r>
            <a:r>
              <a:rPr lang="ru-RU" sz="2100" b="1" i="1" dirty="0"/>
              <a:t> </a:t>
            </a:r>
            <a:r>
              <a:rPr lang="ru-RU" sz="2100" dirty="0"/>
              <a:t>отмечает начало заголовка функции</a:t>
            </a:r>
          </a:p>
          <a:p>
            <a:r>
              <a:rPr lang="ru-RU" sz="2100" dirty="0"/>
              <a:t>Имя функции, для однозначной идентификации, следует тем же правилам как написание идентификаторов в </a:t>
            </a:r>
            <a:r>
              <a:rPr lang="ru-RU" sz="2100" dirty="0" err="1"/>
              <a:t>Python</a:t>
            </a:r>
            <a:endParaRPr lang="ru-RU" sz="2100" dirty="0"/>
          </a:p>
          <a:p>
            <a:r>
              <a:rPr lang="ru-RU" sz="2100" dirty="0"/>
              <a:t>Через параметры (аргументы), данные передаются в функцию. Они не являются обязательными. Но можно добавить и несколько параметров, разделив их запятой</a:t>
            </a:r>
          </a:p>
          <a:p>
            <a:r>
              <a:rPr lang="ru-RU" sz="2100" dirty="0"/>
              <a:t>Двоеточие (</a:t>
            </a:r>
            <a:r>
              <a:rPr lang="ru-RU" sz="2100" b="1" dirty="0"/>
              <a:t>:</a:t>
            </a:r>
            <a:r>
              <a:rPr lang="ru-RU" sz="2100" dirty="0"/>
              <a:t>) - используется для обозначения конца заголовка функции</a:t>
            </a:r>
          </a:p>
          <a:p>
            <a:r>
              <a:rPr lang="ru-RU" sz="2100" dirty="0"/>
              <a:t>Необязательная строка документации – может присутсвовать</a:t>
            </a:r>
          </a:p>
          <a:p>
            <a:r>
              <a:rPr lang="ru-RU" sz="2100" dirty="0"/>
              <a:t>Одна или несколько допустимых Python-инструкций. Инструкции  должны иметь одинаковый уровень отступа (обычно 4 пробела)</a:t>
            </a:r>
          </a:p>
          <a:p>
            <a:r>
              <a:rPr lang="ru-RU" sz="2100" dirty="0"/>
              <a:t>Необязательный оператор </a:t>
            </a:r>
            <a:r>
              <a:rPr lang="ru-RU" sz="2100" b="1" i="1" dirty="0" err="1"/>
              <a:t>return</a:t>
            </a:r>
            <a:r>
              <a:rPr lang="ru-RU" sz="2100" dirty="0"/>
              <a:t> для возврата значения из функции</a:t>
            </a: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293E2-4BAD-4D56-BBCB-F2713999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60" y="1908946"/>
            <a:ext cx="2293398" cy="19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445C-D547-4C2B-91DB-418D3AFA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и/ или аргументы?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9EC66-57D0-4262-B790-D47F59E8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Термины </a:t>
            </a:r>
            <a:r>
              <a:rPr lang="ru-RU" sz="2200" b="1" dirty="0">
                <a:solidFill>
                  <a:srgbClr val="00B050"/>
                </a:solidFill>
              </a:rPr>
              <a:t>параметр</a:t>
            </a:r>
            <a:r>
              <a:rPr lang="ru-RU" sz="2200" dirty="0"/>
              <a:t> и </a:t>
            </a:r>
            <a:r>
              <a:rPr lang="ru-RU" sz="2200" b="1" dirty="0">
                <a:solidFill>
                  <a:srgbClr val="00B0F0"/>
                </a:solidFill>
              </a:rPr>
              <a:t>аргумент</a:t>
            </a:r>
            <a:r>
              <a:rPr lang="ru-RU" sz="2200" dirty="0"/>
              <a:t> могут использоваться для одного и того же: информации, передаваемой в функцию</a:t>
            </a:r>
            <a:endParaRPr lang="en-GB" sz="2200" dirty="0"/>
          </a:p>
          <a:p>
            <a:r>
              <a:rPr lang="ru-RU" sz="2200" dirty="0"/>
              <a:t>С точки зрения функции:</a:t>
            </a:r>
            <a:r>
              <a:rPr lang="en-GB" sz="2200" dirty="0"/>
              <a:t> </a:t>
            </a:r>
            <a:endParaRPr lang="ru-RU" sz="2200" dirty="0"/>
          </a:p>
          <a:p>
            <a:pPr lvl="1"/>
            <a:r>
              <a:rPr lang="ru-RU" sz="2200" b="1" dirty="0">
                <a:solidFill>
                  <a:srgbClr val="00B050"/>
                </a:solidFill>
              </a:rPr>
              <a:t>параметр</a:t>
            </a:r>
            <a:r>
              <a:rPr lang="ru-RU" sz="2200" dirty="0"/>
              <a:t> — это переменная, указанная в круглых скобках в определении функции</a:t>
            </a:r>
          </a:p>
          <a:p>
            <a:pPr lvl="1"/>
            <a:r>
              <a:rPr lang="ru-RU" sz="2200" b="1" dirty="0">
                <a:solidFill>
                  <a:srgbClr val="00B0F0"/>
                </a:solidFill>
              </a:rPr>
              <a:t>аргумент</a:t>
            </a:r>
            <a:r>
              <a:rPr lang="ru-RU" sz="2200" dirty="0"/>
              <a:t> — это значение, которое передается функции при ее вызове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47715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AA12-973B-4DA0-84C1-1616C4AC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вызывается через ее имя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592B-EA16-4F3C-BDC5-1977ADAB8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09" y="2180496"/>
            <a:ext cx="5766598" cy="3678303"/>
          </a:xfrm>
        </p:spPr>
        <p:txBody>
          <a:bodyPr/>
          <a:lstStyle/>
          <a:p>
            <a:r>
              <a:rPr lang="ru-RU" b="1" dirty="0"/>
              <a:t>Пример 2 </a:t>
            </a:r>
            <a:r>
              <a:rPr lang="ru-RU" dirty="0">
                <a:solidFill>
                  <a:srgbClr val="C00000"/>
                </a:solidFill>
              </a:rPr>
              <a:t>– внимание к используемым отступам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 greet(name):</a:t>
            </a:r>
          </a:p>
          <a:p>
            <a:pPr marL="0" indent="0">
              <a:buNone/>
            </a:pPr>
            <a:r>
              <a:rPr lang="en-US" dirty="0"/>
              <a:t>    """</a:t>
            </a:r>
            <a:r>
              <a:rPr lang="en-US" dirty="0" err="1"/>
              <a:t>передаем</a:t>
            </a:r>
            <a:r>
              <a:rPr lang="en-US" dirty="0"/>
              <a:t> </a:t>
            </a:r>
            <a:r>
              <a:rPr lang="en-US" dirty="0" err="1"/>
              <a:t>имена</a:t>
            </a:r>
            <a:r>
              <a:rPr lang="en-US" dirty="0"/>
              <a:t> </a:t>
            </a:r>
            <a:r>
              <a:rPr lang="en-US" dirty="0" err="1"/>
              <a:t>через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параметр</a:t>
            </a:r>
            <a:r>
              <a:rPr lang="en-US" dirty="0"/>
              <a:t> </a:t>
            </a:r>
            <a:r>
              <a:rPr lang="en-US" dirty="0" err="1"/>
              <a:t>функции</a:t>
            </a:r>
            <a:r>
              <a:rPr lang="en-US" dirty="0"/>
              <a:t>"""</a:t>
            </a:r>
          </a:p>
          <a:p>
            <a:pPr marL="0" indent="0">
              <a:buNone/>
            </a:pPr>
            <a:r>
              <a:rPr lang="en-US" dirty="0"/>
              <a:t>    print("Dear, " + name + "... good morning!")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greet("Sara")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388DD-7685-46DD-B3DB-AA762B287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09" y="5628748"/>
            <a:ext cx="4503284" cy="3479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3FD55-275A-4DA6-8386-036C7B710F06}"/>
              </a:ext>
            </a:extLst>
          </p:cNvPr>
          <p:cNvSpPr txBox="1"/>
          <p:nvPr/>
        </p:nvSpPr>
        <p:spPr>
          <a:xfrm>
            <a:off x="990056" y="2339206"/>
            <a:ext cx="2305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Пример 1:</a:t>
            </a:r>
          </a:p>
          <a:p>
            <a:endParaRPr lang="ru-RU" dirty="0"/>
          </a:p>
          <a:p>
            <a:r>
              <a:rPr lang="en-US" dirty="0"/>
              <a:t>def greet1():</a:t>
            </a:r>
          </a:p>
          <a:p>
            <a:r>
              <a:rPr lang="en-US" dirty="0"/>
              <a:t>  print("Hello!")</a:t>
            </a:r>
          </a:p>
          <a:p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greet1()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357C9-B742-49B6-AF4A-667CE88C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92" y="4518794"/>
            <a:ext cx="976803" cy="3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BF16-E417-4EC5-B4A3-DE0D8CAD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по умолчанию для параметра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FF39-0C2D-471F-A30C-0BF27CF7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67244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 greet(</a:t>
            </a:r>
            <a:r>
              <a:rPr lang="en-US" dirty="0">
                <a:solidFill>
                  <a:srgbClr val="C00000"/>
                </a:solidFill>
              </a:rPr>
              <a:t>name = "Me"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ru-RU" dirty="0"/>
              <a:t> """передаем имена через </a:t>
            </a:r>
          </a:p>
          <a:p>
            <a:pPr marL="0" indent="0">
              <a:buNone/>
            </a:pPr>
            <a:r>
              <a:rPr lang="ru-RU" dirty="0"/>
              <a:t>    параметр функции"""</a:t>
            </a:r>
          </a:p>
          <a:p>
            <a:pPr marL="0" indent="0">
              <a:buNone/>
            </a:pPr>
            <a:r>
              <a:rPr lang="ru-RU" dirty="0"/>
              <a:t>    </a:t>
            </a:r>
            <a:r>
              <a:rPr lang="en-US" dirty="0"/>
              <a:t>print("Dear, " + name + "... good morning!")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greet("Sara")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greet()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greet("Tom")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22826-0337-43FE-805A-81C0B8BA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38" y="5011185"/>
            <a:ext cx="2792277" cy="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6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099E-265E-4A82-AFBD-172326D0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значения функцией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4CE2-0E1A-42F7-9DEC-D9E9E215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0983"/>
            <a:ext cx="11029615" cy="4260060"/>
          </a:xfrm>
        </p:spPr>
        <p:txBody>
          <a:bodyPr>
            <a:normAutofit/>
          </a:bodyPr>
          <a:lstStyle/>
          <a:p>
            <a:r>
              <a:rPr lang="ru-RU" sz="2200" dirty="0"/>
              <a:t>Чтобы позволить функции возвращать значение, используется оператор </a:t>
            </a:r>
            <a:r>
              <a:rPr lang="ru-RU" sz="2200" b="1" dirty="0" err="1"/>
              <a:t>return</a:t>
            </a:r>
            <a:endParaRPr lang="en-US" sz="2200" b="1" dirty="0"/>
          </a:p>
          <a:p>
            <a:r>
              <a:rPr lang="ru-RU" sz="2200" dirty="0"/>
              <a:t>Пример – сравниваем этот пример с предыдущим:</a:t>
            </a:r>
          </a:p>
          <a:p>
            <a:pPr marL="0" indent="0">
              <a:buNone/>
            </a:pPr>
            <a:r>
              <a:rPr lang="en-US" dirty="0"/>
              <a:t>def greet(name = "Me"):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ru-RU" dirty="0"/>
              <a:t> """ передаем имена через </a:t>
            </a:r>
          </a:p>
          <a:p>
            <a:pPr marL="0" indent="0">
              <a:buNone/>
            </a:pPr>
            <a:r>
              <a:rPr lang="ru-RU" dirty="0"/>
              <a:t>    параметр функции"""</a:t>
            </a:r>
          </a:p>
          <a:p>
            <a:pPr marL="0" indent="0">
              <a:buNone/>
            </a:pPr>
            <a:r>
              <a:rPr lang="ru-RU" dirty="0"/>
              <a:t>   </a:t>
            </a:r>
            <a:r>
              <a:rPr lang="ru-RU" dirty="0">
                <a:solidFill>
                  <a:srgbClr val="C00000"/>
                </a:solidFill>
              </a:rPr>
              <a:t> </a:t>
            </a:r>
            <a:r>
              <a:rPr lang="en-US" dirty="0">
                <a:solidFill>
                  <a:srgbClr val="C00000"/>
                </a:solidFill>
              </a:rPr>
              <a:t>return "Dear, " + name + "... good morning!"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print(greet("Sara"))</a:t>
            </a:r>
          </a:p>
          <a:p>
            <a:pPr marL="0" indent="0">
              <a:buNone/>
            </a:pPr>
            <a:r>
              <a:rPr lang="en-US" dirty="0"/>
              <a:t>print(greet())</a:t>
            </a:r>
          </a:p>
          <a:p>
            <a:pPr marL="0" indent="0">
              <a:buNone/>
            </a:pPr>
            <a:r>
              <a:rPr lang="en-US" dirty="0"/>
              <a:t>print(greet("Tom"))</a:t>
            </a:r>
            <a:endParaRPr lang="ru-RU" sz="2000" dirty="0"/>
          </a:p>
          <a:p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29B69-9EE0-40C6-9A38-EA28BA40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68" y="5329237"/>
            <a:ext cx="2792277" cy="6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73F-83BB-4396-9131-57DAF83A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Произвольное количество аргументов.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8A372-FDC1-45FA-96BE-B549D377C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797517"/>
          </a:xfrm>
        </p:spPr>
        <p:txBody>
          <a:bodyPr/>
          <a:lstStyle/>
          <a:p>
            <a:r>
              <a:rPr lang="ru-RU" sz="2200" dirty="0"/>
              <a:t>Если вы не знаете точно, сколько аргументов будет передано в функцию, добавьте </a:t>
            </a:r>
            <a:r>
              <a:rPr lang="ru-RU" sz="2200" b="1" i="1" dirty="0"/>
              <a:t>*</a:t>
            </a:r>
            <a:r>
              <a:rPr lang="ru-RU" sz="2200" dirty="0"/>
              <a:t> перед именем параметра в определении функции</a:t>
            </a:r>
          </a:p>
          <a:p>
            <a:r>
              <a:rPr lang="ru-RU" sz="2200" dirty="0"/>
              <a:t>Таким образом, функция получит </a:t>
            </a:r>
            <a:r>
              <a:rPr lang="ru-RU" sz="2200" b="1" dirty="0"/>
              <a:t>кортеж</a:t>
            </a:r>
            <a:r>
              <a:rPr lang="ru-RU" sz="2200" dirty="0"/>
              <a:t> аргументов и сможет соответственно обращаться к элементам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dirty="0"/>
              <a:t>def </a:t>
            </a:r>
            <a:r>
              <a:rPr lang="en-US" dirty="0" err="1"/>
              <a:t>write_rezult</a:t>
            </a:r>
            <a:r>
              <a:rPr lang="en-US" dirty="0">
                <a:solidFill>
                  <a:srgbClr val="C00000"/>
                </a:solidFill>
              </a:rPr>
              <a:t>(*marks)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  print("Your mark is " + str(marks[1]))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write_rezult</a:t>
            </a:r>
            <a:r>
              <a:rPr lang="en-US" dirty="0">
                <a:solidFill>
                  <a:srgbClr val="00B0F0"/>
                </a:solidFill>
              </a:rPr>
              <a:t>(10, 9, 7)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3B62F-0E87-4FFF-AE66-57C74B8FA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37" y="5822166"/>
            <a:ext cx="2247936" cy="33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50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2320</TotalTime>
  <Words>2618</Words>
  <Application>Microsoft Office PowerPoint</Application>
  <PresentationFormat>Widescreen</PresentationFormat>
  <Paragraphs>296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Corbel</vt:lpstr>
      <vt:lpstr>Gill Sans MT</vt:lpstr>
      <vt:lpstr>Wingdings 2</vt:lpstr>
      <vt:lpstr>Dividend</vt:lpstr>
      <vt:lpstr>Тема 5: Создание собственных Функций в python</vt:lpstr>
      <vt:lpstr>Содержание</vt:lpstr>
      <vt:lpstr>Функции в python</vt:lpstr>
      <vt:lpstr>Синтаксис определения функции</vt:lpstr>
      <vt:lpstr>Параметры и/ или аргументы?</vt:lpstr>
      <vt:lpstr>Функция вызывается через ее имя</vt:lpstr>
      <vt:lpstr>Значение по умолчанию для параметра</vt:lpstr>
      <vt:lpstr>Возвращение значения функцией</vt:lpstr>
      <vt:lpstr>Произвольное количество аргументов. 1</vt:lpstr>
      <vt:lpstr>Произвольное количество аргументов. 2</vt:lpstr>
      <vt:lpstr>Резервированное слово ”PASS” в Python</vt:lpstr>
      <vt:lpstr>Функции lambda (называемые и «лямбда выражениями»)</vt:lpstr>
      <vt:lpstr>Примеры использования лямбда-функций.1</vt:lpstr>
      <vt:lpstr>Примеры использования лямбда-функций.2</vt:lpstr>
      <vt:lpstr>Функция MAP() и lambda функции</vt:lpstr>
      <vt:lpstr>Python Import</vt:lpstr>
      <vt:lpstr>Другой пример import</vt:lpstr>
      <vt:lpstr>Создание модуля с функциями</vt:lpstr>
      <vt:lpstr>Переименование модуля</vt:lpstr>
      <vt:lpstr>Пространства имен в Python</vt:lpstr>
      <vt:lpstr>Видимость переменных в Python</vt:lpstr>
      <vt:lpstr>PowerPoint Presentation</vt:lpstr>
      <vt:lpstr>Пример видимости переменной</vt:lpstr>
      <vt:lpstr>Пример</vt:lpstr>
      <vt:lpstr>Пример 2. Какой будет результат интерпретирования в этом случае?</vt:lpstr>
      <vt:lpstr>Результат</vt:lpstr>
      <vt:lpstr>Ключевое слово ‘Global’</vt:lpstr>
      <vt:lpstr>Пример с ‘Global’</vt:lpstr>
      <vt:lpstr>Что будет в этом случае?</vt:lpstr>
      <vt:lpstr>результат</vt:lpstr>
      <vt:lpstr>А Что будет в этом случае?</vt:lpstr>
      <vt:lpstr>результат</vt:lpstr>
      <vt:lpstr>Итак... повторим</vt:lpstr>
      <vt:lpstr>Повторим…</vt:lpstr>
      <vt:lpstr>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 Plesca</cp:lastModifiedBy>
  <cp:revision>379</cp:revision>
  <dcterms:created xsi:type="dcterms:W3CDTF">2019-08-31T15:29:49Z</dcterms:created>
  <dcterms:modified xsi:type="dcterms:W3CDTF">2024-01-25T13:33:07Z</dcterms:modified>
</cp:coreProperties>
</file>