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337" r:id="rId4"/>
    <p:sldId id="338" r:id="rId5"/>
    <p:sldId id="280" r:id="rId6"/>
    <p:sldId id="281" r:id="rId7"/>
    <p:sldId id="282" r:id="rId8"/>
    <p:sldId id="283" r:id="rId9"/>
    <p:sldId id="285" r:id="rId10"/>
    <p:sldId id="286" r:id="rId11"/>
    <p:sldId id="284" r:id="rId12"/>
    <p:sldId id="328" r:id="rId13"/>
    <p:sldId id="287" r:id="rId14"/>
    <p:sldId id="292" r:id="rId15"/>
    <p:sldId id="331" r:id="rId16"/>
    <p:sldId id="332" r:id="rId17"/>
    <p:sldId id="334" r:id="rId18"/>
    <p:sldId id="333" r:id="rId19"/>
    <p:sldId id="335" r:id="rId20"/>
    <p:sldId id="309" r:id="rId21"/>
    <p:sldId id="31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604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381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4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49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12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6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254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1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5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076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python/python_matchcase_statement.ht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050C0-562D-4B5E-8460-A6555B079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339311"/>
          </a:xfrm>
        </p:spPr>
        <p:txBody>
          <a:bodyPr/>
          <a:lstStyle/>
          <a:p>
            <a:r>
              <a:rPr lang="ru-RU" dirty="0"/>
              <a:t>Тема 6: условные инструкции </a:t>
            </a:r>
            <a:r>
              <a:rPr lang="en-US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7B5C9-ABA9-49CE-A8A5-B148B84CF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o-MD" dirty="0" err="1"/>
              <a:t>Pleșca</a:t>
            </a:r>
            <a:r>
              <a:rPr lang="ro-MD" dirty="0"/>
              <a:t> Natalia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56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77C34-8E92-4393-9A97-7F7AC083D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bg2"/>
                </a:solidFill>
              </a:rPr>
              <a:t>условные выражения</a:t>
            </a: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79B8E-7481-406C-8A92-0E9970BF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1809135"/>
            <a:ext cx="11572568" cy="489646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Тернарного оператора в Python-е нет, но используются «</a:t>
            </a:r>
            <a:r>
              <a:rPr lang="ru-RU" b="1" dirty="0">
                <a:solidFill>
                  <a:srgbClr val="00B0F0"/>
                </a:solidFill>
              </a:rPr>
              <a:t>условные выражения</a:t>
            </a:r>
            <a:r>
              <a:rPr lang="ru-RU" dirty="0"/>
              <a:t>». Эти </a:t>
            </a:r>
            <a:r>
              <a:rPr lang="ru-RU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условные выражения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ru-RU" dirty="0"/>
              <a:t>оценивают что-то, основываясь на том, является ли условие истинным или нет</a:t>
            </a:r>
          </a:p>
          <a:p>
            <a:r>
              <a:rPr lang="ru-RU" dirty="0"/>
              <a:t>Они стали частью </a:t>
            </a:r>
            <a:r>
              <a:rPr lang="ru-RU" dirty="0" err="1"/>
              <a:t>Python</a:t>
            </a:r>
            <a:r>
              <a:rPr lang="ru-RU" dirty="0"/>
              <a:t> в версии 2.4</a:t>
            </a:r>
          </a:p>
          <a:p>
            <a:r>
              <a:rPr lang="ru-RU" dirty="0"/>
              <a:t>Они позволяют быстро протестировать условие вместо многострочного оператора </a:t>
            </a:r>
            <a:r>
              <a:rPr lang="ru-RU" b="1" dirty="0" err="1"/>
              <a:t>if</a:t>
            </a:r>
            <a:r>
              <a:rPr lang="ru-RU" dirty="0"/>
              <a:t>. Часто они могут быть очень полезными и могут сделать код компактным</a:t>
            </a:r>
          </a:p>
          <a:p>
            <a:r>
              <a:rPr lang="ru-RU" dirty="0">
                <a:latin typeface="Corbel" panose="020B0503020204020204" pitchFamily="34" charset="0"/>
              </a:rPr>
              <a:t>Синтаксис</a:t>
            </a:r>
            <a:r>
              <a:rPr lang="ro-MD" dirty="0">
                <a:latin typeface="Corbel" panose="020B0503020204020204" pitchFamily="34" charset="0"/>
              </a:rPr>
              <a:t>:</a:t>
            </a:r>
            <a:r>
              <a:rPr lang="ro-MD" b="1" dirty="0">
                <a:latin typeface="Corbel" panose="020B0503020204020204" pitchFamily="34" charset="0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on_true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] if [expression] else [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on_false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] </a:t>
            </a:r>
            <a:endParaRPr lang="ru-RU" dirty="0"/>
          </a:p>
          <a:p>
            <a:r>
              <a:rPr lang="ru-RU" dirty="0"/>
              <a:t>Пример:</a:t>
            </a:r>
          </a:p>
          <a:p>
            <a:pPr marL="0" indent="0">
              <a:buNone/>
            </a:pPr>
            <a:r>
              <a:rPr lang="en-US" dirty="0"/>
              <a:t>color = "green"</a:t>
            </a:r>
          </a:p>
          <a:p>
            <a:pPr marL="0" indent="0">
              <a:buNone/>
            </a:pPr>
            <a:r>
              <a:rPr lang="en-US" dirty="0"/>
              <a:t>state = "You guessed the color!" if color=="red" else "You didn't guess the color!"</a:t>
            </a:r>
          </a:p>
          <a:p>
            <a:pPr marL="0" indent="0">
              <a:buNone/>
            </a:pPr>
            <a:r>
              <a:rPr lang="en-US" dirty="0"/>
              <a:t>print(state)</a:t>
            </a:r>
          </a:p>
          <a:p>
            <a:r>
              <a:rPr lang="ru-RU" dirty="0"/>
              <a:t>Или же, можно и так, укоротить:</a:t>
            </a:r>
          </a:p>
          <a:p>
            <a:pPr marL="0" indent="0">
              <a:buNone/>
            </a:pPr>
            <a:r>
              <a:rPr lang="en-US" dirty="0"/>
              <a:t>color = "green"</a:t>
            </a:r>
          </a:p>
          <a:p>
            <a:pPr marL="0" indent="0">
              <a:buNone/>
            </a:pPr>
            <a:r>
              <a:rPr lang="en-US" dirty="0"/>
              <a:t>print("You guessed the color!" if color=="red" else "You didn't guess the color!")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FA332-AEB5-4FC2-9FD8-E772F5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631" y="5183256"/>
            <a:ext cx="3591866" cy="41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86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31984-E5A6-475C-8D5D-2542B52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b="1" dirty="0">
                <a:solidFill>
                  <a:schemeClr val="bg2"/>
                </a:solidFill>
              </a:rPr>
              <a:t>условные выражения = </a:t>
            </a:r>
            <a:r>
              <a:rPr lang="ru-RU" dirty="0"/>
              <a:t>сокращенная форма оператора «</a:t>
            </a:r>
            <a:r>
              <a:rPr lang="en-US" dirty="0"/>
              <a:t>IF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37930-48C6-4F33-AFC3-36FBF596F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818968"/>
            <a:ext cx="11405419" cy="4886631"/>
          </a:xfrm>
        </p:spPr>
        <p:txBody>
          <a:bodyPr>
            <a:normAutofit fontScale="92500" lnSpcReduction="10000"/>
          </a:bodyPr>
          <a:lstStyle/>
          <a:p>
            <a:r>
              <a:rPr lang="en-US" sz="2100" b="1" i="1" dirty="0"/>
              <a:t>If </a:t>
            </a:r>
            <a:r>
              <a:rPr lang="en-US" sz="2100" dirty="0"/>
              <a:t>- </a:t>
            </a:r>
            <a:r>
              <a:rPr lang="ru-RU" sz="2100" dirty="0"/>
              <a:t>Если в коде есть только один оператор для выполнения, можно поместить его в ту же строку, что и оператор </a:t>
            </a:r>
            <a:r>
              <a:rPr lang="ru-RU" sz="2100" b="1" i="1" dirty="0"/>
              <a:t>if </a:t>
            </a:r>
            <a:r>
              <a:rPr lang="ru-RU" sz="2100" dirty="0"/>
              <a:t>– это и есть «</a:t>
            </a:r>
            <a:r>
              <a:rPr lang="ru-RU" sz="2100" i="1" dirty="0"/>
              <a:t>Условные выражения</a:t>
            </a:r>
            <a:r>
              <a:rPr lang="ru-RU" sz="2100" dirty="0"/>
              <a:t>»</a:t>
            </a:r>
            <a:endParaRPr lang="en-US" sz="2100" dirty="0"/>
          </a:p>
          <a:p>
            <a:pPr lvl="1"/>
            <a:r>
              <a:rPr lang="en-US" b="1" i="1" dirty="0"/>
              <a:t>if 7 &gt; 3: print("7 is greater than 3") </a:t>
            </a:r>
            <a:r>
              <a:rPr lang="ru-RU" b="1" i="1" dirty="0"/>
              <a:t>  </a:t>
            </a:r>
            <a:r>
              <a:rPr lang="en-US" dirty="0"/>
              <a:t># 7 is greater than 3</a:t>
            </a:r>
          </a:p>
          <a:p>
            <a:pPr marL="0" indent="0">
              <a:buNone/>
            </a:pPr>
            <a:endParaRPr lang="ru-RU" b="1" i="1" dirty="0"/>
          </a:p>
          <a:p>
            <a:r>
              <a:rPr lang="en-US" dirty="0"/>
              <a:t>If…else – </a:t>
            </a:r>
          </a:p>
          <a:p>
            <a:pPr lvl="1"/>
            <a:r>
              <a:rPr lang="en-US" b="1" i="1" dirty="0">
                <a:solidFill>
                  <a:srgbClr val="00B050"/>
                </a:solidFill>
              </a:rPr>
              <a:t>print("true") </a:t>
            </a:r>
            <a:r>
              <a:rPr lang="en-US" b="1" i="1" dirty="0">
                <a:solidFill>
                  <a:srgbClr val="C00000"/>
                </a:solidFill>
              </a:rPr>
              <a:t>if 7 &gt; 3 </a:t>
            </a:r>
            <a:r>
              <a:rPr lang="en-US" b="1" i="1" dirty="0">
                <a:solidFill>
                  <a:srgbClr val="FFC000"/>
                </a:solidFill>
              </a:rPr>
              <a:t>else</a:t>
            </a:r>
            <a:r>
              <a:rPr lang="en-US" b="1" i="1" dirty="0">
                <a:solidFill>
                  <a:srgbClr val="00B0F0"/>
                </a:solidFill>
              </a:rPr>
              <a:t> print("false")  </a:t>
            </a:r>
            <a:r>
              <a:rPr lang="en-US" dirty="0"/>
              <a:t># true</a:t>
            </a:r>
          </a:p>
          <a:p>
            <a:r>
              <a:rPr lang="ru-RU" dirty="0"/>
              <a:t>Несколько условий в одной строке</a:t>
            </a:r>
          </a:p>
          <a:p>
            <a:pPr marL="324000" lvl="1" indent="0">
              <a:buNone/>
            </a:pPr>
            <a:r>
              <a:rPr lang="en-US" dirty="0"/>
              <a:t>a = 7</a:t>
            </a:r>
          </a:p>
          <a:p>
            <a:pPr marL="324000" lvl="1" indent="0">
              <a:buNone/>
            </a:pPr>
            <a:r>
              <a:rPr lang="en-US" dirty="0"/>
              <a:t>b = 3</a:t>
            </a:r>
          </a:p>
          <a:p>
            <a:pPr marL="3240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print(":)") </a:t>
            </a:r>
            <a:r>
              <a:rPr lang="en-US" dirty="0">
                <a:solidFill>
                  <a:srgbClr val="FFC000"/>
                </a:solidFill>
              </a:rPr>
              <a:t>if a &gt; b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print("=") </a:t>
            </a:r>
            <a:r>
              <a:rPr lang="en-US" dirty="0">
                <a:solidFill>
                  <a:srgbClr val="C00000"/>
                </a:solidFill>
              </a:rPr>
              <a:t>if a == b </a:t>
            </a:r>
            <a:r>
              <a:rPr lang="en-US" dirty="0">
                <a:solidFill>
                  <a:srgbClr val="7030A0"/>
                </a:solidFill>
              </a:rPr>
              <a:t>else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print(":(")</a:t>
            </a:r>
            <a:r>
              <a:rPr lang="ru-RU" dirty="0">
                <a:solidFill>
                  <a:srgbClr val="00B0F0"/>
                </a:solidFill>
              </a:rPr>
              <a:t>   </a:t>
            </a:r>
            <a:r>
              <a:rPr lang="en-US" b="1" dirty="0"/>
              <a:t># :)</a:t>
            </a:r>
          </a:p>
          <a:p>
            <a:pPr lvl="1"/>
            <a:r>
              <a:rPr lang="ru-RU" dirty="0"/>
              <a:t>Или</a:t>
            </a:r>
          </a:p>
          <a:p>
            <a:pPr marL="324000" lvl="1" indent="0">
              <a:buNone/>
            </a:pPr>
            <a:r>
              <a:rPr lang="en-US" dirty="0"/>
              <a:t>a = 7</a:t>
            </a:r>
          </a:p>
          <a:p>
            <a:pPr marL="324000" lvl="1" indent="0">
              <a:buNone/>
            </a:pPr>
            <a:r>
              <a:rPr lang="en-US" dirty="0"/>
              <a:t>b = 7</a:t>
            </a:r>
          </a:p>
          <a:p>
            <a:pPr marL="324000" lvl="1" indent="0">
              <a:buNone/>
            </a:pPr>
            <a:r>
              <a:rPr lang="en-US" dirty="0"/>
              <a:t>print(":)") if a &gt; b else print("=") if a == b else print(":(")</a:t>
            </a:r>
            <a:r>
              <a:rPr lang="ru-RU" dirty="0"/>
              <a:t>  </a:t>
            </a:r>
            <a:r>
              <a:rPr lang="en-US" b="1" dirty="0"/>
              <a:t># =</a:t>
            </a:r>
          </a:p>
        </p:txBody>
      </p:sp>
    </p:spTree>
    <p:extLst>
      <p:ext uri="{BB962C8B-B14F-4D97-AF65-F5344CB8AC3E}">
        <p14:creationId xmlns:p14="http://schemas.microsoft.com/office/powerpoint/2010/main" val="22854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285D-E598-48F7-A80B-56470E07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MD" dirty="0"/>
              <a:t>...</a:t>
            </a:r>
            <a:r>
              <a:rPr lang="ru-RU" dirty="0"/>
              <a:t>и пример с лямбда выражением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B41F-3AB1-426B-A04C-99EDB7238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result</a:t>
            </a:r>
            <a:r>
              <a:rPr lang="es-ES" dirty="0"/>
              <a:t> = (lambda x, y, z: </a:t>
            </a:r>
            <a:r>
              <a:rPr lang="es-ES" dirty="0">
                <a:solidFill>
                  <a:srgbClr val="00B050"/>
                </a:solidFill>
              </a:rPr>
              <a:t>(x + y) </a:t>
            </a:r>
            <a:r>
              <a:rPr lang="es-ES" dirty="0" err="1">
                <a:solidFill>
                  <a:srgbClr val="C00000"/>
                </a:solidFill>
              </a:rPr>
              <a:t>if</a:t>
            </a:r>
            <a:r>
              <a:rPr lang="es-ES" dirty="0">
                <a:solidFill>
                  <a:srgbClr val="C00000"/>
                </a:solidFill>
              </a:rPr>
              <a:t> (z == 0) </a:t>
            </a:r>
            <a:r>
              <a:rPr lang="es-ES" dirty="0" err="1"/>
              <a:t>else</a:t>
            </a:r>
            <a:r>
              <a:rPr lang="es-ES" dirty="0"/>
              <a:t> </a:t>
            </a:r>
            <a:r>
              <a:rPr lang="es-ES" dirty="0">
                <a:solidFill>
                  <a:srgbClr val="00B0F0"/>
                </a:solidFill>
              </a:rPr>
              <a:t>(x * y)</a:t>
            </a:r>
            <a:r>
              <a:rPr lang="es-ES" dirty="0">
                <a:solidFill>
                  <a:schemeClr val="tx1"/>
                </a:solidFill>
              </a:rPr>
              <a:t>)(1, 2, 3) 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result</a:t>
            </a:r>
            <a:r>
              <a:rPr lang="es-ES" dirty="0"/>
              <a:t>)  </a:t>
            </a:r>
            <a:endParaRPr lang="ru-RU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# </a:t>
            </a:r>
            <a:r>
              <a:rPr lang="ru-RU" dirty="0"/>
              <a:t>или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result</a:t>
            </a:r>
            <a:r>
              <a:rPr lang="es-ES" dirty="0"/>
              <a:t> = lambda x, y, z: (x + y) </a:t>
            </a:r>
            <a:r>
              <a:rPr lang="es-ES" dirty="0" err="1"/>
              <a:t>if</a:t>
            </a:r>
            <a:r>
              <a:rPr lang="es-ES" dirty="0"/>
              <a:t> (z == 0) </a:t>
            </a:r>
            <a:r>
              <a:rPr lang="es-ES" dirty="0" err="1"/>
              <a:t>else</a:t>
            </a:r>
            <a:r>
              <a:rPr lang="es-ES" dirty="0"/>
              <a:t> (x * y) </a:t>
            </a:r>
          </a:p>
          <a:p>
            <a:pPr marL="0" indent="0">
              <a:buNone/>
            </a:pPr>
            <a:r>
              <a:rPr lang="es-ES" dirty="0" err="1"/>
              <a:t>print</a:t>
            </a:r>
            <a:r>
              <a:rPr lang="es-ES" dirty="0"/>
              <a:t>(</a:t>
            </a:r>
            <a:r>
              <a:rPr lang="es-ES" dirty="0" err="1"/>
              <a:t>result</a:t>
            </a:r>
            <a:r>
              <a:rPr lang="es-ES" dirty="0"/>
              <a:t>(1, 2, 0))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47A3D9-FE46-4D17-8291-7899413A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6492" y="3629328"/>
            <a:ext cx="1182464" cy="77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1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F71A-8479-4277-876F-4624C9DB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Другой пример использования компактного кода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97946-872B-4633-BC91-93BF33DDB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4607"/>
            <a:ext cx="11029615" cy="4522838"/>
          </a:xfrm>
        </p:spPr>
        <p:txBody>
          <a:bodyPr>
            <a:normAutofit fontScale="92500" lnSpcReduction="10000"/>
          </a:bodyPr>
          <a:lstStyle/>
          <a:p>
            <a:r>
              <a:rPr lang="ru-RU" sz="2200" dirty="0"/>
              <a:t>С использованием кортежей</a:t>
            </a:r>
          </a:p>
          <a:p>
            <a:r>
              <a:rPr lang="ru-RU" sz="2200" dirty="0"/>
              <a:t>Синтаксис: </a:t>
            </a:r>
            <a:r>
              <a:rPr lang="en-US" altLang="en-US" sz="2200" dirty="0">
                <a:solidFill>
                  <a:srgbClr val="00B0F0"/>
                </a:solidFill>
              </a:rPr>
              <a:t>(</a:t>
            </a:r>
            <a:r>
              <a:rPr lang="en-US" altLang="en-US" sz="2200" dirty="0" err="1">
                <a:solidFill>
                  <a:srgbClr val="00B0F0"/>
                </a:solidFill>
              </a:rPr>
              <a:t>if_test_is_false</a:t>
            </a:r>
            <a:r>
              <a:rPr lang="en-US" altLang="en-US" sz="2200" dirty="0">
                <a:solidFill>
                  <a:srgbClr val="00B0F0"/>
                </a:solidFill>
              </a:rPr>
              <a:t>, </a:t>
            </a:r>
            <a:r>
              <a:rPr lang="en-US" altLang="en-US" sz="2200" dirty="0" err="1">
                <a:solidFill>
                  <a:srgbClr val="00B0F0"/>
                </a:solidFill>
              </a:rPr>
              <a:t>if_test_is_true</a:t>
            </a:r>
            <a:r>
              <a:rPr lang="en-US" altLang="en-US" sz="2200" dirty="0">
                <a:solidFill>
                  <a:srgbClr val="00B0F0"/>
                </a:solidFill>
              </a:rPr>
              <a:t>)</a:t>
            </a:r>
            <a:r>
              <a:rPr lang="en-US" altLang="en-US" sz="2200" dirty="0">
                <a:solidFill>
                  <a:srgbClr val="404040"/>
                </a:solidFill>
              </a:rPr>
              <a:t>[</a:t>
            </a:r>
            <a:r>
              <a:rPr lang="en-US" altLang="en-US" sz="2200" dirty="0">
                <a:solidFill>
                  <a:schemeClr val="tx1"/>
                </a:solidFill>
              </a:rPr>
              <a:t>test</a:t>
            </a:r>
            <a:r>
              <a:rPr lang="en-US" altLang="en-US" sz="2200" dirty="0">
                <a:solidFill>
                  <a:srgbClr val="404040"/>
                </a:solidFill>
              </a:rPr>
              <a:t>]</a:t>
            </a:r>
            <a:r>
              <a:rPr lang="en-US" altLang="en-US" sz="2200" dirty="0">
                <a:solidFill>
                  <a:schemeClr val="tx1"/>
                </a:solidFill>
              </a:rPr>
              <a:t> </a:t>
            </a:r>
            <a:endParaRPr lang="ru-RU" altLang="en-US" sz="2200" dirty="0">
              <a:solidFill>
                <a:schemeClr val="tx1"/>
              </a:solidFill>
            </a:endParaRPr>
          </a:p>
          <a:p>
            <a:r>
              <a:rPr lang="ru-RU" altLang="en-US" sz="2200" dirty="0">
                <a:solidFill>
                  <a:schemeClr val="tx1"/>
                </a:solidFill>
              </a:rPr>
              <a:t>Пример: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nice = </a:t>
            </a:r>
            <a:r>
              <a:rPr lang="en-US" altLang="en-US" sz="2200" dirty="0">
                <a:solidFill>
                  <a:srgbClr val="C00000"/>
                </a:solidFill>
              </a:rPr>
              <a:t>True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 = ("ugly", "nice")[nice]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print("The cat is ", </a:t>
            </a: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  <a:endParaRPr lang="ru-RU" alt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ru-RU" altLang="en-US" sz="2200" dirty="0">
              <a:solidFill>
                <a:schemeClr val="tx1"/>
              </a:solidFill>
            </a:endParaRPr>
          </a:p>
          <a:p>
            <a:r>
              <a:rPr lang="ru-RU" alt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Или</a:t>
            </a:r>
            <a:r>
              <a:rPr lang="ro-MD" altLang="en-US" sz="2200" dirty="0">
                <a:solidFill>
                  <a:schemeClr val="tx1"/>
                </a:solidFill>
                <a:latin typeface="Corbel" panose="020B0503020204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nice = </a:t>
            </a:r>
            <a:r>
              <a:rPr lang="en-US" altLang="en-US" sz="2200" dirty="0">
                <a:solidFill>
                  <a:srgbClr val="C00000"/>
                </a:solidFill>
              </a:rPr>
              <a:t>False</a:t>
            </a:r>
          </a:p>
          <a:p>
            <a:pPr marL="0" indent="0">
              <a:buNone/>
            </a:pP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 = ("ugly", "nice")[nice]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print("The cat is ", </a:t>
            </a:r>
            <a:r>
              <a:rPr lang="en-US" altLang="en-US" sz="2200" dirty="0" err="1">
                <a:solidFill>
                  <a:schemeClr val="tx1"/>
                </a:solidFill>
              </a:rPr>
              <a:t>caract</a:t>
            </a:r>
            <a:r>
              <a:rPr lang="en-US" altLang="en-US" sz="22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6CCA3-43B0-4D50-AC74-11E5351CE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3760973"/>
            <a:ext cx="2956686" cy="541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66D5D-C287-4EDE-A4DE-A5B6D76FD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592" y="5155757"/>
            <a:ext cx="3089660" cy="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3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4BF0A-416F-437D-ACB6-632F0923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</a:t>
            </a:r>
            <a:r>
              <a:rPr lang="en-US" dirty="0"/>
              <a:t>switch…case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BF02-2E1A-48BD-B75D-76070F563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4648749" cy="4935794"/>
          </a:xfrm>
        </p:spPr>
        <p:txBody>
          <a:bodyPr>
            <a:normAutofit fontScale="92500" lnSpcReduction="20000"/>
          </a:bodyPr>
          <a:lstStyle/>
          <a:p>
            <a:r>
              <a:rPr lang="ru-RU" sz="2600" dirty="0"/>
              <a:t>Самое простое решение – использование </a:t>
            </a:r>
            <a:r>
              <a:rPr lang="en-US" sz="2600" b="1" dirty="0"/>
              <a:t>if…</a:t>
            </a:r>
            <a:r>
              <a:rPr lang="en-US" sz="2600" b="1" dirty="0" err="1"/>
              <a:t>elif</a:t>
            </a:r>
            <a:r>
              <a:rPr lang="en-US" sz="2600" b="1" dirty="0"/>
              <a:t>…else</a:t>
            </a:r>
          </a:p>
          <a:p>
            <a:r>
              <a:rPr lang="ru-RU" sz="2600" dirty="0"/>
              <a:t>Или есть еще много приемов которые можно использовать:</a:t>
            </a:r>
          </a:p>
          <a:p>
            <a:r>
              <a:rPr lang="ru-RU" u="sng" dirty="0"/>
              <a:t>Пример 1. Использовать функции</a:t>
            </a:r>
            <a:endParaRPr lang="en-US" u="sng" dirty="0"/>
          </a:p>
          <a:p>
            <a:pPr marL="0" indent="0">
              <a:buNone/>
            </a:pPr>
            <a:r>
              <a:rPr lang="en-US" dirty="0"/>
              <a:t>def f(</a:t>
            </a:r>
            <a:r>
              <a:rPr lang="en-US" dirty="0" err="1"/>
              <a:t>rez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{</a:t>
            </a:r>
          </a:p>
          <a:p>
            <a:pPr marL="0" indent="0">
              <a:buNone/>
            </a:pPr>
            <a:r>
              <a:rPr lang="en-US" dirty="0"/>
              <a:t>        1: "Print",</a:t>
            </a:r>
          </a:p>
          <a:p>
            <a:pPr marL="0" indent="0">
              <a:buNone/>
            </a:pPr>
            <a:r>
              <a:rPr lang="en-US" dirty="0"/>
              <a:t>        2: "Read",</a:t>
            </a:r>
          </a:p>
          <a:p>
            <a:pPr marL="0" indent="0">
              <a:buNone/>
            </a:pPr>
            <a:r>
              <a:rPr lang="en-US" dirty="0"/>
              <a:t>        3: "Exit"</a:t>
            </a:r>
          </a:p>
          <a:p>
            <a:pPr marL="0" indent="0">
              <a:buNone/>
            </a:pPr>
            <a:r>
              <a:rPr lang="en-US" dirty="0"/>
              <a:t>    }.get(</a:t>
            </a:r>
            <a:r>
              <a:rPr lang="en-US" dirty="0" err="1"/>
              <a:t>rez</a:t>
            </a:r>
            <a:r>
              <a:rPr lang="en-US" dirty="0"/>
              <a:t>, "Repeat input")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print(f(7))  # Repeat input</a:t>
            </a:r>
          </a:p>
          <a:p>
            <a:pPr marL="0" indent="0">
              <a:buNone/>
            </a:pPr>
            <a:r>
              <a:rPr lang="en-US" dirty="0"/>
              <a:t>print(f(2))  # 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F2A2B3-AD2A-45CD-97B4-4EE5AB6797A3}"/>
              </a:ext>
            </a:extLst>
          </p:cNvPr>
          <p:cNvSpPr txBox="1"/>
          <p:nvPr/>
        </p:nvSpPr>
        <p:spPr>
          <a:xfrm>
            <a:off x="6096000" y="1974574"/>
            <a:ext cx="410541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Пример 2. Использовать словари</a:t>
            </a:r>
          </a:p>
          <a:p>
            <a:endParaRPr lang="ru-RU" sz="1600" dirty="0"/>
          </a:p>
          <a:p>
            <a:r>
              <a:rPr lang="en-US" sz="1600" dirty="0"/>
              <a:t>choices = {1: "Print", 2: "Read", 3: "Exit"}</a:t>
            </a:r>
          </a:p>
          <a:p>
            <a:r>
              <a:rPr lang="en-US" sz="1600" dirty="0"/>
              <a:t>key = int(input("Input the option...[1..3]"))</a:t>
            </a:r>
          </a:p>
          <a:p>
            <a:r>
              <a:rPr lang="en-US" sz="1600" dirty="0"/>
              <a:t>result = </a:t>
            </a:r>
            <a:r>
              <a:rPr lang="en-US" sz="1600" dirty="0" err="1"/>
              <a:t>choices.get</a:t>
            </a:r>
            <a:r>
              <a:rPr lang="en-US" sz="1600" dirty="0"/>
              <a:t>(key, 'Default: Repeat input')</a:t>
            </a:r>
          </a:p>
          <a:p>
            <a:br>
              <a:rPr lang="en-US" sz="1600" dirty="0"/>
            </a:br>
            <a:r>
              <a:rPr lang="en-US" sz="1600" dirty="0"/>
              <a:t>print(result)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76E8DA4-AE28-49B5-910E-C0B53B705802}"/>
              </a:ext>
            </a:extLst>
          </p:cNvPr>
          <p:cNvGrpSpPr/>
          <p:nvPr/>
        </p:nvGrpSpPr>
        <p:grpSpPr>
          <a:xfrm>
            <a:off x="8680451" y="3768658"/>
            <a:ext cx="2425127" cy="904318"/>
            <a:chOff x="8322643" y="4541036"/>
            <a:chExt cx="2425127" cy="90431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91F1822-552B-41F1-A1E1-BEB5E0D9C3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2643" y="4541036"/>
              <a:ext cx="2387026" cy="45811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B27E7A-BD9E-48F9-AE70-6985B0C79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60744" y="5018202"/>
              <a:ext cx="2387026" cy="42715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96F3F0A-21E7-4B6C-B556-92B234111988}"/>
              </a:ext>
            </a:extLst>
          </p:cNvPr>
          <p:cNvSpPr txBox="1"/>
          <p:nvPr/>
        </p:nvSpPr>
        <p:spPr>
          <a:xfrm>
            <a:off x="5485459" y="5153652"/>
            <a:ext cx="6389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orbel" panose="020B0503020204020204" pitchFamily="34" charset="0"/>
              </a:rPr>
              <a:t>Вспомним!</a:t>
            </a:r>
            <a:r>
              <a:rPr lang="en-US" dirty="0">
                <a:latin typeface="Corbel" panose="020B0503020204020204" pitchFamily="34" charset="0"/>
              </a:rPr>
              <a:t> </a:t>
            </a:r>
            <a:r>
              <a:rPr lang="ru-RU" dirty="0">
                <a:latin typeface="Corbel" panose="020B0503020204020204" pitchFamily="34" charset="0"/>
              </a:rPr>
              <a:t>В словарях</a:t>
            </a:r>
            <a:r>
              <a:rPr lang="ro-MD" dirty="0">
                <a:latin typeface="Corbel" panose="020B0503020204020204" pitchFamily="34" charset="0"/>
              </a:rPr>
              <a:t> </a:t>
            </a:r>
            <a:r>
              <a:rPr lang="ro-MD" dirty="0" err="1">
                <a:latin typeface="Corbel" panose="020B0503020204020204" pitchFamily="34" charset="0"/>
              </a:rPr>
              <a:t>Python</a:t>
            </a:r>
            <a:r>
              <a:rPr lang="ro-MD" dirty="0">
                <a:latin typeface="Corbel" panose="020B0503020204020204" pitchFamily="34" charset="0"/>
              </a:rPr>
              <a:t>, </a:t>
            </a:r>
            <a:r>
              <a:rPr lang="ro-MD" b="1" dirty="0">
                <a:latin typeface="Corbel" panose="020B0503020204020204" pitchFamily="34" charset="0"/>
              </a:rPr>
              <a:t>get() </a:t>
            </a:r>
            <a:r>
              <a:rPr lang="ru-RU" dirty="0">
                <a:latin typeface="Corbel" panose="020B0503020204020204" pitchFamily="34" charset="0"/>
              </a:rPr>
              <a:t>это метод, используемый для доступа к какому-то значению по ключу</a:t>
            </a:r>
            <a:r>
              <a:rPr lang="ro-MD" dirty="0">
                <a:latin typeface="Corbel" panose="020B0503020204020204" pitchFamily="34" charset="0"/>
              </a:rPr>
              <a:t>,</a:t>
            </a:r>
            <a:r>
              <a:rPr lang="ru-RU" dirty="0">
                <a:latin typeface="Corbel" panose="020B0503020204020204" pitchFamily="34" charset="0"/>
              </a:rPr>
              <a:t> тогда когда ключ найден в словаре</a:t>
            </a:r>
            <a:r>
              <a:rPr lang="ro-MD" dirty="0">
                <a:latin typeface="Corbel" panose="020B0503020204020204" pitchFamily="34" charset="0"/>
              </a:rPr>
              <a:t>.  A</a:t>
            </a:r>
            <a:r>
              <a:rPr lang="ru-RU" dirty="0">
                <a:latin typeface="Corbel" panose="020B0503020204020204" pitchFamily="34" charset="0"/>
              </a:rPr>
              <a:t> тогда когда ключ не найден - возвращается</a:t>
            </a:r>
            <a:r>
              <a:rPr lang="ro-MD" dirty="0">
                <a:latin typeface="Corbel" panose="020B0503020204020204" pitchFamily="34" charset="0"/>
              </a:rPr>
              <a:t> ”</a:t>
            </a:r>
            <a:r>
              <a:rPr lang="ro-MD" i="1" dirty="0">
                <a:latin typeface="Corbel" panose="020B0503020204020204" pitchFamily="34" charset="0"/>
              </a:rPr>
              <a:t>None</a:t>
            </a:r>
            <a:r>
              <a:rPr lang="ro-MD" dirty="0">
                <a:latin typeface="Corbel" panose="020B0503020204020204" pitchFamily="34" charset="0"/>
              </a:rPr>
              <a:t>”</a:t>
            </a:r>
            <a:r>
              <a:rPr lang="en-US" dirty="0">
                <a:latin typeface="Corbel" panose="020B0503020204020204" pitchFamily="34" charset="0"/>
              </a:rPr>
              <a:t> </a:t>
            </a:r>
            <a:endParaRPr lang="ro-MD" dirty="0">
              <a:latin typeface="Corbel" panose="020B0503020204020204" pitchFamily="34" charset="0"/>
            </a:endParaRPr>
          </a:p>
          <a:p>
            <a:r>
              <a:rPr lang="ru-RU" dirty="0">
                <a:latin typeface="Corbel" panose="020B0503020204020204" pitchFamily="34" charset="0"/>
              </a:rPr>
              <a:t>Синтаксис</a:t>
            </a:r>
            <a:r>
              <a:rPr lang="ro-MD" dirty="0">
                <a:latin typeface="Corbel" panose="020B0503020204020204" pitchFamily="34" charset="0"/>
              </a:rPr>
              <a:t>: </a:t>
            </a:r>
            <a:r>
              <a:rPr lang="en-US" b="1" dirty="0" err="1">
                <a:latin typeface="Corbel" panose="020B0503020204020204" pitchFamily="34" charset="0"/>
              </a:rPr>
              <a:t>Dict.get</a:t>
            </a:r>
            <a:r>
              <a:rPr lang="en-US" b="1" dirty="0">
                <a:latin typeface="Corbel" panose="020B0503020204020204" pitchFamily="34" charset="0"/>
              </a:rPr>
              <a:t>(key, default=None)</a:t>
            </a:r>
            <a:endParaRPr lang="ro-RO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408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E18A-D1D9-442B-B86A-658176FAA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Match</a:t>
            </a:r>
            <a:r>
              <a:rPr lang="en-GB" dirty="0"/>
              <a:t>..case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A355-A1B5-4C2C-9039-B5EFC16A4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1936955"/>
            <a:ext cx="11484077" cy="4630993"/>
          </a:xfrm>
        </p:spPr>
        <p:txBody>
          <a:bodyPr>
            <a:noAutofit/>
          </a:bodyPr>
          <a:lstStyle/>
          <a:p>
            <a:pPr defTabSz="914400" eaLnBrk="0" fontAlgn="base" hangingPunct="0">
              <a:spcBef>
                <a:spcPts val="600"/>
              </a:spcBef>
              <a:buClrTx/>
              <a:buSzTx/>
            </a:pPr>
            <a:r>
              <a:rPr kumimoji="0" lang="ru-RU" altLang="en-US" sz="2200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В Python 3.10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введена новая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конструкция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 match</a:t>
            </a:r>
            <a:r>
              <a:rPr kumimoji="0" lang="ro-RO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..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case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 которая называется </a:t>
            </a:r>
            <a:r>
              <a:rPr kumimoji="0" lang="ru-RU" altLang="en-US" sz="22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Structural pattern matching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(соответствие структуре шаблона)</a:t>
            </a:r>
            <a:endParaRPr kumimoji="0" lang="en-GB" altLang="en-US" sz="2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defTabSz="914400" eaLnBrk="0" fontAlgn="base" hangingPunct="0">
              <a:spcBef>
                <a:spcPts val="600"/>
              </a:spcBef>
              <a:buClrTx/>
              <a:buSzTx/>
            </a:pP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Оператор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 match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был введен для того, чтобы быть больше чем просто похожим на оператор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switch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 который присутствует во многих других языках программирования</a:t>
            </a:r>
            <a:endParaRPr kumimoji="0" lang="en-GB" altLang="en-US" sz="2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defTabSz="914400" eaLnBrk="0" fontAlgn="base" hangingPunct="0">
              <a:spcBef>
                <a:spcPts val="600"/>
              </a:spcBef>
              <a:buClrTx/>
              <a:buSzTx/>
            </a:pP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Во многих случаях конструкция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match/case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 может упростить и повысить читабельность кода Python</a:t>
            </a:r>
            <a:endParaRPr kumimoji="0" lang="en-GB" altLang="en-US" sz="22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</a:endParaRPr>
          </a:p>
          <a:p>
            <a:pPr defTabSz="914400" eaLnBrk="0" fontAlgn="base" hangingPunct="0">
              <a:spcBef>
                <a:spcPts val="600"/>
              </a:spcBef>
              <a:buClrTx/>
              <a:buSzTx/>
            </a:pP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Шаблоны в операторах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case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 конструкции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match/case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состоят из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последовательностей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словарей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</a:t>
            </a:r>
            <a:r>
              <a:rPr kumimoji="0" lang="en-GB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 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примитивных типов данных (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int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float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,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str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 и т.д.), а также </a:t>
            </a: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007BFF"/>
                </a:solidFill>
                <a:effectLst/>
              </a:rPr>
              <a:t>экземпляров классов</a:t>
            </a:r>
            <a:endParaRPr lang="ro-RO" altLang="en-US" sz="2200" dirty="0">
              <a:solidFill>
                <a:srgbClr val="212529"/>
              </a:solidFill>
            </a:endParaRPr>
          </a:p>
          <a:p>
            <a:pPr defTabSz="914400" eaLnBrk="0" fontAlgn="base" hangingPunct="0">
              <a:spcBef>
                <a:spcPts val="600"/>
              </a:spcBef>
              <a:buClrTx/>
              <a:buSzTx/>
            </a:pPr>
            <a:r>
              <a:rPr kumimoji="0" lang="ru-RU" altLang="en-US" sz="22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</a:rPr>
              <a:t>Сопоставление с образцом позволяет программам извлекать информацию из сложных типов данных, переходить к структуре данных и применять определенные действия на основе различных форм данных</a:t>
            </a:r>
            <a:endParaRPr kumimoji="0" lang="ru-RU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8233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1470-DCFA-45E7-B646-EEE9FD3D5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+mn-lt"/>
              </a:rPr>
              <a:t>ОБЩИЙ СИНТАКСИС КОНСТРУКЦИИ MATCH/CASE </a:t>
            </a:r>
            <a:endParaRPr lang="en-GB" sz="4000" cap="none" dirty="0">
              <a:solidFill>
                <a:schemeClr val="bg1">
                  <a:lumMod val="9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AAA76-16B5-425A-833F-DAA943239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71" y="1818969"/>
            <a:ext cx="8645827" cy="4925960"/>
          </a:xfrm>
        </p:spPr>
        <p:txBody>
          <a:bodyPr>
            <a:no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en-US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Оператор </a:t>
            </a:r>
            <a:r>
              <a:rPr kumimoji="0" lang="ru-RU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match</a:t>
            </a:r>
            <a:r>
              <a:rPr kumimoji="0" lang="ru-RU" altLang="en-US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принимает выражение </a:t>
            </a:r>
            <a:r>
              <a:rPr kumimoji="0" lang="ru-RU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subject</a:t>
            </a:r>
            <a:r>
              <a:rPr kumimoji="0" lang="ru-RU" altLang="en-US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и сравнивает его значение с последовательными шаблонами, заданными как один или несколько блоков </a:t>
            </a:r>
            <a:r>
              <a:rPr kumimoji="0" lang="ru-RU" altLang="en-US" sz="19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case</a:t>
            </a:r>
            <a:endParaRPr lang="en-GB" altLang="en-US" sz="1900" dirty="0">
              <a:solidFill>
                <a:srgbClr val="212529"/>
              </a:solidFill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GB" altLang="en-US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C</a:t>
            </a:r>
            <a:r>
              <a:rPr kumimoji="0" lang="ru-RU" altLang="en-US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опоставление с образцом работает следующим образом:</a:t>
            </a:r>
            <a:endParaRPr kumimoji="0" lang="ru-RU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использование данных с типом и формой (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subject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)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оценка 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subject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в заявлении 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match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сравнение 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subject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с каждым шаблоном в заявлении 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case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сверху вниз, пока совпадение не будет подтверждено</a:t>
            </a:r>
            <a:endParaRPr kumimoji="0" lang="en-GB" altLang="en-US" sz="1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если точное совпадение не подтверждено, то в качестве совпадающего случая будет использоваться последний </a:t>
            </a:r>
            <a:r>
              <a:rPr kumimoji="0" lang="ru-RU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case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c подстановочным знаком 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'</a:t>
            </a:r>
            <a:r>
              <a:rPr kumimoji="0" lang="ru-RU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_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'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, если он указан. Если точное совпадение не подтверждено и </a:t>
            </a:r>
            <a:r>
              <a:rPr kumimoji="0" lang="ru-RU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case _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+mj-lt"/>
              </a:rPr>
              <a:t>: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- не существует, то весь блок </a:t>
            </a:r>
            <a:r>
              <a:rPr kumimoji="0" lang="ru-RU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match</a:t>
            </a:r>
            <a:r>
              <a:rPr kumimoji="0" lang="ru-RU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 не выполняется</a:t>
            </a:r>
            <a:r>
              <a:rPr kumimoji="0" lang="en-GB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 </a:t>
            </a:r>
            <a:endParaRPr lang="en-GB" altLang="en-US" sz="1800" dirty="0">
              <a:solidFill>
                <a:srgbClr val="212529"/>
              </a:solidFill>
              <a:latin typeface="+mj-lt"/>
            </a:endParaRP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sz="1600" b="0" i="0" dirty="0">
                <a:solidFill>
                  <a:srgbClr val="000000"/>
                </a:solidFill>
                <a:effectLst/>
                <a:latin typeface="+mj-lt"/>
              </a:rPr>
              <a:t>символ нижнего подчеркивания ( </a:t>
            </a:r>
            <a:r>
              <a:rPr lang="ru-RU" sz="1600" b="1" i="0" dirty="0">
                <a:solidFill>
                  <a:srgbClr val="00B0F0"/>
                </a:solidFill>
                <a:effectLst/>
                <a:latin typeface="+mj-lt"/>
              </a:rPr>
              <a:t>_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+mj-lt"/>
              </a:rPr>
              <a:t> ) ни к чему не привязан, в данном случае нижнее подчеркивание используется как сигнал команде </a:t>
            </a:r>
            <a:r>
              <a:rPr lang="ru-RU" sz="1600" b="1" i="0" dirty="0">
                <a:solidFill>
                  <a:srgbClr val="00B0F0"/>
                </a:solidFill>
                <a:effectLst/>
                <a:latin typeface="+mj-lt"/>
              </a:rPr>
              <a:t>match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+mj-lt"/>
              </a:rPr>
              <a:t>, что рассматриваемый случай является подстановочным знаком (</a:t>
            </a:r>
            <a:r>
              <a:rPr lang="ru-RU" sz="1600" b="1" i="0" dirty="0">
                <a:solidFill>
                  <a:srgbClr val="00B0F0"/>
                </a:solidFill>
                <a:effectLst/>
                <a:latin typeface="+mj-lt"/>
              </a:rPr>
              <a:t>wildcard</a:t>
            </a:r>
            <a:r>
              <a:rPr lang="ru-RU" sz="1600" b="0" i="0" dirty="0">
                <a:solidFill>
                  <a:srgbClr val="000000"/>
                </a:solidFill>
                <a:effectLst/>
                <a:latin typeface="+mj-lt"/>
              </a:rPr>
              <a:t>)</a:t>
            </a:r>
            <a:r>
              <a:rPr kumimoji="0" lang="ru-RU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)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+mj-lt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ru-RU" altLang="en-US" sz="1900" dirty="0">
                <a:solidFill>
                  <a:srgbClr val="212529"/>
                </a:solidFill>
                <a:latin typeface="+mj-lt"/>
              </a:rPr>
              <a:t>Б</a:t>
            </a:r>
            <a:r>
              <a:rPr kumimoji="0" lang="ru-RU" altLang="en-US" sz="19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+mj-lt"/>
              </a:rPr>
              <a:t>ольшинство литералов сравниваются по равенству. Однако синглтоны: True, False и None сравниваются по идентичности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D2C373-F7E7-4316-978A-1C33756B2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298" y="2409909"/>
            <a:ext cx="3169231" cy="289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00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6119D-11FA-4916-92FC-58968F94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dirty="0" err="1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Шаблоны</a:t>
            </a:r>
            <a:r>
              <a:rPr lang="en-GB" b="1" i="0" dirty="0">
                <a:solidFill>
                  <a:schemeClr val="bg1">
                    <a:lumMod val="95000"/>
                  </a:schemeClr>
                </a:solidFill>
                <a:effectLst/>
                <a:latin typeface="Roboto" panose="02000000000000000000" pitchFamily="2" charset="0"/>
              </a:rPr>
              <a:t> в structural pattern matching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E9B4-9749-47B8-AE63-FFAEB858F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97" y="1858297"/>
            <a:ext cx="11611897" cy="4857135"/>
          </a:xfrm>
        </p:spPr>
        <p:txBody>
          <a:bodyPr>
            <a:noAutofit/>
          </a:bodyPr>
          <a:lstStyle/>
          <a:p>
            <a:pPr marL="0" indent="0" algn="l" fontAlgn="base">
              <a:spcAft>
                <a:spcPts val="0"/>
              </a:spcAft>
              <a:buNone/>
            </a:pPr>
            <a:r>
              <a:rPr lang="ru-RU" sz="2000" b="0" i="0" dirty="0">
                <a:solidFill>
                  <a:srgbClr val="000000"/>
                </a:solidFill>
                <a:effectLst/>
              </a:rPr>
              <a:t>Шаблоны могут быть простыми значениями или содержать более сложную логику сопоставления.</a:t>
            </a:r>
            <a:r>
              <a:rPr lang="en-GB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Несколько примеров:</a:t>
            </a:r>
            <a:endParaRPr lang="en-GB" sz="2000" b="0" i="0" dirty="0">
              <a:solidFill>
                <a:srgbClr val="000000"/>
              </a:solidFill>
              <a:effectLst/>
            </a:endParaRPr>
          </a:p>
          <a:p>
            <a:pPr algn="l" fontAlgn="base">
              <a:spcAft>
                <a:spcPts val="0"/>
              </a:spcAft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’a’: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сопоставить с единственным значением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’a’</a:t>
            </a: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algn="l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[’a’,’b’]: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сопоставить с коллекцией (collection)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[’a’,’b’]</a:t>
            </a: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algn="l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[’a’, value1]: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сопоставить с коллекцией, в которой два значения, второе значение - в переменной 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value1</a:t>
            </a: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algn="l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[’a’, *values]: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сопоставить с коллекцией, в которой как минимум одно значение. Остальные значения, если они есть, хранить в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values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. Можно включить только один элемент со звездочкой в шаблон</a:t>
            </a:r>
          </a:p>
          <a:p>
            <a:pPr algn="l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(’a’|’b’|’c’):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Оператор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or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, он же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|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, может использоваться для обработки нескольких обращений в одном блоке </a:t>
            </a:r>
            <a:r>
              <a:rPr lang="ru-RU" sz="2000" b="0" i="0" dirty="0">
                <a:solidFill>
                  <a:srgbClr val="FF0000"/>
                </a:solidFill>
                <a:effectLst/>
              </a:rPr>
              <a:t>case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. Здесь сопоставляются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’a’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,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’b’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, или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’c’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(’a’|’b’|’c’) as letter: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То же, что и выше, за исключением того, что теперь мы помещаем соответствующий элемент в переменную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letter</a:t>
            </a:r>
            <a:endParaRPr lang="ru-RU" sz="2000" b="0" i="0" dirty="0">
              <a:solidFill>
                <a:srgbClr val="000000"/>
              </a:solidFill>
              <a:effectLst/>
            </a:endParaRPr>
          </a:p>
          <a:p>
            <a:pPr algn="l" fontAlgn="base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solidFill>
                  <a:srgbClr val="CE395F"/>
                </a:solidFill>
                <a:effectLst/>
              </a:rPr>
              <a:t>case [’z’, _]:</a:t>
            </a:r>
            <a:r>
              <a:rPr lang="ru-RU" sz="2000" b="0" i="0" dirty="0">
                <a:solidFill>
                  <a:srgbClr val="000000"/>
                </a:solidFill>
                <a:effectLst/>
              </a:rPr>
              <a:t> будет соответствовать любая коллекция элементов, которая начинается с </a:t>
            </a:r>
            <a:r>
              <a:rPr lang="ru-RU" sz="2000" b="0" i="0" dirty="0">
                <a:solidFill>
                  <a:srgbClr val="CE395F"/>
                </a:solidFill>
                <a:effectLst/>
              </a:rPr>
              <a:t>’z’</a:t>
            </a:r>
            <a:endParaRPr lang="ru-RU" sz="2000" b="0" i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4389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EA49-F05B-41BE-8D68-D832F3BA4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4925-B217-48B9-BD11-154B9173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9" y="1858297"/>
            <a:ext cx="11238270" cy="429754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option = input('</a:t>
            </a:r>
            <a:r>
              <a:rPr lang="ru-RU" dirty="0"/>
              <a:t>Какой язык программирования тебе нравится? \</a:t>
            </a:r>
            <a:r>
              <a:rPr lang="en-GB" dirty="0"/>
              <a:t>n C++ </a:t>
            </a:r>
            <a:r>
              <a:rPr lang="ru-RU" dirty="0"/>
              <a:t>или </a:t>
            </a:r>
            <a:r>
              <a:rPr lang="en-GB" dirty="0"/>
              <a:t>JAVA </a:t>
            </a:r>
            <a:r>
              <a:rPr lang="ru-RU" dirty="0"/>
              <a:t>или </a:t>
            </a:r>
            <a:r>
              <a:rPr lang="en-GB" dirty="0"/>
              <a:t>PYTHON </a:t>
            </a:r>
            <a:r>
              <a:rPr lang="ru-RU" dirty="0"/>
              <a:t>или </a:t>
            </a:r>
            <a:r>
              <a:rPr lang="en-GB" dirty="0"/>
              <a:t>C# </a:t>
            </a:r>
            <a:r>
              <a:rPr lang="ru-RU" dirty="0"/>
              <a:t>или </a:t>
            </a:r>
            <a:r>
              <a:rPr lang="en-GB" dirty="0"/>
              <a:t>PASCAL </a:t>
            </a:r>
            <a:r>
              <a:rPr lang="ru-RU" dirty="0"/>
              <a:t>или </a:t>
            </a:r>
            <a:r>
              <a:rPr lang="en-GB" dirty="0"/>
              <a:t>C </a:t>
            </a:r>
            <a:r>
              <a:rPr lang="ru-RU" dirty="0"/>
              <a:t>или что-то другое? \</a:t>
            </a:r>
            <a:r>
              <a:rPr lang="en-GB" dirty="0"/>
              <a:t>n --&gt;&gt; ')</a:t>
            </a:r>
          </a:p>
          <a:p>
            <a:pPr marL="0" indent="0">
              <a:buNone/>
            </a:pPr>
            <a:r>
              <a:rPr lang="en-GB" dirty="0"/>
              <a:t>match </a:t>
            </a:r>
            <a:r>
              <a:rPr lang="en-GB" dirty="0" err="1"/>
              <a:t>option.upper</a:t>
            </a:r>
            <a:r>
              <a:rPr lang="en-GB" dirty="0"/>
              <a:t>():</a:t>
            </a:r>
          </a:p>
          <a:p>
            <a:pPr marL="0" indent="0">
              <a:buNone/>
            </a:pPr>
            <a:r>
              <a:rPr lang="en-GB" dirty="0"/>
              <a:t>    case 'C++' | 'JAVA' | 'PYTHON' | 'C#':</a:t>
            </a:r>
          </a:p>
          <a:p>
            <a:pPr marL="0" indent="0">
              <a:buNone/>
            </a:pPr>
            <a:r>
              <a:rPr lang="en-GB" dirty="0"/>
              <a:t>        message = '</a:t>
            </a:r>
            <a:r>
              <a:rPr lang="ru-RU" dirty="0"/>
              <a:t>Добро пожаловать в кругу любителей объектов!'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GB" dirty="0"/>
              <a:t>case 'PASCAL' | 'C':</a:t>
            </a:r>
          </a:p>
          <a:p>
            <a:pPr marL="0" indent="0">
              <a:buNone/>
            </a:pPr>
            <a:r>
              <a:rPr lang="en-GB" dirty="0"/>
              <a:t>        message = '</a:t>
            </a:r>
            <a:r>
              <a:rPr lang="ru-RU" dirty="0"/>
              <a:t>Добро пожаловать в кругу любителей писать функции!'</a:t>
            </a:r>
          </a:p>
          <a:p>
            <a:pPr marL="0" indent="0">
              <a:buNone/>
            </a:pPr>
            <a:r>
              <a:rPr lang="ru-RU" dirty="0"/>
              <a:t>    </a:t>
            </a:r>
            <a:r>
              <a:rPr lang="en-GB" dirty="0"/>
              <a:t>case _:</a:t>
            </a:r>
          </a:p>
          <a:p>
            <a:pPr marL="0" indent="0">
              <a:buNone/>
            </a:pPr>
            <a:r>
              <a:rPr lang="en-GB" dirty="0"/>
              <a:t>        message = '</a:t>
            </a:r>
            <a:r>
              <a:rPr lang="ru-RU" dirty="0"/>
              <a:t>Понятно ... тебе нравится что-то другое :('</a:t>
            </a:r>
          </a:p>
          <a:p>
            <a:pPr marL="0" indent="0">
              <a:buNone/>
            </a:pPr>
            <a:r>
              <a:rPr lang="en-GB" dirty="0"/>
              <a:t>print(message)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'''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case </a:t>
            </a:r>
            <a:r>
              <a:rPr lang="en-GB" dirty="0">
                <a:solidFill>
                  <a:srgbClr val="FF0000"/>
                </a:solidFill>
              </a:rPr>
              <a:t>other</a:t>
            </a:r>
            <a:r>
              <a:rPr lang="en-GB" dirty="0"/>
              <a:t>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   message = 'xxx'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    "other" </a:t>
            </a:r>
            <a:r>
              <a:rPr lang="ru-RU" dirty="0"/>
              <a:t>эквивалентно </a:t>
            </a:r>
            <a:r>
              <a:rPr lang="ru-RU" dirty="0">
                <a:solidFill>
                  <a:srgbClr val="FF0000"/>
                </a:solidFill>
              </a:rPr>
              <a:t>else</a:t>
            </a:r>
            <a:r>
              <a:rPr lang="ru-RU" dirty="0"/>
              <a:t> в операторе </a:t>
            </a:r>
            <a:r>
              <a:rPr lang="ru-RU" dirty="0">
                <a:solidFill>
                  <a:srgbClr val="FF0000"/>
                </a:solidFill>
              </a:rPr>
              <a:t>if-elif-else</a:t>
            </a:r>
            <a:r>
              <a:rPr lang="ru-RU" dirty="0"/>
              <a:t> и может быть проще записано как</a:t>
            </a:r>
            <a:r>
              <a:rPr lang="en-GB" dirty="0"/>
              <a:t> </a:t>
            </a:r>
            <a:r>
              <a:rPr lang="en-GB" dirty="0">
                <a:solidFill>
                  <a:srgbClr val="00B0F0"/>
                </a:solidFill>
              </a:rPr>
              <a:t>case _</a:t>
            </a:r>
            <a:r>
              <a:rPr lang="en-GB" dirty="0"/>
              <a:t>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'''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4AA48-329D-4BD8-A457-0A1B2340B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280" y="5925165"/>
            <a:ext cx="5761219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A8081-0302-49A7-A18D-2405603F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по </a:t>
            </a:r>
            <a:r>
              <a:rPr lang="en-GB" dirty="0" err="1"/>
              <a:t>match..case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6509-60C9-4A44-A6A5-080114F9F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Итак, если есть задача, которую можно решить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с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помощью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CE395F"/>
                </a:solidFill>
                <a:effectLst/>
              </a:rPr>
              <a:t>if/elif/else</a:t>
            </a:r>
            <a:r>
              <a:rPr lang="en-GB" sz="2400" dirty="0">
                <a:solidFill>
                  <a:srgbClr val="000000"/>
                </a:solidFill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или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поиска по словарю, то используйте их вместо </a:t>
            </a:r>
            <a:r>
              <a:rPr lang="ru-RU" sz="2400" b="0" i="0" dirty="0">
                <a:solidFill>
                  <a:srgbClr val="CE395F"/>
                </a:solidFill>
                <a:effectLst/>
              </a:rPr>
              <a:t>match/case</a:t>
            </a:r>
            <a:endParaRPr lang="ru-RU" sz="2400" dirty="0">
              <a:solidFill>
                <a:srgbClr val="000000"/>
              </a:solidFill>
            </a:endParaRPr>
          </a:p>
          <a:p>
            <a:r>
              <a:rPr lang="ru-RU" sz="2400" b="1" i="0" dirty="0">
                <a:solidFill>
                  <a:srgbClr val="000000"/>
                </a:solidFill>
                <a:effectLst/>
              </a:rPr>
              <a:t>Pattern matching 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является мощным, но не универсальным решением</a:t>
            </a:r>
          </a:p>
          <a:p>
            <a:r>
              <a:rPr lang="ru-RU" sz="2400" b="0" i="0" dirty="0">
                <a:solidFill>
                  <a:srgbClr val="000000"/>
                </a:solidFill>
                <a:effectLst/>
              </a:rPr>
              <a:t>Используйте его, когда это наиболее целесообразно</a:t>
            </a:r>
          </a:p>
          <a:p>
            <a:r>
              <a:rPr lang="ru-RU" sz="2400" dirty="0">
                <a:solidFill>
                  <a:srgbClr val="000000"/>
                </a:solidFill>
              </a:rPr>
              <a:t>Дополнительно: </a:t>
            </a:r>
            <a:r>
              <a:rPr lang="ru-RU" sz="2400" dirty="0">
                <a:latin typeface="Corbel" panose="020B0503020204020204" pitchFamily="34" charset="0"/>
              </a:rPr>
              <a:t>Прочтите </a:t>
            </a:r>
            <a:r>
              <a:rPr lang="ru-RU" sz="2400" dirty="0"/>
              <a:t>- </a:t>
            </a:r>
            <a:r>
              <a:rPr lang="en-GB" sz="2400" b="0" i="0" dirty="0">
                <a:solidFill>
                  <a:srgbClr val="0A0A23"/>
                </a:solidFill>
                <a:effectLst/>
              </a:rPr>
              <a:t>match</a:t>
            </a:r>
            <a:r>
              <a:rPr lang="ru-RU" sz="2400" b="0" i="0" dirty="0">
                <a:solidFill>
                  <a:srgbClr val="0A0A23"/>
                </a:solidFill>
                <a:effectLst/>
              </a:rPr>
              <a:t>..</a:t>
            </a:r>
            <a:r>
              <a:rPr lang="en-GB" sz="2400" b="0" i="0" dirty="0">
                <a:solidFill>
                  <a:srgbClr val="0A0A23"/>
                </a:solidFill>
                <a:effectLst/>
              </a:rPr>
              <a:t>case</a:t>
            </a:r>
            <a:r>
              <a:rPr lang="ru-RU" sz="2400" dirty="0">
                <a:latin typeface="Corbel" panose="020B0503020204020204" pitchFamily="34" charset="0"/>
              </a:rPr>
              <a:t>: </a:t>
            </a:r>
            <a:r>
              <a:rPr lang="en-GB" sz="2400" dirty="0">
                <a:latin typeface="Corbel" panose="020B0503020204020204" pitchFamily="34" charset="0"/>
                <a:hlinkClick r:id="rId2"/>
              </a:rPr>
              <a:t>https://www.tutorialspoint.com/python/python_matchcase_statement.htm</a:t>
            </a:r>
            <a:r>
              <a:rPr lang="en-GB" sz="2400" dirty="0">
                <a:latin typeface="Corbel" panose="020B0503020204020204" pitchFamily="34" charset="0"/>
              </a:rPr>
              <a:t> </a:t>
            </a:r>
            <a:endParaRPr lang="en-US" sz="24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64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5276-6F58-4287-BCD9-DEA59DE67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AC18-311E-4D4E-B79B-6CA2EC59F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Условные инструкции в Python </a:t>
            </a:r>
          </a:p>
        </p:txBody>
      </p:sp>
    </p:spTree>
    <p:extLst>
      <p:ext uri="{BB962C8B-B14F-4D97-AF65-F5344CB8AC3E}">
        <p14:creationId xmlns:p14="http://schemas.microsoft.com/office/powerpoint/2010/main" val="21207097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56EE-6CAE-443C-8136-5EE980E61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Повторим…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2FE42-A3B5-4969-B5F4-471D1F640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81809"/>
            <a:ext cx="11029615" cy="484345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200" dirty="0"/>
              <a:t>Какие условные операторы можно использовать в </a:t>
            </a:r>
            <a:r>
              <a:rPr lang="en-US" sz="2200" dirty="0"/>
              <a:t>Python?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200" dirty="0"/>
              <a:t>Есть ли тернарный оператор в </a:t>
            </a:r>
            <a:r>
              <a:rPr lang="en-US" sz="2200" dirty="0"/>
              <a:t>Python?</a:t>
            </a:r>
            <a:endParaRPr lang="ru-RU" sz="2200" dirty="0"/>
          </a:p>
          <a:p>
            <a:pPr marL="342900" indent="-342900">
              <a:buFont typeface="+mj-lt"/>
              <a:buAutoNum type="arabicPeriod"/>
            </a:pPr>
            <a:r>
              <a:rPr lang="ru-RU" sz="2200" dirty="0"/>
              <a:t>Объясните что сделает следующий код:</a:t>
            </a:r>
            <a:endParaRPr lang="en-GB" sz="2200" dirty="0"/>
          </a:p>
          <a:p>
            <a:pPr marL="0" indent="0">
              <a:buNone/>
            </a:pPr>
            <a:r>
              <a:rPr lang="en-GB" sz="2000" dirty="0"/>
              <a:t>def access(user="</a:t>
            </a:r>
            <a:r>
              <a:rPr lang="en-GB" sz="2000" dirty="0" err="1"/>
              <a:t>Anonimus</a:t>
            </a:r>
            <a:r>
              <a:rPr lang="en-GB" sz="2000" dirty="0"/>
              <a:t>"):</a:t>
            </a:r>
          </a:p>
          <a:p>
            <a:pPr marL="0" indent="0">
              <a:buNone/>
            </a:pPr>
            <a:r>
              <a:rPr lang="en-GB" sz="2000" dirty="0"/>
              <a:t>   match user:</a:t>
            </a:r>
          </a:p>
          <a:p>
            <a:pPr marL="0" indent="0">
              <a:buNone/>
            </a:pPr>
            <a:r>
              <a:rPr lang="en-GB" sz="2000" dirty="0"/>
              <a:t>      case "Admin" | "Manager": return "Full access"</a:t>
            </a:r>
          </a:p>
          <a:p>
            <a:pPr marL="0" indent="0">
              <a:buNone/>
            </a:pPr>
            <a:r>
              <a:rPr lang="en-GB" sz="2000" dirty="0"/>
              <a:t>      case "Guest": return "Limited access"</a:t>
            </a:r>
          </a:p>
          <a:p>
            <a:pPr marL="0" indent="0">
              <a:buNone/>
            </a:pPr>
            <a:r>
              <a:rPr lang="en-GB" sz="2000" dirty="0"/>
              <a:t>      case _: return "No access"</a:t>
            </a:r>
          </a:p>
          <a:p>
            <a:pPr marL="0" indent="0">
              <a:buNone/>
            </a:pPr>
            <a:r>
              <a:rPr lang="en-GB" sz="2000" dirty="0"/>
              <a:t>print (access("Manager"))</a:t>
            </a:r>
          </a:p>
          <a:p>
            <a:pPr marL="0" indent="0">
              <a:buNone/>
            </a:pPr>
            <a:r>
              <a:rPr lang="en-GB" sz="2000" dirty="0"/>
              <a:t>print (access("Guest"))</a:t>
            </a:r>
          </a:p>
          <a:p>
            <a:pPr marL="0" indent="0">
              <a:buNone/>
            </a:pPr>
            <a:r>
              <a:rPr lang="en-GB" sz="2000" dirty="0"/>
              <a:t>print (access("Ion"))</a:t>
            </a:r>
          </a:p>
          <a:p>
            <a:pPr marL="0" indent="0">
              <a:buNone/>
            </a:pPr>
            <a:r>
              <a:rPr lang="en-GB" sz="2000" dirty="0"/>
              <a:t>print (access())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21215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E86CC-EE17-4CA9-9DA0-320F8AF4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2C0E3-EA8B-4EAE-BA51-5D1EE883C9E6}"/>
              </a:ext>
            </a:extLst>
          </p:cNvPr>
          <p:cNvSpPr txBox="1"/>
          <p:nvPr/>
        </p:nvSpPr>
        <p:spPr>
          <a:xfrm>
            <a:off x="4886632" y="2831294"/>
            <a:ext cx="4257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Full access</a:t>
            </a:r>
          </a:p>
          <a:p>
            <a:r>
              <a:rPr lang="en-GB" dirty="0"/>
              <a:t>Limited access</a:t>
            </a:r>
          </a:p>
          <a:p>
            <a:r>
              <a:rPr lang="en-GB" dirty="0"/>
              <a:t>No access</a:t>
            </a:r>
          </a:p>
          <a:p>
            <a:r>
              <a:rPr lang="en-GB" dirty="0"/>
              <a:t>No access</a:t>
            </a:r>
          </a:p>
        </p:txBody>
      </p:sp>
    </p:spTree>
    <p:extLst>
      <p:ext uri="{BB962C8B-B14F-4D97-AF65-F5344CB8AC3E}">
        <p14:creationId xmlns:p14="http://schemas.microsoft.com/office/powerpoint/2010/main" val="16224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E252-23D3-4F4B-80E9-A5A6D9054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 операторы сравнения и логические. 1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BDB6D4-DB3A-488D-9EAF-3F9455D9F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188051"/>
              </p:ext>
            </p:extLst>
          </p:nvPr>
        </p:nvGraphicFramePr>
        <p:xfrm>
          <a:off x="3559584" y="2172928"/>
          <a:ext cx="7118248" cy="3549446"/>
        </p:xfrm>
        <a:graphic>
          <a:graphicData uri="http://schemas.openxmlformats.org/drawingml/2006/table">
            <a:tbl>
              <a:tblPr/>
              <a:tblGrid>
                <a:gridCol w="2440645">
                  <a:extLst>
                    <a:ext uri="{9D8B030D-6E8A-4147-A177-3AD203B41FA5}">
                      <a16:colId xmlns:a16="http://schemas.microsoft.com/office/drawing/2014/main" val="1617886600"/>
                    </a:ext>
                  </a:extLst>
                </a:gridCol>
                <a:gridCol w="1059332">
                  <a:extLst>
                    <a:ext uri="{9D8B030D-6E8A-4147-A177-3AD203B41FA5}">
                      <a16:colId xmlns:a16="http://schemas.microsoft.com/office/drawing/2014/main" val="2368599994"/>
                    </a:ext>
                  </a:extLst>
                </a:gridCol>
                <a:gridCol w="3618271">
                  <a:extLst>
                    <a:ext uri="{9D8B030D-6E8A-4147-A177-3AD203B41FA5}">
                      <a16:colId xmlns:a16="http://schemas.microsoft.com/office/drawing/2014/main" val="2160531451"/>
                    </a:ext>
                  </a:extLst>
                </a:gridCol>
              </a:tblGrid>
              <a:tr h="325079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 b="1" dirty="0">
                          <a:effectLst/>
                          <a:latin typeface="+mn-lt"/>
                        </a:rPr>
                        <a:t>Название оператора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38546" marR="3854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 b="1" dirty="0">
                          <a:effectLst/>
                          <a:latin typeface="+mn-lt"/>
                        </a:rPr>
                        <a:t>Символ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38546" marR="3854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1300" b="1" dirty="0">
                          <a:effectLst/>
                          <a:latin typeface="+mn-lt"/>
                        </a:rPr>
                        <a:t>Пример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38546" marR="3854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2430231"/>
                  </a:ext>
                </a:extLst>
              </a:tr>
              <a:tr h="32507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&amp;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Corbel" panose="020B0503020204020204" pitchFamily="34" charset="0"/>
                        </a:rPr>
                        <a:t>«Истино» если </a:t>
                      </a:r>
                      <a:r>
                        <a:rPr lang="en-GB" sz="1300" b="1" dirty="0">
                          <a:effectLst/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GB" sz="1300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ru-RU" sz="1300" i="0" dirty="0">
                          <a:effectLst/>
                          <a:latin typeface="Corbel" panose="020B0503020204020204" pitchFamily="34" charset="0"/>
                        </a:rPr>
                        <a:t>и</a:t>
                      </a:r>
                      <a:r>
                        <a:rPr lang="en-GB" sz="1300" i="1" dirty="0">
                          <a:effectLst/>
                          <a:latin typeface="Corbel" panose="020B0503020204020204" pitchFamily="34" charset="0"/>
                        </a:rPr>
                        <a:t> </a:t>
                      </a:r>
                      <a:r>
                        <a:rPr lang="en-GB" sz="1300" b="1" dirty="0">
                          <a:effectLst/>
                          <a:latin typeface="Corbel" panose="020B0503020204020204" pitchFamily="34" charset="0"/>
                        </a:rPr>
                        <a:t>b</a:t>
                      </a:r>
                      <a:r>
                        <a:rPr lang="en-GB" sz="1300" dirty="0">
                          <a:effectLst/>
                          <a:latin typeface="Corbel" panose="020B0503020204020204" pitchFamily="34" charset="0"/>
                        </a:rPr>
                        <a:t> </a:t>
                      </a:r>
                      <a:r>
                        <a:rPr lang="ru-RU" sz="1300" dirty="0">
                          <a:effectLst/>
                          <a:latin typeface="Corbel" panose="020B0503020204020204" pitchFamily="34" charset="0"/>
                        </a:rPr>
                        <a:t>являются истинными</a:t>
                      </a:r>
                      <a:endParaRPr lang="en-GB" sz="13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485738"/>
                  </a:ext>
                </a:extLst>
              </a:tr>
              <a:tr h="32507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|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«Истинно», если 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 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или 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являются истинными</a:t>
                      </a:r>
                      <a:endParaRPr lang="en-GB" sz="13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427208"/>
                  </a:ext>
                </a:extLst>
              </a:tr>
              <a:tr h="325079"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latin typeface="+mn-lt"/>
                        </a:rPr>
                        <a:t>NOT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not a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«Истинно», если 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 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является ложным</a:t>
                      </a:r>
                      <a:endParaRPr lang="en-GB" sz="13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3731253"/>
                  </a:ext>
                </a:extLst>
              </a:tr>
              <a:tr h="47932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1" dirty="0">
                          <a:effectLst/>
                          <a:latin typeface="+mn-lt"/>
                        </a:rPr>
                        <a:t>Равно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==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Истина, если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равны</a:t>
                      </a:r>
                      <a:endParaRPr lang="en-GB" sz="13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700360"/>
                  </a:ext>
                </a:extLst>
              </a:tr>
              <a:tr h="39329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1" dirty="0">
                          <a:effectLst/>
                          <a:latin typeface="+mn-lt"/>
                        </a:rPr>
                        <a:t>Не равно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!=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Истина, если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неравны</a:t>
                      </a:r>
                      <a:endParaRPr lang="en-GB" sz="1300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9865816"/>
                  </a:ext>
                </a:extLst>
              </a:tr>
              <a:tr h="40312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1" dirty="0">
                          <a:effectLst/>
                          <a:latin typeface="+mn-lt"/>
                        </a:rPr>
                        <a:t>Больше чем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&gt;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Истинно, если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больше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endParaRPr lang="en-GB" sz="1300" b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696870"/>
                  </a:ext>
                </a:extLst>
              </a:tr>
              <a:tr h="32507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1" dirty="0">
                          <a:effectLst/>
                          <a:latin typeface="+mn-lt"/>
                        </a:rPr>
                        <a:t>Меньше чем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&lt;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Истинно, если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меньше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endParaRPr lang="en-GB" sz="1300" b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76523"/>
                  </a:ext>
                </a:extLst>
              </a:tr>
              <a:tr h="333682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1" dirty="0">
                          <a:effectLst/>
                          <a:latin typeface="+mn-lt"/>
                        </a:rPr>
                        <a:t>Больше или равно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&lt;=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Истинно, если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меньше или больше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endParaRPr lang="en-GB" sz="1300" b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6191397"/>
                  </a:ext>
                </a:extLst>
              </a:tr>
              <a:tr h="314633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b="1" dirty="0">
                          <a:effectLst/>
                          <a:latin typeface="+mn-lt"/>
                        </a:rPr>
                        <a:t>Меньше или равно</a:t>
                      </a:r>
                      <a:endParaRPr lang="en-GB" sz="1300" b="1" dirty="0">
                        <a:effectLst/>
                        <a:latin typeface="+mn-lt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sz="1300" b="1" dirty="0">
                          <a:effectLst/>
                          <a:highlight>
                            <a:srgbClr val="00FFFF"/>
                          </a:highlight>
                          <a:latin typeface="Corbel" panose="020B0503020204020204" pitchFamily="34" charset="0"/>
                        </a:rPr>
                        <a:t>a &gt;= b</a:t>
                      </a: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300" dirty="0">
                          <a:effectLst/>
                          <a:latin typeface="+mn-lt"/>
                        </a:rPr>
                        <a:t>Истинно, если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a</a:t>
                      </a:r>
                      <a:r>
                        <a:rPr lang="ru-RU" sz="1300" dirty="0">
                          <a:effectLst/>
                          <a:latin typeface="+mn-lt"/>
                        </a:rPr>
                        <a:t> больше или равно </a:t>
                      </a:r>
                      <a:r>
                        <a:rPr lang="ru-RU" sz="1300" b="1" dirty="0">
                          <a:effectLst/>
                          <a:latin typeface="+mn-lt"/>
                        </a:rPr>
                        <a:t>b</a:t>
                      </a:r>
                      <a:endParaRPr lang="en-GB" sz="1300" b="1" dirty="0">
                        <a:effectLst/>
                        <a:latin typeface="Corbel" panose="020B0503020204020204" pitchFamily="34" charset="0"/>
                      </a:endParaRPr>
                    </a:p>
                  </a:txBody>
                  <a:tcPr marL="55066" marR="55066" marT="27533" marB="27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530634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C7C1DB2-BC3E-4652-85C0-FF8766255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281" y="2256901"/>
            <a:ext cx="626759" cy="1330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B3570B-3337-4B97-95CA-AE3926B0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281" y="3587299"/>
            <a:ext cx="626759" cy="21350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265267-B5F8-4974-9035-744C367D9742}"/>
              </a:ext>
            </a:extLst>
          </p:cNvPr>
          <p:cNvSpPr txBox="1"/>
          <p:nvPr/>
        </p:nvSpPr>
        <p:spPr>
          <a:xfrm>
            <a:off x="825910" y="5940153"/>
            <a:ext cx="107073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Эти условия можно использовать несколькими способами, чаще всего в операторах </a:t>
            </a:r>
            <a:r>
              <a:rPr lang="ru-RU" sz="2200" b="1" dirty="0"/>
              <a:t>if</a:t>
            </a:r>
            <a:r>
              <a:rPr lang="ru-RU" sz="2200" dirty="0"/>
              <a:t> и циклах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97711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2022-2266-4EC9-815C-72458F42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Вспоминаем операторы сравнения и логические.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5F6B-A987-429E-B717-8C1CFAE9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129"/>
            <a:ext cx="11029615" cy="4866968"/>
          </a:xfrm>
        </p:spPr>
        <p:txBody>
          <a:bodyPr>
            <a:normAutofit fontScale="92500" lnSpcReduction="20000"/>
          </a:bodyPr>
          <a:lstStyle/>
          <a:p>
            <a:r>
              <a:rPr lang="ru-RU" sz="2400" dirty="0"/>
              <a:t>Какой будет результат?</a:t>
            </a: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= </a:t>
            </a:r>
            <a:r>
              <a:rPr lang="en-GB" b="1" i="0" dirty="0">
                <a:solidFill>
                  <a:srgbClr val="34068A"/>
                </a:solidFill>
                <a:effectLst/>
                <a:latin typeface="inherit"/>
              </a:rPr>
              <a:t>True</a:t>
            </a:r>
            <a:endParaRPr lang="en-GB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b = </a:t>
            </a:r>
            <a:r>
              <a:rPr lang="en-GB" b="0" i="0" dirty="0">
                <a:solidFill>
                  <a:srgbClr val="009999"/>
                </a:solidFill>
                <a:effectLst/>
                <a:latin typeface="inherit"/>
              </a:rPr>
              <a:t>1</a:t>
            </a:r>
            <a:endParaRPr lang="en-GB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print</a:t>
            </a:r>
            <a:r>
              <a:rPr lang="en-GB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== b</a:t>
            </a:r>
            <a:r>
              <a:rPr lang="en-GB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endParaRPr lang="ru-RU" b="0" i="0" dirty="0">
              <a:solidFill>
                <a:srgbClr val="12217C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endParaRPr lang="ru-RU" b="0" i="0" dirty="0">
              <a:solidFill>
                <a:srgbClr val="12217C"/>
              </a:solidFill>
              <a:effectLst/>
              <a:latin typeface="inherit"/>
            </a:endParaRPr>
          </a:p>
          <a:p>
            <a:pPr fontAlgn="base"/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 в этом случае?</a:t>
            </a: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= </a:t>
            </a:r>
            <a:r>
              <a:rPr lang="en-GB" b="0" i="0" dirty="0">
                <a:solidFill>
                  <a:srgbClr val="961414"/>
                </a:solidFill>
                <a:effectLst/>
                <a:latin typeface="inherit"/>
              </a:rPr>
              <a:t>"True"</a:t>
            </a:r>
            <a:endParaRPr lang="en-GB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b = </a:t>
            </a:r>
            <a:r>
              <a:rPr lang="en-GB" b="1" i="0" dirty="0">
                <a:solidFill>
                  <a:srgbClr val="34068A"/>
                </a:solidFill>
                <a:effectLst/>
                <a:latin typeface="inherit"/>
              </a:rPr>
              <a:t>True</a:t>
            </a:r>
            <a:endParaRPr lang="en-GB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print</a:t>
            </a:r>
            <a:r>
              <a:rPr lang="en-GB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== b</a:t>
            </a:r>
            <a:r>
              <a:rPr lang="en-GB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endParaRPr lang="ru-RU" b="0" i="0" dirty="0">
              <a:solidFill>
                <a:srgbClr val="12217C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endParaRPr lang="en-GB" b="0" i="0" dirty="0">
              <a:solidFill>
                <a:srgbClr val="AAAAAA"/>
              </a:solidFill>
              <a:effectLst/>
              <a:latin typeface="Source Code Pro" panose="020B0604020202020204" pitchFamily="49" charset="0"/>
            </a:endParaRPr>
          </a:p>
          <a:p>
            <a:r>
              <a:rPr lang="ru-RU" sz="2200" dirty="0"/>
              <a:t>А тут?</a:t>
            </a: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= </a:t>
            </a:r>
            <a:r>
              <a:rPr lang="en-GB" b="1" i="0" dirty="0">
                <a:solidFill>
                  <a:srgbClr val="34068A"/>
                </a:solidFill>
                <a:effectLst/>
                <a:latin typeface="inherit"/>
              </a:rPr>
              <a:t>True</a:t>
            </a:r>
            <a:endParaRPr lang="en-GB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b = </a:t>
            </a:r>
            <a:r>
              <a:rPr lang="en-GB" b="1" i="0" dirty="0">
                <a:solidFill>
                  <a:srgbClr val="34068A"/>
                </a:solidFill>
                <a:effectLst/>
                <a:latin typeface="inherit"/>
              </a:rPr>
              <a:t>False</a:t>
            </a:r>
            <a:endParaRPr lang="en-GB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marL="0" indent="0" algn="l" fontAlgn="base"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print</a:t>
            </a:r>
            <a:r>
              <a:rPr lang="en-GB" b="0" i="0" dirty="0">
                <a:solidFill>
                  <a:srgbClr val="12217C"/>
                </a:solidFill>
                <a:effectLst/>
                <a:latin typeface="inherit"/>
              </a:rPr>
              <a:t>(</a:t>
            </a:r>
            <a:r>
              <a:rPr lang="en-GB" b="0" i="0" dirty="0">
                <a:solidFill>
                  <a:srgbClr val="000000"/>
                </a:solidFill>
                <a:effectLst/>
                <a:latin typeface="inherit"/>
              </a:rPr>
              <a:t>a | b</a:t>
            </a:r>
            <a:r>
              <a:rPr lang="en-GB" b="0" i="0" dirty="0">
                <a:solidFill>
                  <a:srgbClr val="12217C"/>
                </a:solidFill>
                <a:effectLst/>
                <a:latin typeface="inherit"/>
              </a:rPr>
              <a:t>)</a:t>
            </a:r>
            <a:endParaRPr lang="en-GB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21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321C-83F2-4F41-B58C-CB8DEE4F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Условный оператор</a:t>
            </a:r>
            <a:r>
              <a:rPr lang="en-GB" dirty="0"/>
              <a:t> (</a:t>
            </a:r>
            <a:r>
              <a:rPr lang="ru-RU" dirty="0"/>
              <a:t>инструкция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54C91-1A27-439E-B2E8-513C10B45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8800"/>
            <a:ext cx="11029615" cy="4757530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Условный оператор в </a:t>
            </a:r>
            <a:r>
              <a:rPr lang="en-US" sz="2000" dirty="0"/>
              <a:t>Python</a:t>
            </a:r>
            <a:r>
              <a:rPr lang="ru-RU" sz="2000" dirty="0"/>
              <a:t> возможен используя ключевое слово «</a:t>
            </a:r>
            <a:r>
              <a:rPr lang="en-US" sz="2000" b="1" dirty="0"/>
              <a:t>if</a:t>
            </a:r>
            <a:r>
              <a:rPr lang="ru-RU" sz="2000" dirty="0"/>
              <a:t>»</a:t>
            </a:r>
            <a:endParaRPr lang="en-US" sz="2000" dirty="0"/>
          </a:p>
          <a:p>
            <a:r>
              <a:rPr lang="ru-RU" sz="2000" dirty="0" err="1"/>
              <a:t>Python</a:t>
            </a:r>
            <a:r>
              <a:rPr lang="ru-RU" sz="2000" dirty="0"/>
              <a:t> использует отступы (пробелы в начале строки) для определения области видимости в коде. Другие языки программирования часто используют фигурные скобки для этой цели</a:t>
            </a:r>
          </a:p>
          <a:p>
            <a:r>
              <a:rPr lang="ru-RU" sz="2000" dirty="0"/>
              <a:t>Синтаксис:</a:t>
            </a:r>
          </a:p>
          <a:p>
            <a:pPr marL="0" indent="0">
              <a:buNone/>
            </a:pPr>
            <a:r>
              <a:rPr lang="en-US" alt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200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sz="22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sz="22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200" i="1" dirty="0">
                <a:solidFill>
                  <a:srgbClr val="002060"/>
                </a:solidFill>
                <a:latin typeface="Consolas" panose="020B0609020204030204" pitchFamily="49" charset="0"/>
              </a:rPr>
              <a:t>блок кодов если условие верное</a:t>
            </a:r>
            <a:r>
              <a:rPr lang="en-US" altLang="en-US" sz="2200" i="1" dirty="0">
                <a:solidFill>
                  <a:srgbClr val="002060"/>
                </a:solidFill>
              </a:rPr>
              <a:t> </a:t>
            </a:r>
            <a:endParaRPr lang="en-US" sz="22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Пример: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x = 3</a:t>
            </a:r>
          </a:p>
          <a:p>
            <a:pPr marL="0" indent="0">
              <a:buNone/>
            </a:pPr>
            <a:r>
              <a:rPr lang="en-US" dirty="0"/>
              <a:t>y = 77</a:t>
            </a:r>
          </a:p>
          <a:p>
            <a:pPr marL="0" indent="0">
              <a:buNone/>
            </a:pPr>
            <a:r>
              <a:rPr lang="en-US" dirty="0"/>
              <a:t>if y &gt; x:</a:t>
            </a:r>
          </a:p>
          <a:p>
            <a:pPr marL="0" indent="0">
              <a:buNone/>
            </a:pPr>
            <a:r>
              <a:rPr lang="en-US" dirty="0"/>
              <a:t>  print("y is greater than x")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EC0A7-3A24-405E-A345-9A518A924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174" y="5273950"/>
            <a:ext cx="3289106" cy="530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F6FD8E-7E01-4448-913A-ECF0066B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543" y="3126032"/>
            <a:ext cx="2564248" cy="254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7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E348-26AF-436A-A0AF-1D2F6CB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if...else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1B2F2-4452-47C8-8FD1-A9B617989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68129"/>
            <a:ext cx="6784611" cy="4906297"/>
          </a:xfrm>
        </p:spPr>
        <p:txBody>
          <a:bodyPr>
            <a:normAutofit/>
          </a:bodyPr>
          <a:lstStyle/>
          <a:p>
            <a:r>
              <a:rPr lang="ru-RU" sz="2000" dirty="0"/>
              <a:t>Синтаксис: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условие верное</a:t>
            </a:r>
            <a:r>
              <a:rPr lang="en-US" altLang="en-US" sz="2000" i="1" dirty="0">
                <a:solidFill>
                  <a:srgbClr val="002060"/>
                </a:solidFill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else: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условие неверное</a:t>
            </a:r>
            <a:r>
              <a:rPr lang="en-US" altLang="en-US" sz="2000" i="1" dirty="0">
                <a:solidFill>
                  <a:srgbClr val="002060"/>
                </a:solidFill>
              </a:rPr>
              <a:t> </a:t>
            </a:r>
            <a:endParaRPr lang="en-US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  <a:p>
            <a:r>
              <a:rPr lang="ru-RU" sz="2000" dirty="0"/>
              <a:t>Пример:</a:t>
            </a:r>
          </a:p>
          <a:p>
            <a:pPr marL="0" indent="0">
              <a:buNone/>
            </a:pPr>
            <a:r>
              <a:rPr lang="en-US" dirty="0"/>
              <a:t>num = 3</a:t>
            </a:r>
          </a:p>
          <a:p>
            <a:pPr marL="0" indent="0">
              <a:buNone/>
            </a:pPr>
            <a:r>
              <a:rPr lang="en-US" dirty="0"/>
              <a:t>if num &gt;= 0:</a:t>
            </a:r>
          </a:p>
          <a:p>
            <a:pPr marL="0" indent="0">
              <a:buNone/>
            </a:pPr>
            <a:r>
              <a:rPr lang="en-US" dirty="0"/>
              <a:t>    print("Positive or Zero")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FC4B0-4CA1-4960-8759-58C5C8F94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5803" y="2172929"/>
            <a:ext cx="3214658" cy="26825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19D5B1-4E7B-4ED1-A440-5A0CC468C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186" y="5472734"/>
            <a:ext cx="1911447" cy="43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45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0008-44D3-4D48-A5FF-DF2B7B9E5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if...</a:t>
            </a:r>
            <a:r>
              <a:rPr lang="en-US" b="1" dirty="0" err="1"/>
              <a:t>elif</a:t>
            </a:r>
            <a:r>
              <a:rPr lang="en-US" b="1" dirty="0"/>
              <a:t>...else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081F6-438E-481E-89F5-61EB5AF78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7961"/>
            <a:ext cx="6989647" cy="4827639"/>
          </a:xfrm>
        </p:spPr>
        <p:txBody>
          <a:bodyPr>
            <a:normAutofit/>
          </a:bodyPr>
          <a:lstStyle/>
          <a:p>
            <a:r>
              <a:rPr lang="ru-RU" sz="2000" dirty="0"/>
              <a:t>Ключевое слово </a:t>
            </a:r>
            <a:r>
              <a:rPr lang="ru-RU" sz="2000" b="1" i="1" dirty="0" err="1"/>
              <a:t>elif</a:t>
            </a:r>
            <a:r>
              <a:rPr lang="ru-RU" sz="2000" dirty="0"/>
              <a:t> - это способ добавления дополнительных условий: «</a:t>
            </a:r>
            <a:r>
              <a:rPr lang="ru-RU" sz="2000" i="1" dirty="0"/>
              <a:t>если предыдущие условия не были выполнены, попробуйте это условие</a:t>
            </a:r>
            <a:r>
              <a:rPr lang="ru-RU" sz="2000" dirty="0"/>
              <a:t>»</a:t>
            </a:r>
          </a:p>
          <a:p>
            <a:r>
              <a:rPr lang="ru-RU" sz="2000" dirty="0"/>
              <a:t>Синтаксис: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условие верное</a:t>
            </a:r>
            <a:r>
              <a:rPr lang="en-US" altLang="en-US" sz="2000" i="1" dirty="0">
                <a:solidFill>
                  <a:srgbClr val="002060"/>
                </a:solidFill>
              </a:rPr>
              <a:t> </a:t>
            </a:r>
            <a:endParaRPr lang="ru-RU" altLang="en-US" sz="2000" i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altLang="en-US" sz="20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условие</a:t>
            </a: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это условие верное</a:t>
            </a:r>
            <a:r>
              <a:rPr lang="en-US" altLang="en-US" sz="2000" i="1" dirty="0">
                <a:solidFill>
                  <a:srgbClr val="002060"/>
                </a:solidFill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2060"/>
                </a:solidFill>
                <a:latin typeface="Consolas" panose="020B0609020204030204" pitchFamily="49" charset="0"/>
              </a:rPr>
              <a:t>else:</a:t>
            </a:r>
            <a:r>
              <a:rPr lang="en-US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 </a:t>
            </a:r>
            <a:endParaRPr lang="ru-RU" altLang="en-US" sz="2000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altLang="en-US" sz="2000" dirty="0">
                <a:solidFill>
                  <a:srgbClr val="002060"/>
                </a:solidFill>
                <a:latin typeface="Consolas" panose="020B0609020204030204" pitchFamily="49" charset="0"/>
              </a:rPr>
              <a:t>	</a:t>
            </a:r>
            <a:r>
              <a:rPr lang="ru-RU" altLang="en-US" sz="2000" i="1" dirty="0">
                <a:solidFill>
                  <a:srgbClr val="002060"/>
                </a:solidFill>
                <a:latin typeface="Consolas" panose="020B0609020204030204" pitchFamily="49" charset="0"/>
              </a:rPr>
              <a:t> блок кодов если все условия неверные</a:t>
            </a:r>
            <a:r>
              <a:rPr lang="en-US" altLang="en-US" sz="2000" i="1" dirty="0">
                <a:solidFill>
                  <a:srgbClr val="002060"/>
                </a:solidFill>
              </a:rPr>
              <a:t> </a:t>
            </a:r>
            <a:endParaRPr lang="en-US" altLang="en-US" sz="2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0F903-9D64-436D-8CB4-F2566962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987" y="2626646"/>
            <a:ext cx="409891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157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0A5-03D9-48FB-9500-43E578930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7990-B4F2-40B5-9365-64918F236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 = 0</a:t>
            </a:r>
          </a:p>
          <a:p>
            <a:pPr marL="0" indent="0">
              <a:buNone/>
            </a:pPr>
            <a:r>
              <a:rPr lang="en-US" dirty="0"/>
              <a:t>if num &gt; 0:</a:t>
            </a:r>
          </a:p>
          <a:p>
            <a:pPr marL="0" indent="0">
              <a:buNone/>
            </a:pPr>
            <a:r>
              <a:rPr lang="en-US" dirty="0"/>
              <a:t>    print("Positive number")</a:t>
            </a:r>
          </a:p>
          <a:p>
            <a:pPr marL="0" indent="0">
              <a:buNone/>
            </a:pPr>
            <a:r>
              <a:rPr lang="en-US" b="1" dirty="0" err="1"/>
              <a:t>elif</a:t>
            </a:r>
            <a:r>
              <a:rPr lang="en-US" b="1" dirty="0"/>
              <a:t> num == 0:</a:t>
            </a:r>
          </a:p>
          <a:p>
            <a:pPr marL="0" indent="0">
              <a:buNone/>
            </a:pPr>
            <a:r>
              <a:rPr lang="en-US" dirty="0"/>
              <a:t>    print("Number is Zero")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16047-274F-4737-B239-DB859C72D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689" y="4188307"/>
            <a:ext cx="2718221" cy="58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94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AB8C-6252-454F-A097-B30697844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Включенные </a:t>
            </a:r>
            <a:r>
              <a:rPr lang="en-US" dirty="0"/>
              <a:t>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2C055-13FA-4375-B2FA-49C2BE44F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6619"/>
            <a:ext cx="11029615" cy="4621162"/>
          </a:xfrm>
        </p:spPr>
        <p:txBody>
          <a:bodyPr>
            <a:normAutofit/>
          </a:bodyPr>
          <a:lstStyle/>
          <a:p>
            <a:r>
              <a:rPr lang="ru-RU" sz="2000" u="sng" dirty="0"/>
              <a:t>Пример:</a:t>
            </a:r>
          </a:p>
          <a:p>
            <a:pPr marL="0" indent="0">
              <a:buNone/>
            </a:pPr>
            <a:r>
              <a:rPr lang="en-US" dirty="0"/>
              <a:t>num = float(input("Enter a number: "))</a:t>
            </a:r>
          </a:p>
          <a:p>
            <a:pPr marL="0" indent="0">
              <a:buNone/>
            </a:pPr>
            <a:r>
              <a:rPr lang="en-US" dirty="0"/>
              <a:t>if num &gt;= 0:</a:t>
            </a:r>
          </a:p>
          <a:p>
            <a:pPr marL="0" indent="0">
              <a:buNone/>
            </a:pPr>
            <a:r>
              <a:rPr lang="en-US" dirty="0"/>
              <a:t>    if num == 0:</a:t>
            </a:r>
          </a:p>
          <a:p>
            <a:pPr marL="0" indent="0">
              <a:buNone/>
            </a:pPr>
            <a:r>
              <a:rPr lang="en-US" dirty="0"/>
              <a:t>        print("Zero")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print("Positive number")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  print("Negative number")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F1701B-D8FD-4863-AF3D-51CDAB8B6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506" y="3429000"/>
            <a:ext cx="2670716" cy="755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B7DD1F-276E-46FE-9E97-E8D5EC0E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06" y="5007882"/>
            <a:ext cx="2812997" cy="7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7260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3367</TotalTime>
  <Words>1849</Words>
  <Application>Microsoft Office PowerPoint</Application>
  <PresentationFormat>Widescreen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Consolas</vt:lpstr>
      <vt:lpstr>Corbel</vt:lpstr>
      <vt:lpstr>Gill Sans MT</vt:lpstr>
      <vt:lpstr>inherit</vt:lpstr>
      <vt:lpstr>Roboto</vt:lpstr>
      <vt:lpstr>Source Code Pro</vt:lpstr>
      <vt:lpstr>Wingdings 2</vt:lpstr>
      <vt:lpstr>Dividend</vt:lpstr>
      <vt:lpstr>Тема 6: условные инструкции python</vt:lpstr>
      <vt:lpstr>Содержание</vt:lpstr>
      <vt:lpstr>Вспоминаем операторы сравнения и логические. 1</vt:lpstr>
      <vt:lpstr>Вспоминаем операторы сравнения и логические. 2</vt:lpstr>
      <vt:lpstr>Условный оператор (инструкция)</vt:lpstr>
      <vt:lpstr>Python if...else</vt:lpstr>
      <vt:lpstr>Python if...elif...else</vt:lpstr>
      <vt:lpstr>Пример</vt:lpstr>
      <vt:lpstr>Включенные IF</vt:lpstr>
      <vt:lpstr>условные выражения</vt:lpstr>
      <vt:lpstr>условные выражения = сокращенная форма оператора «IF»</vt:lpstr>
      <vt:lpstr>...и пример с лямбда выражением</vt:lpstr>
      <vt:lpstr>Другой пример использования компактного кода</vt:lpstr>
      <vt:lpstr>АНАЛОГИЯ switch…case</vt:lpstr>
      <vt:lpstr>Match..case</vt:lpstr>
      <vt:lpstr>ОБЩИЙ СИНТАКСИС КОНСТРУКЦИИ MATCH/CASE </vt:lpstr>
      <vt:lpstr>Шаблоны в structural pattern matching</vt:lpstr>
      <vt:lpstr>Пример</vt:lpstr>
      <vt:lpstr>Вывод по match..case</vt:lpstr>
      <vt:lpstr>Повторим…</vt:lpstr>
      <vt:lpstr>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Dezvoltarea Aplicațiilor web</dc:title>
  <dc:creator>Natalia</dc:creator>
  <cp:lastModifiedBy>Natalia Plesca</cp:lastModifiedBy>
  <cp:revision>381</cp:revision>
  <dcterms:created xsi:type="dcterms:W3CDTF">2019-08-31T15:29:49Z</dcterms:created>
  <dcterms:modified xsi:type="dcterms:W3CDTF">2024-01-26T10:07:47Z</dcterms:modified>
</cp:coreProperties>
</file>