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878CD2-753E-4383-896E-AB18DC4769B4}">
  <a:tblStyle styleId="{B3878CD2-753E-4383-896E-AB18DC4769B4}" styleName="Table_0">
    <a:wholeTbl>
      <a:tcTxStyle>
        <a:font>
          <a:latin typeface="Arial"/>
          <a:ea typeface="Arial"/>
          <a:cs typeface="Arial"/>
        </a:font>
        <a:srgbClr val="366091"/>
      </a:tcTxStyle>
      <a:tcStyle>
        <a:tcBdr>
          <a:left>
            <a:ln cap="flat" cmpd="sng" w="6350">
              <a:solidFill>
                <a:srgbClr val="95B3D7"/>
              </a:solidFill>
              <a:prstDash val="solid"/>
              <a:round/>
              <a:headEnd len="sm" w="sm" type="none"/>
              <a:tailEnd len="sm" w="sm" type="none"/>
            </a:ln>
          </a:left>
          <a:right>
            <a:ln cap="flat" cmpd="sng" w="6350">
              <a:solidFill>
                <a:srgbClr val="95B3D7"/>
              </a:solidFill>
              <a:prstDash val="solid"/>
              <a:round/>
              <a:headEnd len="sm" w="sm" type="none"/>
              <a:tailEnd len="sm" w="sm" type="none"/>
            </a:ln>
          </a:right>
          <a:top>
            <a:ln cap="flat" cmpd="sng" w="6350">
              <a:solidFill>
                <a:srgbClr val="95B3D7"/>
              </a:solidFill>
              <a:prstDash val="solid"/>
              <a:round/>
              <a:headEnd len="sm" w="sm" type="none"/>
              <a:tailEnd len="sm" w="sm" type="none"/>
            </a:ln>
          </a:top>
          <a:bottom>
            <a:ln cap="flat" cmpd="sng" w="6350">
              <a:solidFill>
                <a:srgbClr val="95B3D7"/>
              </a:solidFill>
              <a:prstDash val="solid"/>
              <a:round/>
              <a:headEnd len="sm" w="sm" type="none"/>
              <a:tailEnd len="sm" w="sm" type="none"/>
            </a:ln>
          </a:bottom>
          <a:insideH>
            <a:ln cap="flat" cmpd="sng" w="6350">
              <a:solidFill>
                <a:srgbClr val="95B3D7"/>
              </a:solidFill>
              <a:prstDash val="solid"/>
              <a:round/>
              <a:headEnd len="sm" w="sm" type="none"/>
              <a:tailEnd len="sm" w="sm" type="none"/>
            </a:ln>
          </a:insideH>
          <a:insideV>
            <a:ln cap="flat" cmpd="sng" w="6350">
              <a:solidFill>
                <a:srgbClr val="95B3D7"/>
              </a:solidFill>
              <a:prstDash val="solid"/>
              <a:round/>
              <a:headEnd len="sm" w="sm" type="none"/>
              <a:tailEnd len="sm" w="sm" type="none"/>
            </a:ln>
          </a:insideV>
        </a:tcBdr>
      </a:tcStyle>
    </a:wholeTbl>
    <a:band1H>
      <a:tcTxStyle/>
      <a:tcStyle>
        <a:fill>
          <a:solidFill>
            <a:srgbClr val="DBE5F1"/>
          </a:solidFill>
        </a:fill>
      </a:tcStyle>
    </a:band1H>
    <a:band2H>
      <a:tcTxStyle/>
    </a:band2H>
    <a:band1V>
      <a:tcTxStyle/>
      <a:tcStyle>
        <a:fill>
          <a:solidFill>
            <a:srgbClr val="DBE5F1"/>
          </a:solidFill>
        </a:fill>
      </a:tcStyle>
    </a:band1V>
    <a:band2V>
      <a:tcTxStyle/>
    </a:band2V>
    <a:lastCol>
      <a:tcTxStyle b="on"/>
    </a:lastCol>
    <a:firstCol>
      <a:tcTxStyle b="on"/>
    </a:firstCol>
    <a:lastRow>
      <a:tcTxStyle b="on"/>
      <a:tcStyle>
        <a:tcBdr>
          <a:top>
            <a:ln cap="flat" cmpd="sng" w="6350">
              <a:solidFill>
                <a:srgbClr val="95B3D7"/>
              </a:solidFill>
              <a:prstDash val="solid"/>
              <a:round/>
              <a:headEnd len="sm" w="sm" type="none"/>
              <a:tailEnd len="sm" w="sm" type="none"/>
            </a:ln>
          </a:top>
        </a:tcBdr>
      </a:tcStyle>
    </a:lastRow>
    <a:seCell>
      <a:tcTxStyle/>
    </a:seCell>
    <a:swCell>
      <a:tcTxStyle/>
    </a:swCell>
    <a:firstRow>
      <a:tcTxStyle b="on"/>
      <a:tcStyle>
        <a:tcBdr>
          <a:bottom>
            <a:ln cap="flat" cmpd="sng" w="19050">
              <a:solidFill>
                <a:srgbClr val="95B3D7"/>
              </a:solidFill>
              <a:prstDash val="solid"/>
              <a:round/>
              <a:headEnd len="sm" w="sm" type="none"/>
              <a:tailEnd len="sm" w="sm" type="none"/>
            </a:ln>
          </a:bottom>
        </a:tcBdr>
      </a:tcStyle>
    </a:firstRow>
    <a:neCell>
      <a:tcTxStyle/>
    </a:neCell>
    <a:nwCell>
      <a:tcTxStyle/>
    </a:nwCell>
  </a:tblStyle>
  <a:tblStyle styleId="{AB3545D2-BC9F-4F07-9A2A-F70EDE03F7D6}" styleName="Table_1">
    <a:wholeTbl>
      <a:tcTxStyle>
        <a:font>
          <a:latin typeface="Cambria"/>
          <a:ea typeface="Cambria"/>
          <a:cs typeface="Cambria"/>
        </a:font>
        <a:srgbClr val="5F497A"/>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fill>
          <a:solidFill>
            <a:srgbClr val="E5DFEC"/>
          </a:solidFill>
        </a:fill>
      </a:tcStyle>
    </a:wholeTbl>
    <a:band1H>
      <a:tcTxStyle/>
      <a:tcStyle>
        <a:fill>
          <a:solidFill>
            <a:srgbClr val="CCC1D9"/>
          </a:solidFill>
        </a:fill>
      </a:tcStyle>
    </a:band1H>
    <a:band2H>
      <a:tcTxStyle/>
    </a:band2H>
    <a:band1V>
      <a:tcTxStyle/>
      <a:tcStyle>
        <a:fill>
          <a:solidFill>
            <a:srgbClr val="CCC1D9"/>
          </a:solidFill>
        </a:fill>
      </a:tcStyle>
    </a:band1V>
    <a:band2V>
      <a:tcTxStyle/>
    </a:band2V>
    <a:lastCol>
      <a:tcTxStyle b="on">
        <a:srgbClr val="FFFFFF"/>
      </a:tcTxStyle>
      <a:tcStyle>
        <a:tcBdr>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V>
            <a:ln cap="flat" cmpd="sng">
              <a:solidFill>
                <a:srgbClr val="000000"/>
              </a:solidFill>
              <a:prstDash val="solid"/>
              <a:round/>
              <a:headEnd len="sm" w="sm" type="none"/>
              <a:tailEnd len="sm" w="sm" type="none"/>
            </a:ln>
          </a:insideV>
        </a:tcBdr>
        <a:fill>
          <a:solidFill>
            <a:srgbClr val="8064A2"/>
          </a:solidFill>
        </a:fill>
      </a:tcStyle>
    </a:lastCol>
    <a:firstCol>
      <a:tcTxStyle b="on">
        <a:srgbClr val="FFFFFF"/>
      </a:tcTxStyle>
      <a:tcStyle>
        <a:tcBdr>
          <a:left>
            <a:ln cap="flat" cmpd="sng" w="6350">
              <a:solidFill>
                <a:srgbClr val="FFFFFF"/>
              </a:solidFill>
              <a:prstDash val="solid"/>
              <a:round/>
              <a:headEnd len="sm" w="sm" type="none"/>
              <a:tailEnd len="sm" w="sm" type="none"/>
            </a:ln>
          </a:lef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V>
            <a:ln cap="flat" cmpd="sng">
              <a:solidFill>
                <a:srgbClr val="000000"/>
              </a:solidFill>
              <a:prstDash val="solid"/>
              <a:round/>
              <a:headEnd len="sm" w="sm" type="none"/>
              <a:tailEnd len="sm" w="sm" type="none"/>
            </a:ln>
          </a:insideV>
        </a:tcBdr>
        <a:fill>
          <a:solidFill>
            <a:srgbClr val="8064A2"/>
          </a:solidFill>
        </a:fill>
      </a:tcStyle>
    </a:firstCol>
    <a:lastRow>
      <a:tcTxStyle b="on">
        <a:srgbClr val="FFFFFF"/>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bottom>
            <a:ln cap="flat" cmpd="sng" w="6350">
              <a:solidFill>
                <a:srgbClr val="FFFFFF"/>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8064A2"/>
          </a:solidFill>
        </a:fill>
      </a:tcStyle>
    </a:lastRow>
    <a:seCell>
      <a:tcTxStyle/>
    </a:seCell>
    <a:swCell>
      <a:tcTxStyle/>
    </a:swCell>
    <a:firstRow>
      <a:tcTxStyle b="on">
        <a:srgbClr val="FFFFFF"/>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fill>
          <a:solidFill>
            <a:srgbClr val="8064A2"/>
          </a:solidFill>
        </a:fill>
      </a:tcStyle>
    </a:firstRow>
    <a:neCell>
      <a:tcTxStyle/>
    </a:neCell>
    <a:nwCell>
      <a:tcTxStyle/>
    </a:nwCell>
  </a:tblStyle>
  <a:tblStyle styleId="{9ADBA261-6BBC-4B0E-8685-AAB34908206F}" styleName="Table_2">
    <a:wholeTbl>
      <a:tcTxStyle>
        <a:font>
          <a:latin typeface="Cambria"/>
          <a:ea typeface="Cambria"/>
          <a:cs typeface="Cambria"/>
        </a:font>
        <a:srgbClr val="76923C"/>
      </a:tcTxStyle>
      <a:tcStyle>
        <a:tcBdr>
          <a:left>
            <a:ln cap="flat" cmpd="sng" w="6350">
              <a:solidFill>
                <a:srgbClr val="C2D69B"/>
              </a:solidFill>
              <a:prstDash val="solid"/>
              <a:round/>
              <a:headEnd len="sm" w="sm" type="none"/>
              <a:tailEnd len="sm" w="sm" type="none"/>
            </a:ln>
          </a:left>
          <a:right>
            <a:ln cap="flat" cmpd="sng" w="6350">
              <a:solidFill>
                <a:srgbClr val="C2D69B"/>
              </a:solidFill>
              <a:prstDash val="solid"/>
              <a:round/>
              <a:headEnd len="sm" w="sm" type="none"/>
              <a:tailEnd len="sm" w="sm" type="none"/>
            </a:ln>
          </a:right>
          <a:top>
            <a:ln cap="flat" cmpd="sng" w="6350">
              <a:solidFill>
                <a:srgbClr val="C2D69B"/>
              </a:solidFill>
              <a:prstDash val="solid"/>
              <a:round/>
              <a:headEnd len="sm" w="sm" type="none"/>
              <a:tailEnd len="sm" w="sm" type="none"/>
            </a:ln>
          </a:top>
          <a:bottom>
            <a:ln cap="flat" cmpd="sng" w="6350">
              <a:solidFill>
                <a:srgbClr val="C2D69B"/>
              </a:solidFill>
              <a:prstDash val="solid"/>
              <a:round/>
              <a:headEnd len="sm" w="sm" type="none"/>
              <a:tailEnd len="sm" w="sm" type="none"/>
            </a:ln>
          </a:bottom>
          <a:insideH>
            <a:ln cap="flat" cmpd="sng" w="6350">
              <a:solidFill>
                <a:srgbClr val="C2D69B"/>
              </a:solidFill>
              <a:prstDash val="solid"/>
              <a:round/>
              <a:headEnd len="sm" w="sm" type="none"/>
              <a:tailEnd len="sm" w="sm" type="none"/>
            </a:ln>
          </a:insideH>
          <a:insideV>
            <a:ln cap="flat" cmpd="sng" w="6350">
              <a:solidFill>
                <a:srgbClr val="D7E3BC"/>
              </a:solidFill>
              <a:prstDash val="solid"/>
              <a:round/>
              <a:headEnd len="sm" w="sm" type="none"/>
              <a:tailEnd len="sm" w="sm" type="none"/>
            </a:ln>
          </a:insideV>
        </a:tcBdr>
        <a:fill>
          <a:solidFill>
            <a:srgbClr val="E6EED5"/>
          </a:solidFill>
        </a:fill>
      </a:tcStyle>
    </a:wholeTbl>
    <a:band1H>
      <a:tcTxStyle/>
      <a:tcStyle>
        <a:fill>
          <a:solidFill>
            <a:srgbClr val="EBF1DD"/>
          </a:solidFill>
        </a:fill>
      </a:tcStyle>
    </a:band1H>
    <a:band2H>
      <a:tcTxStyle/>
    </a:band2H>
    <a:band1V>
      <a:tcTxStyle/>
      <a:tcStyle>
        <a:fill>
          <a:solidFill>
            <a:srgbClr val="EBF1DD"/>
          </a:solidFill>
        </a:fill>
      </a:tcStyle>
    </a:band1V>
    <a:band2V>
      <a:tcTxStyle/>
    </a:band2V>
    <a:lastCol>
      <a:tcTxStyle b="on"/>
    </a:lastCol>
    <a:firstCol>
      <a:tcTxStyle b="on"/>
    </a:firstCol>
    <a:lastRow>
      <a:tcTxStyle b="on"/>
      <a:tcStyle>
        <a:tcBdr>
          <a:top>
            <a:ln cap="flat" cmpd="sng" w="6350">
              <a:solidFill>
                <a:srgbClr val="C2D69B"/>
              </a:solidFill>
              <a:prstDash val="solid"/>
              <a:round/>
              <a:headEnd len="sm" w="sm" type="none"/>
              <a:tailEnd len="sm" w="sm" type="none"/>
            </a:ln>
          </a:top>
        </a:tcBdr>
      </a:tcStyle>
    </a:lastRow>
    <a:seCell>
      <a:tcTxStyle/>
    </a:seCell>
    <a:swCell>
      <a:tcTxStyle/>
    </a:swCell>
    <a:firstRow>
      <a:tcTxStyle b="on"/>
      <a:tcStyle>
        <a:tcBdr>
          <a:bottom>
            <a:ln cap="flat" cmpd="sng" w="19050">
              <a:solidFill>
                <a:srgbClr val="C2D69B"/>
              </a:solidFill>
              <a:prstDash val="solid"/>
              <a:round/>
              <a:headEnd len="sm" w="sm" type="none"/>
              <a:tailEnd len="sm" w="sm" type="none"/>
            </a:ln>
          </a:bottom>
        </a:tcBdr>
      </a:tcStyle>
    </a:firstRow>
    <a:neCell>
      <a:tcTxStyle/>
    </a:neCell>
    <a:nwCell>
      <a:tcTxStyle/>
    </a:nwCell>
  </a:tblStyle>
  <a:tblStyle styleId="{0E5B9D25-DD27-4DFD-95ED-52320E21AA96}" styleName="Table_3">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694390-BA5B-478D-B828-2774E69B70F8}" styleName="Table_4">
    <a:wholeTbl>
      <a:tcTxStyle>
        <a:font>
          <a:latin typeface="Cambria"/>
          <a:ea typeface="Cambria"/>
          <a:cs typeface="Cambria"/>
        </a:font>
        <a:srgbClr val="000000"/>
      </a:tcTxStyle>
      <a:tcStyle>
        <a:tcBdr>
          <a:left>
            <a:ln cap="flat" cmpd="sng" w="6350">
              <a:solidFill>
                <a:srgbClr val="666666"/>
              </a:solidFill>
              <a:prstDash val="solid"/>
              <a:round/>
              <a:headEnd len="sm" w="sm" type="none"/>
              <a:tailEnd len="sm" w="sm" type="none"/>
            </a:ln>
          </a:left>
          <a:right>
            <a:ln cap="flat" cmpd="sng" w="6350">
              <a:solidFill>
                <a:srgbClr val="666666"/>
              </a:solidFill>
              <a:prstDash val="solid"/>
              <a:round/>
              <a:headEnd len="sm" w="sm" type="none"/>
              <a:tailEnd len="sm" w="sm" type="none"/>
            </a:ln>
          </a:right>
          <a:top>
            <a:ln cap="flat" cmpd="sng" w="6350">
              <a:solidFill>
                <a:srgbClr val="666666"/>
              </a:solidFill>
              <a:prstDash val="solid"/>
              <a:round/>
              <a:headEnd len="sm" w="sm" type="none"/>
              <a:tailEnd len="sm" w="sm" type="none"/>
            </a:ln>
          </a:top>
          <a:bottom>
            <a:ln cap="flat" cmpd="sng" w="6350">
              <a:solidFill>
                <a:srgbClr val="666666"/>
              </a:solidFill>
              <a:prstDash val="solid"/>
              <a:round/>
              <a:headEnd len="sm" w="sm" type="none"/>
              <a:tailEnd len="sm" w="sm" type="none"/>
            </a:ln>
          </a:bottom>
          <a:insideH>
            <a:ln cap="flat" cmpd="sng" w="6350">
              <a:solidFill>
                <a:srgbClr val="666666"/>
              </a:solidFill>
              <a:prstDash val="solid"/>
              <a:round/>
              <a:headEnd len="sm" w="sm" type="none"/>
              <a:tailEnd len="sm" w="sm" type="none"/>
            </a:ln>
          </a:insideH>
          <a:insideV>
            <a:ln cap="flat" cmpd="sng" w="6350">
              <a:solidFill>
                <a:srgbClr val="666666"/>
              </a:solidFill>
              <a:prstDash val="solid"/>
              <a:round/>
              <a:headEnd len="sm" w="sm" type="none"/>
              <a:tailEnd len="sm" w="sm" type="none"/>
            </a:ln>
          </a:insideV>
        </a:tcBdr>
        <a:fill>
          <a:solidFill>
            <a:srgbClr val="E6EED5"/>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a:lastCol>
    <a:firstCol>
      <a:tcTxStyle b="on"/>
    </a:firstCol>
    <a:lastRow>
      <a:tcTxStyle b="on"/>
      <a:tcStyle>
        <a:tcBdr>
          <a:top>
            <a:ln cap="flat" cmpd="sng" w="6350">
              <a:solidFill>
                <a:srgbClr val="666666"/>
              </a:solidFill>
              <a:prstDash val="solid"/>
              <a:round/>
              <a:headEnd len="sm" w="sm" type="none"/>
              <a:tailEnd len="sm" w="sm" type="none"/>
            </a:ln>
          </a:top>
        </a:tcBdr>
      </a:tcStyle>
    </a:lastRow>
    <a:seCell>
      <a:tcTxStyle/>
    </a:seCell>
    <a:swCell>
      <a:tcTxStyle/>
    </a:swCell>
    <a:firstRow>
      <a:tcTxStyle b="on"/>
      <a:tcStyle>
        <a:tcBdr>
          <a:bottom>
            <a:ln cap="flat" cmpd="sng" w="19050">
              <a:solidFill>
                <a:srgbClr val="666666"/>
              </a:solidFill>
              <a:prstDash val="solid"/>
              <a:round/>
              <a:headEnd len="sm" w="sm" type="none"/>
              <a:tailEnd len="sm" w="sm" type="none"/>
            </a:ln>
          </a:bottom>
        </a:tcBdr>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0d636d227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0d636d22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0c8581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0c8581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0c8581c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0c8581c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0c8581c4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0c8581c4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0c8581c4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0c8581c4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0c8581c4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0c8581c4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0c8581c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0c8581c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0c8581c4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0c8581c4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0c8581c4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0c8581c4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0c8581c4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0c8581c4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0d636d22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0d636d2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0c8581c4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0c8581c4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0c8581c4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e0c8581c4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0c8581c4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0c8581c4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0c8581c4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0c8581c4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0c8581c4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0c8581c4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0c8581c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0c8581c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0c8581c4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0c8581c4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0c8581c4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0c8581c4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0c8581c4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0c8581c4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f89ee8cf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f89ee8cf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0d636d2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0d636d2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04449fe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04449fe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04449fe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e04449fe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04449fe2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04449fe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04449fe2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04449fe2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04449fe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04449fe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f89ee8cf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f89ee8cf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0b6950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0b6950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f89ee8c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f89ee8cf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f89ee8cf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f89ee8cf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0b695074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0b695074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0d636d22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0d636d22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e0c8581c4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0c8581c4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f89ee8c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f89ee8c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e0c8581c4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e0c8581c4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0b69507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0b69507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0b695074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0b695074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0d636d22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0d636d22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0d636d22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0d636d22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0d636d22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0d636d22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0d636d22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0d636d22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0d636d22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0d636d22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20600" y="164325"/>
            <a:ext cx="8222100" cy="102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Se - 216 Group 1 Servicify</a:t>
            </a:r>
            <a:endParaRPr/>
          </a:p>
        </p:txBody>
      </p:sp>
      <p:sp>
        <p:nvSpPr>
          <p:cNvPr id="68" name="Google Shape;68;p13"/>
          <p:cNvSpPr txBox="1"/>
          <p:nvPr>
            <p:ph idx="1" type="subTitle"/>
          </p:nvPr>
        </p:nvSpPr>
        <p:spPr>
          <a:xfrm>
            <a:off x="390525" y="2789103"/>
            <a:ext cx="8222100" cy="221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Developed By:</a:t>
            </a:r>
            <a:endParaRPr/>
          </a:p>
          <a:p>
            <a:pPr indent="0" lvl="0" marL="0" rtl="0" algn="ctr">
              <a:spcBef>
                <a:spcPts val="0"/>
              </a:spcBef>
              <a:spcAft>
                <a:spcPts val="0"/>
              </a:spcAft>
              <a:buNone/>
            </a:pPr>
            <a:r>
              <a:rPr lang="tr"/>
              <a:t>Buğra Yurtsever 20210601068</a:t>
            </a:r>
            <a:endParaRPr/>
          </a:p>
          <a:p>
            <a:pPr indent="0" lvl="0" marL="0" rtl="0" algn="ctr">
              <a:spcBef>
                <a:spcPts val="0"/>
              </a:spcBef>
              <a:spcAft>
                <a:spcPts val="0"/>
              </a:spcAft>
              <a:buNone/>
            </a:pPr>
            <a:r>
              <a:rPr lang="tr"/>
              <a:t>Barış Can Ceylan 20190601053</a:t>
            </a:r>
            <a:endParaRPr/>
          </a:p>
          <a:p>
            <a:pPr indent="0" lvl="0" marL="0" rtl="0" algn="ctr">
              <a:spcBef>
                <a:spcPts val="0"/>
              </a:spcBef>
              <a:spcAft>
                <a:spcPts val="0"/>
              </a:spcAft>
              <a:buNone/>
            </a:pPr>
            <a:r>
              <a:rPr lang="tr"/>
              <a:t>Alperen Demirezen 20210601021</a:t>
            </a:r>
            <a:endParaRPr/>
          </a:p>
          <a:p>
            <a:pPr indent="0" lvl="0" marL="0" rtl="0" algn="ctr">
              <a:spcBef>
                <a:spcPts val="0"/>
              </a:spcBef>
              <a:spcAft>
                <a:spcPts val="0"/>
              </a:spcAft>
              <a:buNone/>
            </a:pPr>
            <a:r>
              <a:rPr lang="tr"/>
              <a:t>Ege Sezak 20220601059</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471900" y="1919075"/>
            <a:ext cx="8222100" cy="2859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2"/>
              </a:buClr>
              <a:buSzPts val="1500"/>
              <a:buChar char="●"/>
            </a:pPr>
            <a:r>
              <a:rPr lang="tr" sz="1500">
                <a:solidFill>
                  <a:schemeClr val="dk2"/>
                </a:solidFill>
              </a:rPr>
              <a:t>The application should be compatible with a wide range of devices and screen sizes, including smartphones, tablets, and desktop computers.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Modular design principles should be followed to allow for easy addition of new features and modifications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The application should comply with relevant regulations and standards, ensuring legal and ethical operation.</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Regular data backups should be performed, and the system should have a reliable data recovery mechanism in case of data loss.</a:t>
            </a:r>
            <a:endParaRPr sz="1500">
              <a:solidFill>
                <a:schemeClr val="dk2"/>
              </a:solidFill>
            </a:endParaRPr>
          </a:p>
        </p:txBody>
      </p:sp>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3.2 Non-Functional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4.0 Software Process</a:t>
            </a:r>
            <a:endParaRPr/>
          </a:p>
        </p:txBody>
      </p:sp>
      <p:sp>
        <p:nvSpPr>
          <p:cNvPr id="131" name="Google Shape;131;p23"/>
          <p:cNvSpPr txBox="1"/>
          <p:nvPr>
            <p:ph idx="1" type="subTitle"/>
          </p:nvPr>
        </p:nvSpPr>
        <p:spPr>
          <a:xfrm>
            <a:off x="390525" y="2789109"/>
            <a:ext cx="8222100" cy="17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4.1 Necessary Needs From The Organizational Process</a:t>
            </a:r>
            <a:endParaRPr/>
          </a:p>
          <a:p>
            <a:pPr indent="0" lvl="0" marL="0" rtl="0" algn="l">
              <a:spcBef>
                <a:spcPts val="0"/>
              </a:spcBef>
              <a:spcAft>
                <a:spcPts val="0"/>
              </a:spcAft>
              <a:buNone/>
            </a:pPr>
            <a:r>
              <a:rPr lang="tr"/>
              <a:t>4.2 Software Process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4.1 Necessary Needs From The Organizational Process</a:t>
            </a:r>
            <a:endParaRPr/>
          </a:p>
        </p:txBody>
      </p:sp>
      <p:graphicFrame>
        <p:nvGraphicFramePr>
          <p:cNvPr id="137" name="Google Shape;137;p24"/>
          <p:cNvGraphicFramePr/>
          <p:nvPr/>
        </p:nvGraphicFramePr>
        <p:xfrm>
          <a:off x="172800" y="1705863"/>
          <a:ext cx="3000000" cy="3000000"/>
        </p:xfrm>
        <a:graphic>
          <a:graphicData uri="http://schemas.openxmlformats.org/drawingml/2006/table">
            <a:tbl>
              <a:tblPr bandRow="1" firstCol="1" firstRow="1">
                <a:noFill/>
                <a:tableStyleId>{B3878CD2-753E-4383-896E-AB18DC4769B4}</a:tableStyleId>
              </a:tblPr>
              <a:tblGrid>
                <a:gridCol w="538050"/>
                <a:gridCol w="3861150"/>
              </a:tblGrid>
              <a:tr h="928125">
                <a:tc>
                  <a:txBody>
                    <a:bodyPr/>
                    <a:lstStyle/>
                    <a:p>
                      <a:pPr indent="0" lvl="0" marL="0" rtl="0" algn="ctr">
                        <a:lnSpc>
                          <a:spcPct val="150000"/>
                        </a:lnSpc>
                        <a:spcBef>
                          <a:spcPts val="0"/>
                        </a:spcBef>
                        <a:spcAft>
                          <a:spcPts val="0"/>
                        </a:spcAft>
                        <a:buNone/>
                      </a:pPr>
                      <a:r>
                        <a:rPr b="1" lang="tr" sz="1200">
                          <a:solidFill>
                            <a:schemeClr val="dk2"/>
                          </a:solidFill>
                          <a:latin typeface="Calibri"/>
                          <a:ea typeface="Calibri"/>
                          <a:cs typeface="Calibri"/>
                          <a:sym typeface="Calibri"/>
                        </a:rPr>
                        <a:t>1</a:t>
                      </a:r>
                      <a:endParaRPr b="1"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c>
                  <a:txBody>
                    <a:bodyPr/>
                    <a:lstStyle/>
                    <a:p>
                      <a:pPr indent="0" lvl="0" marL="0" rtl="0" algn="ctr">
                        <a:lnSpc>
                          <a:spcPct val="150000"/>
                        </a:lnSpc>
                        <a:spcBef>
                          <a:spcPts val="0"/>
                        </a:spcBef>
                        <a:spcAft>
                          <a:spcPts val="0"/>
                        </a:spcAft>
                        <a:buNone/>
                      </a:pPr>
                      <a:r>
                        <a:rPr b="0" lang="tr" sz="1200">
                          <a:solidFill>
                            <a:schemeClr val="dk2"/>
                          </a:solidFill>
                          <a:latin typeface="Calibri"/>
                          <a:ea typeface="Calibri"/>
                          <a:cs typeface="Calibri"/>
                          <a:sym typeface="Calibri"/>
                        </a:rPr>
                        <a:t>Having daily meetings should be held to facilitate group discussion. </a:t>
                      </a:r>
                      <a:endParaRPr b="0"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lt1"/>
                    </a:solidFill>
                  </a:tcPr>
                </a:tc>
              </a:tr>
              <a:tr h="829625">
                <a:tc>
                  <a:txBody>
                    <a:bodyPr/>
                    <a:lstStyle/>
                    <a:p>
                      <a:pPr indent="0" lvl="0" marL="0" rtl="0" algn="ctr">
                        <a:lnSpc>
                          <a:spcPct val="150000"/>
                        </a:lnSpc>
                        <a:spcBef>
                          <a:spcPts val="0"/>
                        </a:spcBef>
                        <a:spcAft>
                          <a:spcPts val="0"/>
                        </a:spcAft>
                        <a:buNone/>
                      </a:pPr>
                      <a:r>
                        <a:rPr b="1" lang="tr" sz="1200">
                          <a:solidFill>
                            <a:schemeClr val="lt1"/>
                          </a:solidFill>
                          <a:latin typeface="Calibri"/>
                          <a:ea typeface="Calibri"/>
                          <a:cs typeface="Calibri"/>
                          <a:sym typeface="Calibri"/>
                        </a:rPr>
                        <a:t>2</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ctr">
                        <a:lnSpc>
                          <a:spcPct val="150000"/>
                        </a:lnSpc>
                        <a:spcBef>
                          <a:spcPts val="0"/>
                        </a:spcBef>
                        <a:spcAft>
                          <a:spcPts val="0"/>
                        </a:spcAft>
                        <a:buNone/>
                      </a:pPr>
                      <a:r>
                        <a:rPr lang="tr" sz="1200">
                          <a:solidFill>
                            <a:schemeClr val="lt1"/>
                          </a:solidFill>
                          <a:latin typeface="Calibri"/>
                          <a:ea typeface="Calibri"/>
                          <a:cs typeface="Calibri"/>
                          <a:sym typeface="Calibri"/>
                        </a:rPr>
                        <a:t>The process must be easily adaptable to changing requirements. There will always be changes during the process, it will be nice to make it adaptable.</a:t>
                      </a:r>
                      <a:endParaRPr sz="1200">
                        <a:solidFill>
                          <a:schemeClr val="lt1"/>
                        </a:solidFill>
                        <a:latin typeface="Calibri"/>
                        <a:ea typeface="Calibri"/>
                        <a:cs typeface="Calibri"/>
                        <a:sym typeface="Calibri"/>
                      </a:endParaRPr>
                    </a:p>
                  </a:txBody>
                  <a:tcPr marT="0" marB="0" marR="3072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r>
              <a:tr h="829625">
                <a:tc>
                  <a:txBody>
                    <a:bodyPr/>
                    <a:lstStyle/>
                    <a:p>
                      <a:pPr indent="0" lvl="0" marL="0" rtl="0" algn="ctr">
                        <a:lnSpc>
                          <a:spcPct val="150000"/>
                        </a:lnSpc>
                        <a:spcBef>
                          <a:spcPts val="0"/>
                        </a:spcBef>
                        <a:spcAft>
                          <a:spcPts val="0"/>
                        </a:spcAft>
                        <a:buNone/>
                      </a:pPr>
                      <a:r>
                        <a:rPr b="1" lang="tr" sz="1200">
                          <a:solidFill>
                            <a:schemeClr val="dk2"/>
                          </a:solidFill>
                          <a:latin typeface="Calibri"/>
                          <a:ea typeface="Calibri"/>
                          <a:cs typeface="Calibri"/>
                          <a:sym typeface="Calibri"/>
                        </a:rPr>
                        <a:t>3</a:t>
                      </a:r>
                      <a:endParaRPr b="1"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marR="177110" rtl="0" algn="ctr">
                        <a:lnSpc>
                          <a:spcPct val="150000"/>
                        </a:lnSpc>
                        <a:spcBef>
                          <a:spcPts val="0"/>
                        </a:spcBef>
                        <a:spcAft>
                          <a:spcPts val="0"/>
                        </a:spcAft>
                        <a:buNone/>
                      </a:pPr>
                      <a:r>
                        <a:rPr lang="tr" sz="1200">
                          <a:solidFill>
                            <a:schemeClr val="dk2"/>
                          </a:solidFill>
                          <a:latin typeface="Calibri"/>
                          <a:ea typeface="Calibri"/>
                          <a:cs typeface="Calibri"/>
                          <a:sym typeface="Calibri"/>
                        </a:rPr>
                        <a:t>It is crucial to discover an error in the process immediately when it occurs. A small error might lead to having a bigger error if not fixed in time.</a:t>
                      </a:r>
                      <a:endParaRPr sz="1200">
                        <a:solidFill>
                          <a:schemeClr val="dk2"/>
                        </a:solidFill>
                        <a:latin typeface="Calibri"/>
                        <a:ea typeface="Calibri"/>
                        <a:cs typeface="Calibri"/>
                        <a:sym typeface="Calibri"/>
                      </a:endParaRPr>
                    </a:p>
                  </a:txBody>
                  <a:tcPr marT="0" marB="0" marR="2172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854225">
                <a:tc>
                  <a:txBody>
                    <a:bodyPr/>
                    <a:lstStyle/>
                    <a:p>
                      <a:pPr indent="0" lvl="0" marL="0" rtl="0" algn="ctr">
                        <a:lnSpc>
                          <a:spcPct val="150000"/>
                        </a:lnSpc>
                        <a:spcBef>
                          <a:spcPts val="0"/>
                        </a:spcBef>
                        <a:spcAft>
                          <a:spcPts val="0"/>
                        </a:spcAft>
                        <a:buNone/>
                      </a:pPr>
                      <a:r>
                        <a:rPr b="1" lang="tr" sz="1200">
                          <a:solidFill>
                            <a:schemeClr val="lt1"/>
                          </a:solidFill>
                          <a:latin typeface="Calibri"/>
                          <a:ea typeface="Calibri"/>
                          <a:cs typeface="Calibri"/>
                          <a:sym typeface="Calibri"/>
                        </a:rPr>
                        <a:t>4</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ctr">
                        <a:lnSpc>
                          <a:spcPct val="150000"/>
                        </a:lnSpc>
                        <a:spcBef>
                          <a:spcPts val="0"/>
                        </a:spcBef>
                        <a:spcAft>
                          <a:spcPts val="0"/>
                        </a:spcAft>
                        <a:buNone/>
                      </a:pPr>
                      <a:r>
                        <a:rPr lang="tr" sz="1200">
                          <a:solidFill>
                            <a:schemeClr val="lt1"/>
                          </a:solidFill>
                          <a:latin typeface="Calibri"/>
                          <a:ea typeface="Calibri"/>
                          <a:cs typeface="Calibri"/>
                          <a:sym typeface="Calibri"/>
                        </a:rPr>
                        <a:t>The project should be divided  into smaller tasks to aid in development. Simpler the project is, the faster the process will be.</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r>
            </a:tbl>
          </a:graphicData>
        </a:graphic>
      </p:graphicFrame>
      <p:graphicFrame>
        <p:nvGraphicFramePr>
          <p:cNvPr id="138" name="Google Shape;138;p24"/>
          <p:cNvGraphicFramePr/>
          <p:nvPr/>
        </p:nvGraphicFramePr>
        <p:xfrm>
          <a:off x="4608000" y="1705863"/>
          <a:ext cx="3000000" cy="3000000"/>
        </p:xfrm>
        <a:graphic>
          <a:graphicData uri="http://schemas.openxmlformats.org/drawingml/2006/table">
            <a:tbl>
              <a:tblPr bandRow="1" firstCol="1" firstRow="1">
                <a:noFill/>
                <a:tableStyleId>{B3878CD2-753E-4383-896E-AB18DC4769B4}</a:tableStyleId>
              </a:tblPr>
              <a:tblGrid>
                <a:gridCol w="538125"/>
                <a:gridCol w="3861250"/>
              </a:tblGrid>
              <a:tr h="928125">
                <a:tc>
                  <a:txBody>
                    <a:bodyPr/>
                    <a:lstStyle/>
                    <a:p>
                      <a:pPr indent="0" lvl="0" marL="0" rtl="0" algn="ctr">
                        <a:lnSpc>
                          <a:spcPct val="150000"/>
                        </a:lnSpc>
                        <a:spcBef>
                          <a:spcPts val="0"/>
                        </a:spcBef>
                        <a:spcAft>
                          <a:spcPts val="0"/>
                        </a:spcAft>
                        <a:buNone/>
                      </a:pPr>
                      <a:r>
                        <a:rPr b="1" lang="tr" sz="1200">
                          <a:solidFill>
                            <a:schemeClr val="dk2"/>
                          </a:solidFill>
                          <a:latin typeface="Calibri"/>
                          <a:ea typeface="Calibri"/>
                          <a:cs typeface="Calibri"/>
                          <a:sym typeface="Calibri"/>
                        </a:rPr>
                        <a:t>5</a:t>
                      </a:r>
                      <a:endParaRPr b="1"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50000"/>
                        </a:lnSpc>
                        <a:spcBef>
                          <a:spcPts val="0"/>
                        </a:spcBef>
                        <a:spcAft>
                          <a:spcPts val="0"/>
                        </a:spcAft>
                        <a:buNone/>
                      </a:pPr>
                      <a:r>
                        <a:rPr b="0" lang="tr" sz="1200">
                          <a:solidFill>
                            <a:schemeClr val="dk2"/>
                          </a:solidFill>
                          <a:latin typeface="Calibri"/>
                          <a:ea typeface="Calibri"/>
                          <a:cs typeface="Calibri"/>
                          <a:sym typeface="Calibri"/>
                        </a:rPr>
                        <a:t>Previous increments should be considered to find potential problems. It is likely to see the same problems in the future so previous increments can help us.</a:t>
                      </a:r>
                      <a:endParaRPr b="0"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829625">
                <a:tc>
                  <a:txBody>
                    <a:bodyPr/>
                    <a:lstStyle/>
                    <a:p>
                      <a:pPr indent="0" lvl="0" marL="0" rtl="0" algn="ctr">
                        <a:lnSpc>
                          <a:spcPct val="150000"/>
                        </a:lnSpc>
                        <a:spcBef>
                          <a:spcPts val="0"/>
                        </a:spcBef>
                        <a:spcAft>
                          <a:spcPts val="0"/>
                        </a:spcAft>
                        <a:buNone/>
                      </a:pPr>
                      <a:r>
                        <a:rPr b="1" lang="tr" sz="1200">
                          <a:solidFill>
                            <a:schemeClr val="lt1"/>
                          </a:solidFill>
                          <a:latin typeface="Calibri"/>
                          <a:ea typeface="Calibri"/>
                          <a:cs typeface="Calibri"/>
                          <a:sym typeface="Calibri"/>
                        </a:rPr>
                        <a:t>6</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ctr">
                        <a:lnSpc>
                          <a:spcPct val="150000"/>
                        </a:lnSpc>
                        <a:spcBef>
                          <a:spcPts val="0"/>
                        </a:spcBef>
                        <a:spcAft>
                          <a:spcPts val="0"/>
                        </a:spcAft>
                        <a:buNone/>
                      </a:pPr>
                      <a:r>
                        <a:rPr lang="tr" sz="1200">
                          <a:solidFill>
                            <a:schemeClr val="lt1"/>
                          </a:solidFill>
                          <a:latin typeface="Calibri"/>
                          <a:ea typeface="Calibri"/>
                          <a:cs typeface="Calibri"/>
                          <a:sym typeface="Calibri"/>
                        </a:rPr>
                        <a:t>Collaboration and accountability should be encouraged among team members. It is important to pay attention to the team's motivation.</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r>
              <a:tr h="829625">
                <a:tc>
                  <a:txBody>
                    <a:bodyPr/>
                    <a:lstStyle/>
                    <a:p>
                      <a:pPr indent="0" lvl="0" marL="0" rtl="0" algn="ctr">
                        <a:lnSpc>
                          <a:spcPct val="150000"/>
                        </a:lnSpc>
                        <a:spcBef>
                          <a:spcPts val="0"/>
                        </a:spcBef>
                        <a:spcAft>
                          <a:spcPts val="0"/>
                        </a:spcAft>
                        <a:buNone/>
                      </a:pPr>
                      <a:r>
                        <a:rPr b="1" lang="tr" sz="1200">
                          <a:solidFill>
                            <a:schemeClr val="dk2"/>
                          </a:solidFill>
                          <a:latin typeface="Calibri"/>
                          <a:ea typeface="Calibri"/>
                          <a:cs typeface="Calibri"/>
                          <a:sym typeface="Calibri"/>
                        </a:rPr>
                        <a:t>7</a:t>
                      </a:r>
                      <a:endParaRPr b="1"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ctr">
                        <a:lnSpc>
                          <a:spcPct val="150000"/>
                        </a:lnSpc>
                        <a:spcBef>
                          <a:spcPts val="0"/>
                        </a:spcBef>
                        <a:spcAft>
                          <a:spcPts val="0"/>
                        </a:spcAft>
                        <a:buNone/>
                      </a:pPr>
                      <a:r>
                        <a:rPr lang="tr" sz="1200">
                          <a:solidFill>
                            <a:schemeClr val="dk2"/>
                          </a:solidFill>
                          <a:latin typeface="Calibri"/>
                          <a:ea typeface="Calibri"/>
                          <a:cs typeface="Calibri"/>
                          <a:sym typeface="Calibri"/>
                        </a:rPr>
                        <a:t>Increments of the product should  incorporate customer feedback throughout the development process.</a:t>
                      </a:r>
                      <a:endParaRPr sz="1200">
                        <a:solidFill>
                          <a:schemeClr val="dk2"/>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854225">
                <a:tc>
                  <a:txBody>
                    <a:bodyPr/>
                    <a:lstStyle/>
                    <a:p>
                      <a:pPr indent="0" lvl="0" marL="0" rtl="0" algn="ctr">
                        <a:lnSpc>
                          <a:spcPct val="150000"/>
                        </a:lnSpc>
                        <a:spcBef>
                          <a:spcPts val="0"/>
                        </a:spcBef>
                        <a:spcAft>
                          <a:spcPts val="0"/>
                        </a:spcAft>
                        <a:buNone/>
                      </a:pPr>
                      <a:r>
                        <a:rPr b="1" lang="tr" sz="1200">
                          <a:solidFill>
                            <a:schemeClr val="lt1"/>
                          </a:solidFill>
                          <a:latin typeface="Calibri"/>
                          <a:ea typeface="Calibri"/>
                          <a:cs typeface="Calibri"/>
                          <a:sym typeface="Calibri"/>
                        </a:rPr>
                        <a:t>8</a:t>
                      </a:r>
                      <a:endParaRPr b="1"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ctr">
                        <a:lnSpc>
                          <a:spcPct val="150000"/>
                        </a:lnSpc>
                        <a:spcBef>
                          <a:spcPts val="0"/>
                        </a:spcBef>
                        <a:spcAft>
                          <a:spcPts val="0"/>
                        </a:spcAft>
                        <a:buNone/>
                      </a:pPr>
                      <a:r>
                        <a:rPr lang="tr" sz="1200">
                          <a:solidFill>
                            <a:schemeClr val="lt1"/>
                          </a:solidFill>
                          <a:latin typeface="Calibri"/>
                          <a:ea typeface="Calibri"/>
                          <a:cs typeface="Calibri"/>
                          <a:sym typeface="Calibri"/>
                        </a:rPr>
                        <a:t>Fixing mistakes should cost minimal time and cost. If fixing problems takes too much time and money, it will jeopardize the future of the project.</a:t>
                      </a:r>
                      <a:endParaRPr sz="1200">
                        <a:solidFill>
                          <a:schemeClr val="lt1"/>
                        </a:solidFill>
                        <a:latin typeface="Calibri"/>
                        <a:ea typeface="Calibri"/>
                        <a:cs typeface="Calibri"/>
                        <a:sym typeface="Calibri"/>
                      </a:endParaRPr>
                    </a:p>
                  </a:txBody>
                  <a:tcPr marT="0" marB="0" marR="68575" marL="6857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4.2 Software Process Model</a:t>
            </a:r>
            <a:endParaRPr/>
          </a:p>
        </p:txBody>
      </p:sp>
      <p:sp>
        <p:nvSpPr>
          <p:cNvPr id="144" name="Google Shape;144;p25"/>
          <p:cNvSpPr txBox="1"/>
          <p:nvPr>
            <p:ph idx="1" type="body"/>
          </p:nvPr>
        </p:nvSpPr>
        <p:spPr>
          <a:xfrm>
            <a:off x="0" y="1744800"/>
            <a:ext cx="9144000" cy="3398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tr" sz="2400">
                <a:solidFill>
                  <a:schemeClr val="dk1"/>
                </a:solidFill>
                <a:latin typeface="Calibri"/>
                <a:ea typeface="Calibri"/>
                <a:cs typeface="Calibri"/>
                <a:sym typeface="Calibri"/>
              </a:rPr>
              <a:t>SCRUM</a:t>
            </a:r>
            <a:endParaRPr b="1" sz="24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tr" sz="1200">
                <a:solidFill>
                  <a:srgbClr val="000000"/>
                </a:solidFill>
                <a:latin typeface="Calibri"/>
                <a:ea typeface="Calibri"/>
                <a:cs typeface="Calibri"/>
                <a:sym typeface="Calibri"/>
              </a:rPr>
              <a:t>The Scrum software development process is an iterative and incremental agile framework designed to deliver high-value software in a flexible and adaptive manner. Scrum fosters collaboration, transparency, and continuous improvement within cross-functional teams. Since scrum is a framework, hence it can be modified. This allows the team to create a productive environment. There are several roles such as product owner, scrum master and developers. </a:t>
            </a:r>
            <a:endParaRPr sz="12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4.2 Software Process Model</a:t>
            </a:r>
            <a:endParaRPr/>
          </a:p>
        </p:txBody>
      </p:sp>
      <p:sp>
        <p:nvSpPr>
          <p:cNvPr id="150" name="Google Shape;150;p26"/>
          <p:cNvSpPr txBox="1"/>
          <p:nvPr>
            <p:ph idx="1" type="body"/>
          </p:nvPr>
        </p:nvSpPr>
        <p:spPr>
          <a:xfrm>
            <a:off x="0" y="1744800"/>
            <a:ext cx="9144000" cy="3398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tr" sz="1500">
                <a:solidFill>
                  <a:srgbClr val="000000"/>
                </a:solidFill>
                <a:latin typeface="Calibri"/>
                <a:ea typeface="Calibri"/>
                <a:cs typeface="Calibri"/>
                <a:sym typeface="Calibri"/>
              </a:rPr>
              <a:t>Our project, unifying several services under one roof is quite a large undertaking. This makes it easy to fail in the event that the team loses focus during development. With scrum, we can divide the difficult tasks of this project into smaller pieces making the team motivated to finish the project efficiently.</a:t>
            </a:r>
            <a:endParaRPr sz="12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rPr b="1" lang="tr" sz="2000">
                <a:solidFill>
                  <a:schemeClr val="dk1"/>
                </a:solidFill>
                <a:latin typeface="Calibri"/>
                <a:ea typeface="Calibri"/>
                <a:cs typeface="Calibri"/>
                <a:sym typeface="Calibri"/>
              </a:rPr>
              <a:t> The Sprints:</a:t>
            </a:r>
            <a:endParaRPr b="1" sz="20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Login/sign up system for service providers. (25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Login/sign up system for users. (10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Database design. (20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Framework for general service providers/markets. (36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Framework for clothing stores. (51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Framework for restaurants. (56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Implementing the user rating system. (20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Payment system. (20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General UI design. (20 days)</a:t>
            </a:r>
            <a:endParaRPr sz="1200">
              <a:solidFill>
                <a:srgbClr val="000000"/>
              </a:solidFill>
              <a:latin typeface="Calibri"/>
              <a:ea typeface="Calibri"/>
              <a:cs typeface="Calibri"/>
              <a:sym typeface="Calibri"/>
            </a:endParaRPr>
          </a:p>
          <a:p>
            <a:pPr indent="-304800" lvl="0" marL="457200" rtl="0" algn="l">
              <a:lnSpc>
                <a:spcPct val="100000"/>
              </a:lnSpc>
              <a:spcBef>
                <a:spcPts val="0"/>
              </a:spcBef>
              <a:spcAft>
                <a:spcPts val="0"/>
              </a:spcAft>
              <a:buClr>
                <a:srgbClr val="000000"/>
              </a:buClr>
              <a:buSzPts val="1200"/>
              <a:buFont typeface="Calibri"/>
              <a:buAutoNum type="arabicPeriod"/>
            </a:pPr>
            <a:r>
              <a:rPr lang="tr" sz="1200">
                <a:solidFill>
                  <a:srgbClr val="000000"/>
                </a:solidFill>
                <a:latin typeface="Calibri"/>
                <a:ea typeface="Calibri"/>
                <a:cs typeface="Calibri"/>
                <a:sym typeface="Calibri"/>
              </a:rPr>
              <a:t>Implementing security features. (10 days)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4.2 Software Process Model</a:t>
            </a:r>
            <a:endParaRPr/>
          </a:p>
        </p:txBody>
      </p:sp>
      <p:sp>
        <p:nvSpPr>
          <p:cNvPr id="156" name="Google Shape;156;p27"/>
          <p:cNvSpPr txBox="1"/>
          <p:nvPr>
            <p:ph idx="1" type="body"/>
          </p:nvPr>
        </p:nvSpPr>
        <p:spPr>
          <a:xfrm>
            <a:off x="0" y="1744800"/>
            <a:ext cx="9144000" cy="3398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tr" sz="2400">
                <a:solidFill>
                  <a:schemeClr val="dk1"/>
                </a:solidFill>
                <a:latin typeface="Calibri"/>
                <a:ea typeface="Calibri"/>
                <a:cs typeface="Calibri"/>
                <a:sym typeface="Calibri"/>
              </a:rPr>
              <a:t>REASONS TO CHOOSE THIS MODEL:</a:t>
            </a:r>
            <a:endParaRPr b="1" sz="2400">
              <a:solidFill>
                <a:schemeClr val="dk1"/>
              </a:solidFill>
              <a:latin typeface="Calibri"/>
              <a:ea typeface="Calibri"/>
              <a:cs typeface="Calibri"/>
              <a:sym typeface="Calibri"/>
            </a:endParaRPr>
          </a:p>
          <a:p>
            <a:pPr indent="0" lvl="0" marL="0" rtl="0" algn="just">
              <a:lnSpc>
                <a:spcPct val="100000"/>
              </a:lnSpc>
              <a:spcBef>
                <a:spcPts val="0"/>
              </a:spcBef>
              <a:spcAft>
                <a:spcPts val="0"/>
              </a:spcAft>
              <a:buNone/>
            </a:pPr>
            <a:r>
              <a:rPr lang="tr" sz="1200">
                <a:solidFill>
                  <a:srgbClr val="000000"/>
                </a:solidFill>
                <a:latin typeface="Calibri"/>
                <a:ea typeface="Calibri"/>
                <a:cs typeface="Calibri"/>
                <a:sym typeface="Calibri"/>
              </a:rPr>
              <a:t>Scrum's core principles enable the team and stakeholders to constantly see the status of the work. This helps the team make better decisions and reduce risks. In startups like ours, it is imperative that we do not make any mistakes. Since the smallest mistake can bankrupt us. Sprints are essential for scrum. Each Sprint aims to increase value. This enables continuous improvement of the product and faster delivery to customers and stakeholders. E-commerce is a competitive market and it is important to follow new trends and adapt to the changing environment. Scrum provides the ability to adapt quickly to changing requirements making it ideal for our use case. With feedback from the stakeholders , the team constantly learns and improves while delivering the product. Scrum encourages the creation of small, cross-functional teams. Such teams often work more efficiently and produce more creative solutions, and the </a:t>
            </a:r>
            <a:r>
              <a:rPr lang="tr" sz="1200">
                <a:solidFill>
                  <a:srgbClr val="000000"/>
                </a:solidFill>
                <a:latin typeface="Calibri"/>
                <a:ea typeface="Calibri"/>
                <a:cs typeface="Calibri"/>
                <a:sym typeface="Calibri"/>
              </a:rPr>
              <a:t>absence</a:t>
            </a:r>
            <a:r>
              <a:rPr lang="tr" sz="1200">
                <a:solidFill>
                  <a:srgbClr val="000000"/>
                </a:solidFill>
                <a:latin typeface="Calibri"/>
                <a:ea typeface="Calibri"/>
                <a:cs typeface="Calibri"/>
                <a:sym typeface="Calibri"/>
              </a:rPr>
              <a:t> of multi-layered hierarchies  alleviate management overhead which speeds up the development . To conclude, scrum is a versatile framework that aids our team to make better decisions and decrease the risk of fatal mistakes, all the while making our project more flexible to changing requirements of the industry. These advantages show that Scrum provides more effective business process management for our organization. Scrum offers excellent solutions to achieve our goals, especially in complex and rapidly changing projects like ours.</a:t>
            </a:r>
            <a:endParaRPr b="1" sz="14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5.0 Software Tools</a:t>
            </a:r>
            <a:endParaRPr/>
          </a:p>
        </p:txBody>
      </p:sp>
      <p:sp>
        <p:nvSpPr>
          <p:cNvPr id="162" name="Google Shape;162;p28"/>
          <p:cNvSpPr txBox="1"/>
          <p:nvPr>
            <p:ph idx="1" type="subTitle"/>
          </p:nvPr>
        </p:nvSpPr>
        <p:spPr>
          <a:xfrm>
            <a:off x="390525" y="2789103"/>
            <a:ext cx="8222100" cy="226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5.1 Project Tasks Which Require Software Tool Support</a:t>
            </a:r>
            <a:endParaRPr/>
          </a:p>
          <a:p>
            <a:pPr indent="0" lvl="0" marL="0" rtl="0" algn="l">
              <a:spcBef>
                <a:spcPts val="0"/>
              </a:spcBef>
              <a:spcAft>
                <a:spcPts val="0"/>
              </a:spcAft>
              <a:buNone/>
            </a:pPr>
            <a:r>
              <a:rPr lang="tr"/>
              <a:t>5.2 User Interface</a:t>
            </a:r>
            <a:endParaRPr/>
          </a:p>
          <a:p>
            <a:pPr indent="0" lvl="0" marL="0" rtl="0" algn="l">
              <a:spcBef>
                <a:spcPts val="0"/>
              </a:spcBef>
              <a:spcAft>
                <a:spcPts val="0"/>
              </a:spcAft>
              <a:buNone/>
            </a:pPr>
            <a:r>
              <a:rPr lang="tr"/>
              <a:t>5.3 Data Management and Database Infrastructure</a:t>
            </a:r>
            <a:endParaRPr/>
          </a:p>
          <a:p>
            <a:pPr indent="0" lvl="0" marL="0" rtl="0" algn="l">
              <a:spcBef>
                <a:spcPts val="0"/>
              </a:spcBef>
              <a:spcAft>
                <a:spcPts val="0"/>
              </a:spcAft>
              <a:buNone/>
            </a:pPr>
            <a:r>
              <a:rPr lang="tr"/>
              <a:t>5.4 Customer Support Tools</a:t>
            </a:r>
            <a:endParaRPr/>
          </a:p>
          <a:p>
            <a:pPr indent="0" lvl="0" marL="0" rtl="0" algn="l">
              <a:lnSpc>
                <a:spcPct val="115000"/>
              </a:lnSpc>
              <a:spcBef>
                <a:spcPts val="0"/>
              </a:spcBef>
              <a:spcAft>
                <a:spcPts val="0"/>
              </a:spcAft>
              <a:buNone/>
            </a:pPr>
            <a:r>
              <a:rPr lang="tr"/>
              <a:t>5.5 Financial Management</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5.1 Project Tasks Which Require Software Tool Support</a:t>
            </a:r>
            <a:endParaRPr/>
          </a:p>
        </p:txBody>
      </p:sp>
      <p:sp>
        <p:nvSpPr>
          <p:cNvPr id="168" name="Google Shape;168;p2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Font typeface="Cambria"/>
              <a:buAutoNum type="arabicPeriod"/>
            </a:pPr>
            <a:r>
              <a:rPr lang="tr" sz="1500">
                <a:solidFill>
                  <a:schemeClr val="dk2"/>
                </a:solidFill>
                <a:latin typeface="Cambria"/>
                <a:ea typeface="Cambria"/>
                <a:cs typeface="Cambria"/>
                <a:sym typeface="Cambria"/>
              </a:rPr>
              <a:t>User Interface</a:t>
            </a:r>
            <a:endParaRPr sz="1500">
              <a:solidFill>
                <a:schemeClr val="dk2"/>
              </a:solidFill>
              <a:latin typeface="Cambria"/>
              <a:ea typeface="Cambria"/>
              <a:cs typeface="Cambria"/>
              <a:sym typeface="Cambria"/>
            </a:endParaRPr>
          </a:p>
          <a:p>
            <a:pPr indent="-323850" lvl="0" marL="457200" rtl="0" algn="l">
              <a:lnSpc>
                <a:spcPct val="150000"/>
              </a:lnSpc>
              <a:spcBef>
                <a:spcPts val="0"/>
              </a:spcBef>
              <a:spcAft>
                <a:spcPts val="0"/>
              </a:spcAft>
              <a:buClr>
                <a:schemeClr val="dk2"/>
              </a:buClr>
              <a:buSzPts val="1500"/>
              <a:buFont typeface="Cambria"/>
              <a:buAutoNum type="arabicPeriod"/>
            </a:pPr>
            <a:r>
              <a:rPr lang="tr" sz="1500">
                <a:solidFill>
                  <a:schemeClr val="dk2"/>
                </a:solidFill>
                <a:latin typeface="Cambria"/>
                <a:ea typeface="Cambria"/>
                <a:cs typeface="Cambria"/>
                <a:sym typeface="Cambria"/>
              </a:rPr>
              <a:t>Data Management and Database Infrastructure</a:t>
            </a:r>
            <a:endParaRPr sz="1500">
              <a:solidFill>
                <a:schemeClr val="dk2"/>
              </a:solidFill>
              <a:latin typeface="Cambria"/>
              <a:ea typeface="Cambria"/>
              <a:cs typeface="Cambria"/>
              <a:sym typeface="Cambria"/>
            </a:endParaRPr>
          </a:p>
          <a:p>
            <a:pPr indent="-323850" lvl="0" marL="457200" rtl="0" algn="l">
              <a:lnSpc>
                <a:spcPct val="150000"/>
              </a:lnSpc>
              <a:spcBef>
                <a:spcPts val="0"/>
              </a:spcBef>
              <a:spcAft>
                <a:spcPts val="0"/>
              </a:spcAft>
              <a:buClr>
                <a:schemeClr val="dk2"/>
              </a:buClr>
              <a:buSzPts val="1500"/>
              <a:buFont typeface="Cambria"/>
              <a:buAutoNum type="arabicPeriod"/>
            </a:pPr>
            <a:r>
              <a:rPr lang="tr" sz="1500">
                <a:solidFill>
                  <a:schemeClr val="dk2"/>
                </a:solidFill>
                <a:latin typeface="Cambria"/>
                <a:ea typeface="Cambria"/>
                <a:cs typeface="Cambria"/>
                <a:sym typeface="Cambria"/>
              </a:rPr>
              <a:t>Customer Support Tool</a:t>
            </a:r>
            <a:endParaRPr sz="1500">
              <a:solidFill>
                <a:schemeClr val="dk2"/>
              </a:solidFill>
              <a:latin typeface="Cambria"/>
              <a:ea typeface="Cambria"/>
              <a:cs typeface="Cambria"/>
              <a:sym typeface="Cambria"/>
            </a:endParaRPr>
          </a:p>
          <a:p>
            <a:pPr indent="-323850" lvl="0" marL="457200" rtl="0" algn="l">
              <a:lnSpc>
                <a:spcPct val="150000"/>
              </a:lnSpc>
              <a:spcBef>
                <a:spcPts val="0"/>
              </a:spcBef>
              <a:spcAft>
                <a:spcPts val="0"/>
              </a:spcAft>
              <a:buClr>
                <a:schemeClr val="dk2"/>
              </a:buClr>
              <a:buSzPts val="1500"/>
              <a:buFont typeface="Cambria"/>
              <a:buAutoNum type="arabicPeriod"/>
            </a:pPr>
            <a:r>
              <a:rPr lang="tr" sz="1500">
                <a:solidFill>
                  <a:schemeClr val="dk2"/>
                </a:solidFill>
                <a:latin typeface="Cambria"/>
                <a:ea typeface="Cambria"/>
                <a:cs typeface="Cambria"/>
                <a:sym typeface="Cambria"/>
              </a:rPr>
              <a:t>Financial Management Tool</a:t>
            </a:r>
            <a:endParaRPr sz="1500">
              <a:solidFill>
                <a:schemeClr val="dk2"/>
              </a:solidFill>
              <a:latin typeface="Cambria"/>
              <a:ea typeface="Cambria"/>
              <a:cs typeface="Cambria"/>
              <a:sym typeface="Cambria"/>
            </a:endParaRPr>
          </a:p>
          <a:p>
            <a:pPr indent="0" lvl="0" marL="457200" rtl="0" algn="l">
              <a:spcBef>
                <a:spcPts val="0"/>
              </a:spcBef>
              <a:spcAft>
                <a:spcPts val="1200"/>
              </a:spcAft>
              <a:buNone/>
            </a:pPr>
            <a:r>
              <a:t/>
            </a:r>
            <a:endParaRPr sz="1200">
              <a:solidFill>
                <a:schemeClr val="dk2"/>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5.2 User Interface</a:t>
            </a:r>
            <a:endParaRPr/>
          </a:p>
        </p:txBody>
      </p:sp>
      <p:sp>
        <p:nvSpPr>
          <p:cNvPr id="174" name="Google Shape;174;p3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tr" sz="3000">
                <a:solidFill>
                  <a:schemeClr val="dk1"/>
                </a:solidFill>
              </a:rPr>
              <a:t>Kotlin/Jetpack Compose:</a:t>
            </a:r>
            <a:r>
              <a:rPr lang="tr">
                <a:solidFill>
                  <a:srgbClr val="000000"/>
                </a:solidFill>
              </a:rPr>
              <a:t> </a:t>
            </a:r>
            <a:r>
              <a:rPr lang="tr" sz="1700">
                <a:solidFill>
                  <a:srgbClr val="000000"/>
                </a:solidFill>
              </a:rPr>
              <a:t>Android recommends Jetpack Compose as a contemporary toolset for creating native user interfaces. It streamlines and expedites Android UI development. Develop your project more quickly with less code, stronger tools, and user-friendly Kotlin APIs.</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b="1" lang="tr" sz="3400">
                <a:solidFill>
                  <a:schemeClr val="dk1"/>
                </a:solidFill>
              </a:rPr>
              <a:t>Swift/SwiftUI:</a:t>
            </a:r>
            <a:r>
              <a:rPr lang="tr">
                <a:solidFill>
                  <a:srgbClr val="000000"/>
                </a:solidFill>
              </a:rPr>
              <a:t> </a:t>
            </a:r>
            <a:r>
              <a:rPr lang="tr" sz="1700">
                <a:solidFill>
                  <a:srgbClr val="000000"/>
                </a:solidFill>
              </a:rPr>
              <a:t>SwiftUI helps you build great-looking apps across all Apple platforms with the power of Swift — and surprisingly little code. You can bring even better experiences to everyone, on any Apple device, using just one set of tools and APIs.</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b="1" lang="tr" sz="3400">
                <a:solidFill>
                  <a:schemeClr val="dk1"/>
                </a:solidFill>
              </a:rPr>
              <a:t>Javascript/React Native:</a:t>
            </a:r>
            <a:r>
              <a:rPr lang="tr">
                <a:solidFill>
                  <a:srgbClr val="000000"/>
                </a:solidFill>
              </a:rPr>
              <a:t> </a:t>
            </a:r>
            <a:r>
              <a:rPr lang="tr" sz="1700">
                <a:solidFill>
                  <a:srgbClr val="000000"/>
                </a:solidFill>
              </a:rPr>
              <a:t>The finest aspects of native programming are combined with React, the top JavaScript user interface toolkit, to create React Native.</a:t>
            </a:r>
            <a:endParaRPr sz="17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5.3 Data Management and Database I</a:t>
            </a:r>
            <a:r>
              <a:rPr lang="tr"/>
              <a:t>nfrastructure</a:t>
            </a:r>
            <a:endParaRPr/>
          </a:p>
        </p:txBody>
      </p:sp>
      <p:graphicFrame>
        <p:nvGraphicFramePr>
          <p:cNvPr id="180" name="Google Shape;180;p31"/>
          <p:cNvGraphicFramePr/>
          <p:nvPr/>
        </p:nvGraphicFramePr>
        <p:xfrm>
          <a:off x="1551625" y="2499638"/>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Cost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191.406$</a:t>
                      </a:r>
                      <a:endParaRPr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29.327,64$</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335.373$</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54.210,24$</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r>
              <a:tr h="38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Training Days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7</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30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15</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Functionality</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3</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bl>
          </a:graphicData>
        </a:graphic>
      </p:graphicFrame>
      <p:graphicFrame>
        <p:nvGraphicFramePr>
          <p:cNvPr id="181" name="Google Shape;181;p31"/>
          <p:cNvGraphicFramePr/>
          <p:nvPr/>
        </p:nvGraphicFramePr>
        <p:xfrm>
          <a:off x="1551625" y="2080538"/>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Tool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MongoDB</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MySQL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PostgreSQL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Amazon DynamoDB</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r>
            </a:tbl>
          </a:graphicData>
        </a:graphic>
      </p:graphicFrame>
      <p:graphicFrame>
        <p:nvGraphicFramePr>
          <p:cNvPr id="182" name="Google Shape;182;p31"/>
          <p:cNvGraphicFramePr/>
          <p:nvPr/>
        </p:nvGraphicFramePr>
        <p:xfrm>
          <a:off x="1551625" y="3756500"/>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Tool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MongoDB</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MySQL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PostgreSQL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Amazon DynamoDB</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r>
            </a:tbl>
          </a:graphicData>
        </a:graphic>
      </p:graphicFrame>
      <p:graphicFrame>
        <p:nvGraphicFramePr>
          <p:cNvPr id="183" name="Google Shape;183;p31"/>
          <p:cNvGraphicFramePr/>
          <p:nvPr/>
        </p:nvGraphicFramePr>
        <p:xfrm>
          <a:off x="1551625" y="4175600"/>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Cost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57.1</a:t>
                      </a:r>
                      <a:endParaRPr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8.7</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100.0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16,2</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r>
              <a:tr h="38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Training Days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23.3</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23.3</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50.0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Functionality</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100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30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bl>
          </a:graphicData>
        </a:graphic>
      </p:graphicFrame>
      <p:sp>
        <p:nvSpPr>
          <p:cNvPr id="184" name="Google Shape;184;p31"/>
          <p:cNvSpPr txBox="1"/>
          <p:nvPr/>
        </p:nvSpPr>
        <p:spPr>
          <a:xfrm>
            <a:off x="1551625" y="1760063"/>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Tool Cost/Training/Functionality Data</a:t>
            </a:r>
            <a:endParaRPr>
              <a:solidFill>
                <a:schemeClr val="dk1"/>
              </a:solidFill>
            </a:endParaRPr>
          </a:p>
        </p:txBody>
      </p:sp>
      <p:sp>
        <p:nvSpPr>
          <p:cNvPr id="185" name="Google Shape;185;p31"/>
          <p:cNvSpPr txBox="1"/>
          <p:nvPr/>
        </p:nvSpPr>
        <p:spPr>
          <a:xfrm>
            <a:off x="1551650" y="3387200"/>
            <a:ext cx="57048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Normalized Cost/Training/Functionality Data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0"/>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sz="3200"/>
              <a:t>OVERVIEW</a:t>
            </a:r>
            <a:endParaRPr sz="3200"/>
          </a:p>
        </p:txBody>
      </p:sp>
      <p:sp>
        <p:nvSpPr>
          <p:cNvPr id="74" name="Google Shape;74;p14"/>
          <p:cNvSpPr txBox="1"/>
          <p:nvPr>
            <p:ph idx="1" type="subTitle"/>
          </p:nvPr>
        </p:nvSpPr>
        <p:spPr>
          <a:xfrm>
            <a:off x="390525" y="994525"/>
            <a:ext cx="8222100" cy="39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t>1. Introduction </a:t>
            </a:r>
            <a:endParaRPr sz="2000"/>
          </a:p>
          <a:p>
            <a:pPr indent="0" lvl="0" marL="0" rtl="0" algn="l">
              <a:spcBef>
                <a:spcPts val="0"/>
              </a:spcBef>
              <a:spcAft>
                <a:spcPts val="0"/>
              </a:spcAft>
              <a:buNone/>
            </a:pPr>
            <a:r>
              <a:rPr lang="tr" sz="2000"/>
              <a:t>2. Objective</a:t>
            </a:r>
            <a:endParaRPr sz="2000"/>
          </a:p>
          <a:p>
            <a:pPr indent="0" lvl="0" marL="0" rtl="0" algn="l">
              <a:spcBef>
                <a:spcPts val="0"/>
              </a:spcBef>
              <a:spcAft>
                <a:spcPts val="0"/>
              </a:spcAft>
              <a:buNone/>
            </a:pPr>
            <a:r>
              <a:rPr lang="tr" sz="2000"/>
              <a:t>3. Software Requirements </a:t>
            </a:r>
            <a:endParaRPr sz="2000"/>
          </a:p>
          <a:p>
            <a:pPr indent="0" lvl="0" marL="0" rtl="0" algn="l">
              <a:spcBef>
                <a:spcPts val="0"/>
              </a:spcBef>
              <a:spcAft>
                <a:spcPts val="0"/>
              </a:spcAft>
              <a:buNone/>
            </a:pPr>
            <a:r>
              <a:rPr lang="tr" sz="2000"/>
              <a:t>4. Software Process</a:t>
            </a:r>
            <a:endParaRPr sz="2000"/>
          </a:p>
          <a:p>
            <a:pPr indent="0" lvl="0" marL="0" rtl="0" algn="l">
              <a:spcBef>
                <a:spcPts val="0"/>
              </a:spcBef>
              <a:spcAft>
                <a:spcPts val="0"/>
              </a:spcAft>
              <a:buNone/>
            </a:pPr>
            <a:r>
              <a:rPr lang="tr" sz="2000"/>
              <a:t>5. Software Tools </a:t>
            </a:r>
            <a:endParaRPr sz="2000"/>
          </a:p>
          <a:p>
            <a:pPr indent="0" lvl="0" marL="0" rtl="0" algn="l">
              <a:spcBef>
                <a:spcPts val="0"/>
              </a:spcBef>
              <a:spcAft>
                <a:spcPts val="0"/>
              </a:spcAft>
              <a:buNone/>
            </a:pPr>
            <a:r>
              <a:rPr lang="tr" sz="2000"/>
              <a:t>6. Software Measurements</a:t>
            </a:r>
            <a:endParaRPr sz="2000"/>
          </a:p>
          <a:p>
            <a:pPr indent="0" lvl="0" marL="0" rtl="0" algn="l">
              <a:spcBef>
                <a:spcPts val="0"/>
              </a:spcBef>
              <a:spcAft>
                <a:spcPts val="0"/>
              </a:spcAft>
              <a:buNone/>
            </a:pPr>
            <a:r>
              <a:rPr lang="tr" sz="2000"/>
              <a:t>7. Project Risks</a:t>
            </a:r>
            <a:endParaRPr sz="2000"/>
          </a:p>
          <a:p>
            <a:pPr indent="0" lvl="0" marL="0" rtl="0" algn="l">
              <a:spcBef>
                <a:spcPts val="0"/>
              </a:spcBef>
              <a:spcAft>
                <a:spcPts val="0"/>
              </a:spcAft>
              <a:buNone/>
            </a:pPr>
            <a:r>
              <a:rPr lang="tr" sz="2000"/>
              <a:t>8. Project Stakeholders</a:t>
            </a:r>
            <a:endParaRPr sz="2000"/>
          </a:p>
          <a:p>
            <a:pPr indent="0" lvl="0" marL="0" rtl="0" algn="l">
              <a:spcBef>
                <a:spcPts val="0"/>
              </a:spcBef>
              <a:spcAft>
                <a:spcPts val="0"/>
              </a:spcAft>
              <a:buNone/>
            </a:pPr>
            <a:r>
              <a:rPr lang="tr" sz="2000"/>
              <a:t>9. Project Needs</a:t>
            </a:r>
            <a:endParaRPr sz="2000"/>
          </a:p>
          <a:p>
            <a:pPr indent="0" lvl="0" marL="0" rtl="0" algn="l">
              <a:spcBef>
                <a:spcPts val="0"/>
              </a:spcBef>
              <a:spcAft>
                <a:spcPts val="0"/>
              </a:spcAft>
              <a:buNone/>
            </a:pPr>
            <a:r>
              <a:rPr lang="tr" sz="2000"/>
              <a:t>10. Project Schedule</a:t>
            </a:r>
            <a:endParaRPr sz="2000"/>
          </a:p>
          <a:p>
            <a:pPr indent="0" lvl="0" marL="0" rtl="0" algn="l">
              <a:spcBef>
                <a:spcPts val="0"/>
              </a:spcBef>
              <a:spcAft>
                <a:spcPts val="0"/>
              </a:spcAft>
              <a:buNone/>
            </a:pPr>
            <a:r>
              <a:rPr lang="tr" sz="2000"/>
              <a:t>11. User Interfaces</a:t>
            </a:r>
            <a:endParaRPr sz="2000"/>
          </a:p>
          <a:p>
            <a:pPr indent="0" lvl="0" marL="0" rtl="0" algn="l">
              <a:spcBef>
                <a:spcPts val="0"/>
              </a:spcBef>
              <a:spcAft>
                <a:spcPts val="0"/>
              </a:spcAft>
              <a:buNone/>
            </a:pPr>
            <a:r>
              <a:rPr lang="tr" sz="2000"/>
              <a:t>12. Conclusion</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tr"/>
              <a:t>5.3 Data Management and Database Infrastructure</a:t>
            </a:r>
            <a:endParaRPr/>
          </a:p>
        </p:txBody>
      </p:sp>
      <p:pic>
        <p:nvPicPr>
          <p:cNvPr id="191" name="Google Shape;191;p32"/>
          <p:cNvPicPr preferRelativeResize="0"/>
          <p:nvPr/>
        </p:nvPicPr>
        <p:blipFill>
          <a:blip r:embed="rId3">
            <a:alphaModFix/>
          </a:blip>
          <a:stretch>
            <a:fillRect/>
          </a:stretch>
        </p:blipFill>
        <p:spPr>
          <a:xfrm>
            <a:off x="1547275" y="2214200"/>
            <a:ext cx="5695950" cy="2724150"/>
          </a:xfrm>
          <a:prstGeom prst="rect">
            <a:avLst/>
          </a:prstGeom>
          <a:noFill/>
          <a:ln>
            <a:noFill/>
          </a:ln>
        </p:spPr>
      </p:pic>
      <p:sp>
        <p:nvSpPr>
          <p:cNvPr id="192" name="Google Shape;192;p32"/>
          <p:cNvSpPr txBox="1"/>
          <p:nvPr/>
        </p:nvSpPr>
        <p:spPr>
          <a:xfrm>
            <a:off x="1547275" y="184490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Normalized Tool Graph</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5.4 Customer Support Tools</a:t>
            </a:r>
            <a:endParaRPr/>
          </a:p>
        </p:txBody>
      </p:sp>
      <p:graphicFrame>
        <p:nvGraphicFramePr>
          <p:cNvPr id="198" name="Google Shape;198;p33"/>
          <p:cNvGraphicFramePr/>
          <p:nvPr/>
        </p:nvGraphicFramePr>
        <p:xfrm>
          <a:off x="1614113" y="2189700"/>
          <a:ext cx="3000000" cy="3000000"/>
        </p:xfrm>
        <a:graphic>
          <a:graphicData uri="http://schemas.openxmlformats.org/drawingml/2006/table">
            <a:tbl>
              <a:tblPr bandRow="1" firstCol="1" firstRow="1">
                <a:noFill/>
                <a:tableStyleId>{AB3545D2-BC9F-4F07-9A2A-F70EDE03F7D6}</a:tableStyleId>
              </a:tblPr>
              <a:tblGrid>
                <a:gridCol w="1162050"/>
                <a:gridCol w="1543050"/>
                <a:gridCol w="1504950"/>
                <a:gridCol w="1476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Tool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Zendesk</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Freshdesk</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Intercom</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r>
            </a:tbl>
          </a:graphicData>
        </a:graphic>
      </p:graphicFrame>
      <p:graphicFrame>
        <p:nvGraphicFramePr>
          <p:cNvPr id="199" name="Google Shape;199;p33"/>
          <p:cNvGraphicFramePr/>
          <p:nvPr/>
        </p:nvGraphicFramePr>
        <p:xfrm>
          <a:off x="1614113" y="2399250"/>
          <a:ext cx="3000000" cy="3000000"/>
        </p:xfrm>
        <a:graphic>
          <a:graphicData uri="http://schemas.openxmlformats.org/drawingml/2006/table">
            <a:tbl>
              <a:tblPr bandRow="1" firstCol="1" firstRow="1">
                <a:noFill/>
                <a:tableStyleId>{AB3545D2-BC9F-4F07-9A2A-F70EDE03F7D6}</a:tableStyleId>
              </a:tblPr>
              <a:tblGrid>
                <a:gridCol w="1162050"/>
                <a:gridCol w="1543050"/>
                <a:gridCol w="1504950"/>
                <a:gridCol w="1476375"/>
              </a:tblGrid>
              <a:tr h="230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Cost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1400$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1000$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1700$</a:t>
                      </a:r>
                      <a:endParaRPr sz="1200">
                        <a:solidFill>
                          <a:srgbClr val="000000"/>
                        </a:solidFill>
                        <a:latin typeface="Times New Roman"/>
                        <a:ea typeface="Times New Roman"/>
                        <a:cs typeface="Times New Roman"/>
                        <a:sym typeface="Times New Roman"/>
                      </a:endParaRPr>
                    </a:p>
                  </a:txBody>
                  <a:tcPr marT="0" marB="0" marR="73025" marL="73025">
                    <a:solidFill>
                      <a:schemeClr val="dk1"/>
                    </a:solidFill>
                  </a:tcPr>
                </a:tc>
              </a:tr>
              <a:tr h="38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Training Days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7</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Functionality</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8</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6</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bl>
          </a:graphicData>
        </a:graphic>
      </p:graphicFrame>
      <p:sp>
        <p:nvSpPr>
          <p:cNvPr id="200" name="Google Shape;200;p33"/>
          <p:cNvSpPr txBox="1"/>
          <p:nvPr/>
        </p:nvSpPr>
        <p:spPr>
          <a:xfrm>
            <a:off x="1614088" y="3571975"/>
            <a:ext cx="56865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Normalized Cost/Training/Functionality Data</a:t>
            </a:r>
            <a:endParaRPr>
              <a:solidFill>
                <a:schemeClr val="dk1"/>
              </a:solidFill>
            </a:endParaRPr>
          </a:p>
        </p:txBody>
      </p:sp>
      <p:graphicFrame>
        <p:nvGraphicFramePr>
          <p:cNvPr id="201" name="Google Shape;201;p33"/>
          <p:cNvGraphicFramePr/>
          <p:nvPr/>
        </p:nvGraphicFramePr>
        <p:xfrm>
          <a:off x="1614125" y="3941275"/>
          <a:ext cx="3000000" cy="3000000"/>
        </p:xfrm>
        <a:graphic>
          <a:graphicData uri="http://schemas.openxmlformats.org/drawingml/2006/table">
            <a:tbl>
              <a:tblPr bandRow="1" firstCol="1" firstRow="1">
                <a:noFill/>
                <a:tableStyleId>{AB3545D2-BC9F-4F07-9A2A-F70EDE03F7D6}</a:tableStyleId>
              </a:tblPr>
              <a:tblGrid>
                <a:gridCol w="1162050"/>
                <a:gridCol w="1543050"/>
                <a:gridCol w="1504950"/>
                <a:gridCol w="1476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Tool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Zendesk</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Freshdesk</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Intercom</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r>
            </a:tbl>
          </a:graphicData>
        </a:graphic>
      </p:graphicFrame>
      <p:sp>
        <p:nvSpPr>
          <p:cNvPr id="202" name="Google Shape;202;p33"/>
          <p:cNvSpPr txBox="1"/>
          <p:nvPr/>
        </p:nvSpPr>
        <p:spPr>
          <a:xfrm>
            <a:off x="1614125" y="182040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Tool Cost/Training/Functionality Data</a:t>
            </a:r>
            <a:endParaRPr>
              <a:solidFill>
                <a:schemeClr val="dk1"/>
              </a:solidFill>
            </a:endParaRPr>
          </a:p>
        </p:txBody>
      </p:sp>
      <p:graphicFrame>
        <p:nvGraphicFramePr>
          <p:cNvPr id="203" name="Google Shape;203;p33"/>
          <p:cNvGraphicFramePr/>
          <p:nvPr/>
        </p:nvGraphicFramePr>
        <p:xfrm>
          <a:off x="1623650" y="4150825"/>
          <a:ext cx="3000000" cy="3000000"/>
        </p:xfrm>
        <a:graphic>
          <a:graphicData uri="http://schemas.openxmlformats.org/drawingml/2006/table">
            <a:tbl>
              <a:tblPr bandRow="1" firstCol="1" firstRow="1">
                <a:noFill/>
                <a:tableStyleId>{AB3545D2-BC9F-4F07-9A2A-F70EDE03F7D6}</a:tableStyleId>
              </a:tblPr>
              <a:tblGrid>
                <a:gridCol w="1162050"/>
                <a:gridCol w="1581150"/>
                <a:gridCol w="1466850"/>
                <a:gridCol w="145732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Cost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82.3</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58.8</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100.0</a:t>
                      </a:r>
                      <a:endParaRPr b="1" sz="1200">
                        <a:solidFill>
                          <a:srgbClr val="000000"/>
                        </a:solidFill>
                        <a:latin typeface="Times New Roman"/>
                        <a:ea typeface="Times New Roman"/>
                        <a:cs typeface="Times New Roman"/>
                        <a:sym typeface="Times New Roman"/>
                      </a:endParaRPr>
                    </a:p>
                  </a:txBody>
                  <a:tcPr marT="0" marB="0" marR="73025" marL="73025">
                    <a:solidFill>
                      <a:schemeClr val="dk1"/>
                    </a:solidFill>
                  </a:tcPr>
                </a:tc>
              </a:tr>
              <a:tr h="38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Training Days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100.0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Functionality</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80.0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60.0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100.0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5.4 Customer Support Tools</a:t>
            </a:r>
            <a:endParaRPr/>
          </a:p>
        </p:txBody>
      </p:sp>
      <p:sp>
        <p:nvSpPr>
          <p:cNvPr id="209" name="Google Shape;209;p34"/>
          <p:cNvSpPr txBox="1"/>
          <p:nvPr/>
        </p:nvSpPr>
        <p:spPr>
          <a:xfrm>
            <a:off x="1301425" y="181270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Normalized Tool Graph</a:t>
            </a:r>
            <a:endParaRPr>
              <a:solidFill>
                <a:schemeClr val="dk1"/>
              </a:solidFill>
            </a:endParaRPr>
          </a:p>
        </p:txBody>
      </p:sp>
      <p:pic>
        <p:nvPicPr>
          <p:cNvPr id="210" name="Google Shape;210;p34"/>
          <p:cNvPicPr preferRelativeResize="0"/>
          <p:nvPr/>
        </p:nvPicPr>
        <p:blipFill>
          <a:blip r:embed="rId3">
            <a:alphaModFix/>
          </a:blip>
          <a:stretch>
            <a:fillRect/>
          </a:stretch>
        </p:blipFill>
        <p:spPr>
          <a:xfrm>
            <a:off x="1301425" y="2182000"/>
            <a:ext cx="5695950" cy="2867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5.5 Financial Management</a:t>
            </a:r>
            <a:endParaRPr/>
          </a:p>
        </p:txBody>
      </p:sp>
      <p:graphicFrame>
        <p:nvGraphicFramePr>
          <p:cNvPr id="216" name="Google Shape;216;p35"/>
          <p:cNvGraphicFramePr/>
          <p:nvPr/>
        </p:nvGraphicFramePr>
        <p:xfrm>
          <a:off x="1568475" y="2144025"/>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Tool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QuickBooks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Xero</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Sage Intacct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NetSuite</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r>
            </a:tbl>
          </a:graphicData>
        </a:graphic>
      </p:graphicFrame>
      <p:graphicFrame>
        <p:nvGraphicFramePr>
          <p:cNvPr id="217" name="Google Shape;217;p35"/>
          <p:cNvGraphicFramePr/>
          <p:nvPr/>
        </p:nvGraphicFramePr>
        <p:xfrm>
          <a:off x="1568475" y="2353575"/>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Cost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1000$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1500$</a:t>
                      </a:r>
                      <a:endParaRPr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3600$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12.000$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r>
              <a:tr h="38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Training Days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21</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15</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21</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30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Functionality</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4</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7</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5</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bl>
          </a:graphicData>
        </a:graphic>
      </p:graphicFrame>
      <p:graphicFrame>
        <p:nvGraphicFramePr>
          <p:cNvPr id="218" name="Google Shape;218;p35"/>
          <p:cNvGraphicFramePr/>
          <p:nvPr/>
        </p:nvGraphicFramePr>
        <p:xfrm>
          <a:off x="1568475" y="3738025"/>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Tool</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QuickBooks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Xero</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Sage Intacct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NetSuite</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r>
            </a:tbl>
          </a:graphicData>
        </a:graphic>
      </p:graphicFrame>
      <p:graphicFrame>
        <p:nvGraphicFramePr>
          <p:cNvPr id="219" name="Google Shape;219;p35"/>
          <p:cNvGraphicFramePr/>
          <p:nvPr/>
        </p:nvGraphicFramePr>
        <p:xfrm>
          <a:off x="1568475" y="3947575"/>
          <a:ext cx="3000000" cy="3000000"/>
        </p:xfrm>
        <a:graphic>
          <a:graphicData uri="http://schemas.openxmlformats.org/drawingml/2006/table">
            <a:tbl>
              <a:tblPr bandRow="1" firstCol="1" firstRow="1">
                <a:noFill/>
                <a:tableStyleId>{AB3545D2-BC9F-4F07-9A2A-F70EDE03F7D6}</a:tableStyleId>
              </a:tblPr>
              <a:tblGrid>
                <a:gridCol w="1164600"/>
                <a:gridCol w="1134750"/>
                <a:gridCol w="1134750"/>
                <a:gridCol w="1135375"/>
                <a:gridCol w="1135375"/>
              </a:tblGrid>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Cost</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8.3</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12.5</a:t>
                      </a:r>
                      <a:endParaRPr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30.0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b="0" lang="tr" sz="1200">
                          <a:solidFill>
                            <a:srgbClr val="000000"/>
                          </a:solidFill>
                          <a:latin typeface="Times New Roman"/>
                          <a:ea typeface="Times New Roman"/>
                          <a:cs typeface="Times New Roman"/>
                          <a:sym typeface="Times New Roman"/>
                        </a:rPr>
                        <a:t>100.0</a:t>
                      </a:r>
                      <a:endParaRPr b="0" sz="1200">
                        <a:solidFill>
                          <a:srgbClr val="000000"/>
                        </a:solidFill>
                        <a:latin typeface="Times New Roman"/>
                        <a:ea typeface="Times New Roman"/>
                        <a:cs typeface="Times New Roman"/>
                        <a:sym typeface="Times New Roman"/>
                      </a:endParaRPr>
                    </a:p>
                  </a:txBody>
                  <a:tcPr marT="0" marB="0" marR="73025" marL="73025">
                    <a:solidFill>
                      <a:schemeClr val="dk1"/>
                    </a:solidFill>
                  </a:tcPr>
                </a:tc>
              </a:tr>
              <a:tr h="381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Training Days</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50.0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70.0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r h="12700">
                <a:tc>
                  <a:txBody>
                    <a:bodyPr/>
                    <a:lstStyle/>
                    <a:p>
                      <a:pPr indent="0" lvl="0" marL="0" rtl="0" algn="ctr">
                        <a:lnSpc>
                          <a:spcPct val="115000"/>
                        </a:lnSpc>
                        <a:spcBef>
                          <a:spcPts val="0"/>
                        </a:spcBef>
                        <a:spcAft>
                          <a:spcPts val="0"/>
                        </a:spcAft>
                        <a:buNone/>
                      </a:pPr>
                      <a:r>
                        <a:rPr b="1" lang="tr" sz="1200">
                          <a:solidFill>
                            <a:srgbClr val="FFFFFF"/>
                          </a:solidFill>
                          <a:latin typeface="Times New Roman"/>
                          <a:ea typeface="Times New Roman"/>
                          <a:cs typeface="Times New Roman"/>
                          <a:sym typeface="Times New Roman"/>
                        </a:rPr>
                        <a:t>Functionality</a:t>
                      </a:r>
                      <a:endParaRPr b="1" sz="1200">
                        <a:solidFill>
                          <a:srgbClr val="FFFFFF"/>
                        </a:solidFill>
                        <a:latin typeface="Times New Roman"/>
                        <a:ea typeface="Times New Roman"/>
                        <a:cs typeface="Times New Roman"/>
                        <a:sym typeface="Times New Roman"/>
                      </a:endParaRPr>
                    </a:p>
                  </a:txBody>
                  <a:tcPr marT="0" marB="0" marR="73025" marL="73025">
                    <a:solidFill>
                      <a:schemeClr val="dk1"/>
                    </a:soli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40.0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b="1" lang="tr" sz="1200">
                          <a:solidFill>
                            <a:srgbClr val="000000"/>
                          </a:solidFill>
                          <a:latin typeface="Times New Roman"/>
                          <a:ea typeface="Times New Roman"/>
                          <a:cs typeface="Times New Roman"/>
                          <a:sym typeface="Times New Roman"/>
                        </a:rPr>
                        <a:t>70.0</a:t>
                      </a:r>
                      <a:endParaRPr b="1"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50.0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c>
                  <a:txBody>
                    <a:bodyPr/>
                    <a:lstStyle/>
                    <a:p>
                      <a:pPr indent="0" lvl="0" marL="0" rtl="0" algn="ctr">
                        <a:lnSpc>
                          <a:spcPct val="115000"/>
                        </a:lnSpc>
                        <a:spcBef>
                          <a:spcPts val="0"/>
                        </a:spcBef>
                        <a:spcAft>
                          <a:spcPts val="0"/>
                        </a:spcAft>
                        <a:buNone/>
                      </a:pPr>
                      <a:r>
                        <a:rPr lang="tr" sz="1200">
                          <a:solidFill>
                            <a:srgbClr val="000000"/>
                          </a:solidFill>
                          <a:latin typeface="Times New Roman"/>
                          <a:ea typeface="Times New Roman"/>
                          <a:cs typeface="Times New Roman"/>
                          <a:sym typeface="Times New Roman"/>
                        </a:rPr>
                        <a:t>100.0</a:t>
                      </a:r>
                      <a:endParaRPr sz="1200">
                        <a:solidFill>
                          <a:srgbClr val="000000"/>
                        </a:solidFill>
                        <a:latin typeface="Times New Roman"/>
                        <a:ea typeface="Times New Roman"/>
                        <a:cs typeface="Times New Roman"/>
                        <a:sym typeface="Times New Roman"/>
                      </a:endParaRPr>
                    </a:p>
                  </a:txBody>
                  <a:tcPr marT="0" marB="0" marR="73025" marL="73025">
                    <a:gradFill>
                      <a:gsLst>
                        <a:gs pos="0">
                          <a:srgbClr val="D4E5F5"/>
                        </a:gs>
                        <a:gs pos="100000">
                          <a:srgbClr val="70A4D5"/>
                        </a:gs>
                      </a:gsLst>
                      <a:lin ang="5400012" scaled="0"/>
                    </a:gradFill>
                  </a:tcPr>
                </a:tc>
              </a:tr>
            </a:tbl>
          </a:graphicData>
        </a:graphic>
      </p:graphicFrame>
      <p:sp>
        <p:nvSpPr>
          <p:cNvPr id="220" name="Google Shape;220;p35"/>
          <p:cNvSpPr txBox="1"/>
          <p:nvPr/>
        </p:nvSpPr>
        <p:spPr>
          <a:xfrm>
            <a:off x="1568475" y="1768188"/>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Tool Cost/Training/Functionality Data</a:t>
            </a:r>
            <a:endParaRPr>
              <a:solidFill>
                <a:schemeClr val="dk1"/>
              </a:solidFill>
            </a:endParaRPr>
          </a:p>
        </p:txBody>
      </p:sp>
      <p:sp>
        <p:nvSpPr>
          <p:cNvPr id="221" name="Google Shape;221;p35"/>
          <p:cNvSpPr txBox="1"/>
          <p:nvPr/>
        </p:nvSpPr>
        <p:spPr>
          <a:xfrm>
            <a:off x="1568475" y="3368725"/>
            <a:ext cx="50367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Normalized Cost/Training/Functionality Data</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5.5 Financial Management</a:t>
            </a:r>
            <a:endParaRPr/>
          </a:p>
        </p:txBody>
      </p:sp>
      <p:sp>
        <p:nvSpPr>
          <p:cNvPr id="227" name="Google Shape;227;p36"/>
          <p:cNvSpPr txBox="1"/>
          <p:nvPr/>
        </p:nvSpPr>
        <p:spPr>
          <a:xfrm>
            <a:off x="1132825" y="1652813"/>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tr" sz="1200">
                <a:solidFill>
                  <a:schemeClr val="dk1"/>
                </a:solidFill>
                <a:latin typeface="Cambria"/>
                <a:ea typeface="Cambria"/>
                <a:cs typeface="Cambria"/>
                <a:sym typeface="Cambria"/>
              </a:rPr>
              <a:t>Normalized Tool Graph</a:t>
            </a:r>
            <a:endParaRPr>
              <a:solidFill>
                <a:schemeClr val="dk1"/>
              </a:solidFill>
            </a:endParaRPr>
          </a:p>
        </p:txBody>
      </p:sp>
      <p:pic>
        <p:nvPicPr>
          <p:cNvPr id="228" name="Google Shape;228;p36"/>
          <p:cNvPicPr preferRelativeResize="0"/>
          <p:nvPr/>
        </p:nvPicPr>
        <p:blipFill>
          <a:blip r:embed="rId3">
            <a:alphaModFix/>
          </a:blip>
          <a:stretch>
            <a:fillRect/>
          </a:stretch>
        </p:blipFill>
        <p:spPr>
          <a:xfrm>
            <a:off x="1647750" y="2022125"/>
            <a:ext cx="5695950" cy="2847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6.0 Software Measurements</a:t>
            </a:r>
            <a:endParaRPr/>
          </a:p>
        </p:txBody>
      </p:sp>
      <p:sp>
        <p:nvSpPr>
          <p:cNvPr id="234" name="Google Shape;234;p37"/>
          <p:cNvSpPr txBox="1"/>
          <p:nvPr>
            <p:ph idx="1" type="subTitle"/>
          </p:nvPr>
        </p:nvSpPr>
        <p:spPr>
          <a:xfrm>
            <a:off x="390525" y="2789109"/>
            <a:ext cx="8222100" cy="17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6.1 </a:t>
            </a:r>
            <a:r>
              <a:rPr lang="tr"/>
              <a:t>Questions to Identify Measurements</a:t>
            </a:r>
            <a:endParaRPr/>
          </a:p>
          <a:p>
            <a:pPr indent="0" lvl="0" marL="0" rtl="0" algn="l">
              <a:spcBef>
                <a:spcPts val="0"/>
              </a:spcBef>
              <a:spcAft>
                <a:spcPts val="0"/>
              </a:spcAft>
              <a:buNone/>
            </a:pPr>
            <a:r>
              <a:rPr lang="tr"/>
              <a:t>6.2 </a:t>
            </a:r>
            <a:r>
              <a:rPr lang="tr"/>
              <a:t>Identified Measurements</a:t>
            </a:r>
            <a:endParaRPr/>
          </a:p>
          <a:p>
            <a:pPr indent="0" lvl="0" marL="0" rtl="0" algn="l">
              <a:spcBef>
                <a:spcPts val="0"/>
              </a:spcBef>
              <a:spcAft>
                <a:spcPts val="0"/>
              </a:spcAft>
              <a:buNone/>
            </a:pPr>
            <a:r>
              <a:rPr lang="tr"/>
              <a:t>6.3 Measurement Types</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6.1 Questions to Identify Measurements</a:t>
            </a:r>
            <a:endParaRPr/>
          </a:p>
        </p:txBody>
      </p:sp>
      <p:sp>
        <p:nvSpPr>
          <p:cNvPr id="240" name="Google Shape;240;p3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Clr>
                <a:srgbClr val="000000"/>
              </a:buClr>
              <a:buSzPct val="100000"/>
              <a:buChar char="-"/>
            </a:pPr>
            <a:r>
              <a:rPr lang="tr">
                <a:solidFill>
                  <a:srgbClr val="000000"/>
                </a:solidFill>
              </a:rPr>
              <a:t>What did the team produce? (sprints)</a:t>
            </a:r>
            <a:endParaRPr>
              <a:solidFill>
                <a:srgbClr val="000000"/>
              </a:solidFill>
            </a:endParaRPr>
          </a:p>
          <a:p>
            <a:pPr indent="0" lvl="0" marL="0" rtl="0" algn="l">
              <a:spcBef>
                <a:spcPts val="0"/>
              </a:spcBef>
              <a:spcAft>
                <a:spcPts val="0"/>
              </a:spcAft>
              <a:buNone/>
            </a:pPr>
            <a:r>
              <a:t/>
            </a:r>
            <a:endParaRPr>
              <a:solidFill>
                <a:srgbClr val="000000"/>
              </a:solidFill>
            </a:endParaRPr>
          </a:p>
          <a:p>
            <a:pPr indent="-308610" lvl="0" marL="457200" rtl="0" algn="l">
              <a:spcBef>
                <a:spcPts val="0"/>
              </a:spcBef>
              <a:spcAft>
                <a:spcPts val="0"/>
              </a:spcAft>
              <a:buClr>
                <a:srgbClr val="000000"/>
              </a:buClr>
              <a:buSzPct val="100000"/>
              <a:buChar char="-"/>
            </a:pPr>
            <a:r>
              <a:rPr lang="tr">
                <a:solidFill>
                  <a:srgbClr val="000000"/>
                </a:solidFill>
              </a:rPr>
              <a:t>How much effort did this project require?</a:t>
            </a:r>
            <a:endParaRPr>
              <a:solidFill>
                <a:srgbClr val="000000"/>
              </a:solidFill>
            </a:endParaRPr>
          </a:p>
          <a:p>
            <a:pPr indent="0" lvl="0" marL="0" rtl="0" algn="l">
              <a:spcBef>
                <a:spcPts val="0"/>
              </a:spcBef>
              <a:spcAft>
                <a:spcPts val="0"/>
              </a:spcAft>
              <a:buNone/>
            </a:pPr>
            <a:r>
              <a:t/>
            </a:r>
            <a:endParaRPr>
              <a:solidFill>
                <a:srgbClr val="000000"/>
              </a:solidFill>
            </a:endParaRPr>
          </a:p>
          <a:p>
            <a:pPr indent="-308610" lvl="0" marL="457200" rtl="0" algn="l">
              <a:spcBef>
                <a:spcPts val="0"/>
              </a:spcBef>
              <a:spcAft>
                <a:spcPts val="0"/>
              </a:spcAft>
              <a:buClr>
                <a:srgbClr val="000000"/>
              </a:buClr>
              <a:buSzPct val="100000"/>
              <a:buChar char="-"/>
            </a:pPr>
            <a:r>
              <a:rPr lang="tr">
                <a:solidFill>
                  <a:srgbClr val="000000"/>
                </a:solidFill>
              </a:rPr>
              <a:t>How much effort went to testing?</a:t>
            </a:r>
            <a:endParaRPr>
              <a:solidFill>
                <a:srgbClr val="000000"/>
              </a:solidFill>
            </a:endParaRPr>
          </a:p>
          <a:p>
            <a:pPr indent="0" lvl="0" marL="0" rtl="0" algn="l">
              <a:spcBef>
                <a:spcPts val="0"/>
              </a:spcBef>
              <a:spcAft>
                <a:spcPts val="0"/>
              </a:spcAft>
              <a:buNone/>
            </a:pPr>
            <a:r>
              <a:t/>
            </a:r>
            <a:endParaRPr>
              <a:solidFill>
                <a:srgbClr val="000000"/>
              </a:solidFill>
            </a:endParaRPr>
          </a:p>
          <a:p>
            <a:pPr indent="-308610" lvl="0" marL="457200" rtl="0" algn="l">
              <a:spcBef>
                <a:spcPts val="0"/>
              </a:spcBef>
              <a:spcAft>
                <a:spcPts val="0"/>
              </a:spcAft>
              <a:buClr>
                <a:srgbClr val="000000"/>
              </a:buClr>
              <a:buSzPct val="100000"/>
              <a:buChar char="-"/>
            </a:pPr>
            <a:r>
              <a:rPr lang="tr">
                <a:solidFill>
                  <a:srgbClr val="000000"/>
                </a:solidFill>
              </a:rPr>
              <a:t>How many times has the code been tested?</a:t>
            </a:r>
            <a:endParaRPr>
              <a:solidFill>
                <a:srgbClr val="000000"/>
              </a:solidFill>
            </a:endParaRPr>
          </a:p>
          <a:p>
            <a:pPr indent="0" lvl="0" marL="0" rtl="0" algn="l">
              <a:spcBef>
                <a:spcPts val="0"/>
              </a:spcBef>
              <a:spcAft>
                <a:spcPts val="0"/>
              </a:spcAft>
              <a:buNone/>
            </a:pPr>
            <a:r>
              <a:t/>
            </a:r>
            <a:endParaRPr>
              <a:solidFill>
                <a:srgbClr val="000000"/>
              </a:solidFill>
            </a:endParaRPr>
          </a:p>
          <a:p>
            <a:pPr indent="-308610" lvl="0" marL="457200" rtl="0" algn="l">
              <a:spcBef>
                <a:spcPts val="0"/>
              </a:spcBef>
              <a:spcAft>
                <a:spcPts val="0"/>
              </a:spcAft>
              <a:buClr>
                <a:srgbClr val="000000"/>
              </a:buClr>
              <a:buSzPct val="100000"/>
              <a:buChar char="-"/>
            </a:pPr>
            <a:r>
              <a:rPr lang="tr">
                <a:solidFill>
                  <a:srgbClr val="000000"/>
                </a:solidFill>
              </a:rPr>
              <a:t>How many commits have been done?</a:t>
            </a:r>
            <a:endParaRPr>
              <a:solidFill>
                <a:srgbClr val="000000"/>
              </a:solidFill>
            </a:endParaRPr>
          </a:p>
          <a:p>
            <a:pPr indent="0" lvl="0" marL="0" rtl="0" algn="l">
              <a:spcBef>
                <a:spcPts val="0"/>
              </a:spcBef>
              <a:spcAft>
                <a:spcPts val="0"/>
              </a:spcAft>
              <a:buNone/>
            </a:pPr>
            <a:r>
              <a:t/>
            </a:r>
            <a:endParaRPr>
              <a:solidFill>
                <a:srgbClr val="000000"/>
              </a:solidFill>
            </a:endParaRPr>
          </a:p>
          <a:p>
            <a:pPr indent="-308610" lvl="0" marL="457200" rtl="0" algn="l">
              <a:spcBef>
                <a:spcPts val="0"/>
              </a:spcBef>
              <a:spcAft>
                <a:spcPts val="0"/>
              </a:spcAft>
              <a:buClr>
                <a:srgbClr val="000000"/>
              </a:buClr>
              <a:buSzPct val="100000"/>
              <a:buChar char="-"/>
            </a:pPr>
            <a:r>
              <a:rPr lang="tr">
                <a:solidFill>
                  <a:srgbClr val="000000"/>
                </a:solidFill>
              </a:rPr>
              <a:t>What is the defect density in the code?</a:t>
            </a:r>
            <a:endParaRPr>
              <a:solidFill>
                <a:srgbClr val="000000"/>
              </a:solidFill>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6.2 Identified Measurements</a:t>
            </a:r>
            <a:endParaRPr/>
          </a:p>
        </p:txBody>
      </p:sp>
      <p:sp>
        <p:nvSpPr>
          <p:cNvPr id="246" name="Google Shape;246;p3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tr" sz="1200">
                <a:solidFill>
                  <a:srgbClr val="000000"/>
                </a:solidFill>
              </a:rPr>
              <a:t>Number of hours spent working.</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tr" sz="1200">
                <a:solidFill>
                  <a:srgbClr val="000000"/>
                </a:solidFill>
              </a:rPr>
              <a:t>Number of times code committed.</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tr" sz="1200">
                <a:solidFill>
                  <a:srgbClr val="000000"/>
                </a:solidFill>
              </a:rPr>
              <a:t>Number of sprints finished.</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tr" sz="1200">
                <a:solidFill>
                  <a:srgbClr val="000000"/>
                </a:solidFill>
              </a:rPr>
              <a:t>Number of test cases written.</a:t>
            </a:r>
            <a:endParaRPr sz="1200">
              <a:solidFill>
                <a:srgbClr val="000000"/>
              </a:solidFill>
            </a:endParaRPr>
          </a:p>
          <a:p>
            <a:pPr indent="0" lvl="0" marL="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tr" sz="1200">
                <a:solidFill>
                  <a:srgbClr val="000000"/>
                </a:solidFill>
              </a:rPr>
              <a:t>Number of times that tests have failed.</a:t>
            </a:r>
            <a:endParaRPr sz="12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6.3 Measurement Types</a:t>
            </a:r>
            <a:endParaRPr/>
          </a:p>
        </p:txBody>
      </p:sp>
      <p:graphicFrame>
        <p:nvGraphicFramePr>
          <p:cNvPr id="252" name="Google Shape;252;p40"/>
          <p:cNvGraphicFramePr/>
          <p:nvPr/>
        </p:nvGraphicFramePr>
        <p:xfrm>
          <a:off x="648000" y="1714800"/>
          <a:ext cx="3000000" cy="3000000"/>
        </p:xfrm>
        <a:graphic>
          <a:graphicData uri="http://schemas.openxmlformats.org/drawingml/2006/table">
            <a:tbl>
              <a:tblPr bandRow="1" firstCol="1" firstRow="1">
                <a:noFill/>
                <a:tableStyleId>{9ADBA261-6BBC-4B0E-8685-AAB34908206F}</a:tableStyleId>
              </a:tblPr>
              <a:tblGrid>
                <a:gridCol w="1498450"/>
                <a:gridCol w="3750325"/>
                <a:gridCol w="2755375"/>
              </a:tblGrid>
              <a:tr h="293550">
                <a:tc>
                  <a:txBody>
                    <a:bodyPr/>
                    <a:lstStyle/>
                    <a:p>
                      <a:pPr indent="0" lvl="0" marL="0" rtl="0" algn="ctr">
                        <a:spcBef>
                          <a:spcPts val="0"/>
                        </a:spcBef>
                        <a:spcAft>
                          <a:spcPts val="0"/>
                        </a:spcAft>
                        <a:buNone/>
                      </a:pPr>
                      <a:r>
                        <a:rPr b="1" lang="tr" sz="900">
                          <a:solidFill>
                            <a:schemeClr val="lt1"/>
                          </a:solidFill>
                          <a:latin typeface="Cambria"/>
                          <a:ea typeface="Cambria"/>
                          <a:cs typeface="Cambria"/>
                          <a:sym typeface="Cambria"/>
                        </a:rPr>
                        <a:t>Measurement </a:t>
                      </a:r>
                      <a:endParaRPr sz="900">
                        <a:solidFill>
                          <a:schemeClr val="lt1"/>
                        </a:solidFill>
                        <a:latin typeface="Cambria"/>
                        <a:ea typeface="Cambria"/>
                        <a:cs typeface="Cambria"/>
                        <a:sym typeface="Cambria"/>
                      </a:endParaRPr>
                    </a:p>
                    <a:p>
                      <a:pPr indent="0" lvl="0" marL="0" rtl="0" algn="ctr">
                        <a:spcBef>
                          <a:spcPts val="0"/>
                        </a:spcBef>
                        <a:spcAft>
                          <a:spcPts val="0"/>
                        </a:spcAft>
                        <a:buNone/>
                      </a:pPr>
                      <a:r>
                        <a:rPr b="1" lang="tr" sz="900">
                          <a:solidFill>
                            <a:schemeClr val="lt1"/>
                          </a:solidFill>
                          <a:latin typeface="Cambria"/>
                          <a:ea typeface="Cambria"/>
                          <a:cs typeface="Cambria"/>
                          <a:sym typeface="Cambria"/>
                        </a:rPr>
                        <a:t>Type</a:t>
                      </a:r>
                      <a:endParaRPr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tr" sz="900">
                          <a:solidFill>
                            <a:schemeClr val="lt1"/>
                          </a:solidFill>
                          <a:latin typeface="Cambria"/>
                          <a:ea typeface="Cambria"/>
                          <a:cs typeface="Cambria"/>
                          <a:sym typeface="Cambria"/>
                        </a:rPr>
                        <a:t>Description</a:t>
                      </a:r>
                      <a:endParaRPr b="1" sz="900">
                        <a:solidFill>
                          <a:schemeClr val="lt1"/>
                        </a:solidFill>
                        <a:latin typeface="Cambria"/>
                        <a:ea typeface="Cambria"/>
                        <a:cs typeface="Cambria"/>
                        <a:sym typeface="Cambria"/>
                      </a:endParaRPr>
                    </a:p>
                    <a:p>
                      <a:pPr indent="0" lvl="0" marL="0" rtl="0" algn="ctr">
                        <a:spcBef>
                          <a:spcPts val="0"/>
                        </a:spcBef>
                        <a:spcAft>
                          <a:spcPts val="0"/>
                        </a:spcAft>
                        <a:buNone/>
                      </a:pPr>
                      <a:r>
                        <a:t/>
                      </a:r>
                      <a:endParaRPr b="1"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tr" sz="900">
                          <a:solidFill>
                            <a:schemeClr val="lt1"/>
                          </a:solidFill>
                          <a:latin typeface="Cambria"/>
                          <a:ea typeface="Cambria"/>
                          <a:cs typeface="Cambria"/>
                          <a:sym typeface="Cambria"/>
                        </a:rPr>
                        <a:t>Example </a:t>
                      </a:r>
                      <a:endParaRPr sz="900">
                        <a:solidFill>
                          <a:schemeClr val="lt1"/>
                        </a:solidFill>
                        <a:latin typeface="Cambria"/>
                        <a:ea typeface="Cambria"/>
                        <a:cs typeface="Cambria"/>
                        <a:sym typeface="Cambria"/>
                      </a:endParaRPr>
                    </a:p>
                    <a:p>
                      <a:pPr indent="0" lvl="0" marL="0" rtl="0" algn="ctr">
                        <a:spcBef>
                          <a:spcPts val="0"/>
                        </a:spcBef>
                        <a:spcAft>
                          <a:spcPts val="0"/>
                        </a:spcAft>
                        <a:buNone/>
                      </a:pPr>
                      <a:r>
                        <a:rPr b="1" lang="tr" sz="900">
                          <a:solidFill>
                            <a:schemeClr val="lt1"/>
                          </a:solidFill>
                          <a:latin typeface="Cambria"/>
                          <a:ea typeface="Cambria"/>
                          <a:cs typeface="Cambria"/>
                          <a:sym typeface="Cambria"/>
                        </a:rPr>
                        <a:t>Measurements</a:t>
                      </a:r>
                      <a:endParaRPr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1"/>
                    </a:solidFill>
                  </a:tcPr>
                </a:tc>
              </a:tr>
              <a:tr h="534650">
                <a:tc>
                  <a:txBody>
                    <a:bodyPr/>
                    <a:lstStyle/>
                    <a:p>
                      <a:pPr indent="0" lvl="0" marL="0" rtl="0" algn="l">
                        <a:lnSpc>
                          <a:spcPct val="150000"/>
                        </a:lnSpc>
                        <a:spcBef>
                          <a:spcPts val="0"/>
                        </a:spcBef>
                        <a:spcAft>
                          <a:spcPts val="0"/>
                        </a:spcAft>
                        <a:buNone/>
                      </a:pPr>
                      <a:r>
                        <a:t/>
                      </a:r>
                      <a:endParaRPr b="1" sz="900">
                        <a:solidFill>
                          <a:schemeClr val="dk2"/>
                        </a:solidFill>
                        <a:latin typeface="Cambria"/>
                        <a:ea typeface="Cambria"/>
                        <a:cs typeface="Cambria"/>
                        <a:sym typeface="Cambria"/>
                      </a:endParaRPr>
                    </a:p>
                    <a:p>
                      <a:pPr indent="0" lvl="0" marL="0" rtl="0" algn="l">
                        <a:lnSpc>
                          <a:spcPct val="150000"/>
                        </a:lnSpc>
                        <a:spcBef>
                          <a:spcPts val="0"/>
                        </a:spcBef>
                        <a:spcAft>
                          <a:spcPts val="0"/>
                        </a:spcAft>
                        <a:buNone/>
                      </a:pPr>
                      <a:r>
                        <a:rPr b="1" lang="tr" sz="900">
                          <a:solidFill>
                            <a:schemeClr val="dk2"/>
                          </a:solidFill>
                          <a:latin typeface="Cambria"/>
                          <a:ea typeface="Cambria"/>
                          <a:cs typeface="Cambria"/>
                          <a:sym typeface="Cambria"/>
                        </a:rPr>
                        <a:t>Hours spent working</a:t>
                      </a:r>
                      <a:endParaRPr b="1"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tr" sz="900">
                          <a:solidFill>
                            <a:schemeClr val="dk2"/>
                          </a:solidFill>
                          <a:latin typeface="Cambria"/>
                          <a:ea typeface="Cambria"/>
                          <a:cs typeface="Cambria"/>
                          <a:sym typeface="Cambria"/>
                        </a:rPr>
                        <a:t>This measurement measures how much time has the team spent working on the project.</a:t>
                      </a:r>
                      <a:endParaRPr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tr" sz="900">
                          <a:solidFill>
                            <a:schemeClr val="dk2"/>
                          </a:solidFill>
                          <a:latin typeface="Cambria"/>
                          <a:ea typeface="Cambria"/>
                          <a:cs typeface="Cambria"/>
                          <a:sym typeface="Cambria"/>
                        </a:rPr>
                        <a:t>At the end of each week, a monitoring program tracks the number of hours spent working by a developer.</a:t>
                      </a:r>
                      <a:endParaRPr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712900">
                <a:tc>
                  <a:txBody>
                    <a:bodyPr/>
                    <a:lstStyle/>
                    <a:p>
                      <a:pPr indent="0" lvl="0" marL="0" rtl="0" algn="l">
                        <a:lnSpc>
                          <a:spcPct val="150000"/>
                        </a:lnSpc>
                        <a:spcBef>
                          <a:spcPts val="0"/>
                        </a:spcBef>
                        <a:spcAft>
                          <a:spcPts val="0"/>
                        </a:spcAft>
                        <a:buNone/>
                      </a:pPr>
                      <a:r>
                        <a:rPr b="1" lang="tr" sz="900">
                          <a:solidFill>
                            <a:schemeClr val="lt1"/>
                          </a:solidFill>
                          <a:latin typeface="Cambria"/>
                          <a:ea typeface="Cambria"/>
                          <a:cs typeface="Cambria"/>
                          <a:sym typeface="Cambria"/>
                        </a:rPr>
                        <a:t>Number of commits</a:t>
                      </a:r>
                      <a:endParaRPr b="1"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tr" sz="900">
                          <a:solidFill>
                            <a:schemeClr val="lt1"/>
                          </a:solidFill>
                          <a:latin typeface="Cambria"/>
                          <a:ea typeface="Cambria"/>
                          <a:cs typeface="Cambria"/>
                          <a:sym typeface="Cambria"/>
                        </a:rPr>
                        <a:t>This measurement measures how many times the code has been committed by a team member and the commit is rated by a senior developer by 0-10 depending on the features of the commit. Every member has to meet a weekly quota.</a:t>
                      </a:r>
                      <a:endParaRPr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tr" sz="900">
                          <a:solidFill>
                            <a:schemeClr val="lt1"/>
                          </a:solidFill>
                          <a:latin typeface="Cambria"/>
                          <a:ea typeface="Cambria"/>
                          <a:cs typeface="Cambria"/>
                          <a:sym typeface="Cambria"/>
                        </a:rPr>
                        <a:t>The amount of times a member committed code daily*rating of the commit.</a:t>
                      </a:r>
                      <a:endParaRPr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r>
              <a:tr h="534650">
                <a:tc>
                  <a:txBody>
                    <a:bodyPr/>
                    <a:lstStyle/>
                    <a:p>
                      <a:pPr indent="0" lvl="0" marL="0" rtl="0" algn="l">
                        <a:lnSpc>
                          <a:spcPct val="150000"/>
                        </a:lnSpc>
                        <a:spcBef>
                          <a:spcPts val="0"/>
                        </a:spcBef>
                        <a:spcAft>
                          <a:spcPts val="0"/>
                        </a:spcAft>
                        <a:buNone/>
                      </a:pPr>
                      <a:r>
                        <a:rPr b="1" lang="tr" sz="900">
                          <a:solidFill>
                            <a:schemeClr val="dk2"/>
                          </a:solidFill>
                          <a:latin typeface="Cambria"/>
                          <a:ea typeface="Cambria"/>
                          <a:cs typeface="Cambria"/>
                          <a:sym typeface="Cambria"/>
                        </a:rPr>
                        <a:t>Number of tests</a:t>
                      </a:r>
                      <a:endParaRPr b="1"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tr" sz="900">
                          <a:solidFill>
                            <a:schemeClr val="dk2"/>
                          </a:solidFill>
                          <a:latin typeface="Cambria"/>
                          <a:ea typeface="Cambria"/>
                          <a:cs typeface="Cambria"/>
                          <a:sym typeface="Cambria"/>
                        </a:rPr>
                        <a:t>This measurement measures how many test cases the code has to pass before the code can be </a:t>
                      </a:r>
                      <a:r>
                        <a:rPr lang="tr" sz="900">
                          <a:solidFill>
                            <a:schemeClr val="dk2"/>
                          </a:solidFill>
                        </a:rPr>
                        <a:t>committed</a:t>
                      </a:r>
                      <a:r>
                        <a:rPr lang="tr" sz="900">
                          <a:solidFill>
                            <a:schemeClr val="dk2"/>
                          </a:solidFill>
                          <a:latin typeface="Cambria"/>
                          <a:ea typeface="Cambria"/>
                          <a:cs typeface="Cambria"/>
                          <a:sym typeface="Cambria"/>
                        </a:rPr>
                        <a:t>.</a:t>
                      </a:r>
                      <a:endParaRPr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tr" sz="900">
                          <a:solidFill>
                            <a:schemeClr val="dk2"/>
                          </a:solidFill>
                          <a:latin typeface="Cambria"/>
                          <a:ea typeface="Cambria"/>
                          <a:cs typeface="Cambria"/>
                          <a:sym typeface="Cambria"/>
                        </a:rPr>
                        <a:t>A development team runs unit tests regularly before every commit and the size of the test cases increases as the code base develops.</a:t>
                      </a:r>
                      <a:endParaRPr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r h="712900">
                <a:tc>
                  <a:txBody>
                    <a:bodyPr/>
                    <a:lstStyle/>
                    <a:p>
                      <a:pPr indent="0" lvl="0" marL="0" rtl="0" algn="l">
                        <a:lnSpc>
                          <a:spcPct val="150000"/>
                        </a:lnSpc>
                        <a:spcBef>
                          <a:spcPts val="0"/>
                        </a:spcBef>
                        <a:spcAft>
                          <a:spcPts val="0"/>
                        </a:spcAft>
                        <a:buNone/>
                      </a:pPr>
                      <a:r>
                        <a:t/>
                      </a:r>
                      <a:endParaRPr b="1" sz="900">
                        <a:solidFill>
                          <a:schemeClr val="lt1"/>
                        </a:solidFill>
                        <a:latin typeface="Cambria"/>
                        <a:ea typeface="Cambria"/>
                        <a:cs typeface="Cambria"/>
                        <a:sym typeface="Cambria"/>
                      </a:endParaRPr>
                    </a:p>
                    <a:p>
                      <a:pPr indent="0" lvl="0" marL="0" rtl="0" algn="l">
                        <a:lnSpc>
                          <a:spcPct val="150000"/>
                        </a:lnSpc>
                        <a:spcBef>
                          <a:spcPts val="0"/>
                        </a:spcBef>
                        <a:spcAft>
                          <a:spcPts val="0"/>
                        </a:spcAft>
                        <a:buNone/>
                      </a:pPr>
                      <a:r>
                        <a:rPr b="1" lang="tr" sz="900">
                          <a:solidFill>
                            <a:schemeClr val="lt1"/>
                          </a:solidFill>
                          <a:latin typeface="Cambria"/>
                          <a:ea typeface="Cambria"/>
                          <a:cs typeface="Cambria"/>
                          <a:sym typeface="Cambria"/>
                        </a:rPr>
                        <a:t>Error</a:t>
                      </a:r>
                      <a:endParaRPr b="1"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tr" sz="900">
                          <a:solidFill>
                            <a:schemeClr val="lt1"/>
                          </a:solidFill>
                          <a:latin typeface="Cambria"/>
                          <a:ea typeface="Cambria"/>
                          <a:cs typeface="Cambria"/>
                          <a:sym typeface="Cambria"/>
                        </a:rPr>
                        <a:t>This measurement measures errors that occur during the testing phase of the software and represent undesirable behavior of software.</a:t>
                      </a:r>
                      <a:endParaRPr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tr" sz="900">
                          <a:solidFill>
                            <a:schemeClr val="lt1"/>
                          </a:solidFill>
                          <a:latin typeface="Cambria"/>
                          <a:ea typeface="Cambria"/>
                          <a:cs typeface="Cambria"/>
                          <a:sym typeface="Cambria"/>
                        </a:rPr>
                        <a:t>In the event that a developer gets more errors than normal or seen </a:t>
                      </a:r>
                      <a:r>
                        <a:rPr lang="tr" sz="900">
                          <a:solidFill>
                            <a:schemeClr val="lt1"/>
                          </a:solidFill>
                        </a:rPr>
                        <a:t>struggling</a:t>
                      </a:r>
                      <a:r>
                        <a:rPr lang="tr" sz="900">
                          <a:solidFill>
                            <a:schemeClr val="lt1"/>
                          </a:solidFill>
                          <a:latin typeface="Cambria"/>
                          <a:ea typeface="Cambria"/>
                          <a:cs typeface="Cambria"/>
                          <a:sym typeface="Cambria"/>
                        </a:rPr>
                        <a:t> with development of a feature the workload can be redistributed depending on the situation.</a:t>
                      </a:r>
                      <a:endParaRPr sz="900">
                        <a:solidFill>
                          <a:schemeClr val="lt1"/>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dk1"/>
                    </a:solidFill>
                  </a:tcPr>
                </a:tc>
              </a:tr>
              <a:tr h="534650">
                <a:tc>
                  <a:txBody>
                    <a:bodyPr/>
                    <a:lstStyle/>
                    <a:p>
                      <a:pPr indent="0" lvl="0" marL="0" rtl="0" algn="l">
                        <a:lnSpc>
                          <a:spcPct val="150000"/>
                        </a:lnSpc>
                        <a:spcBef>
                          <a:spcPts val="0"/>
                        </a:spcBef>
                        <a:spcAft>
                          <a:spcPts val="0"/>
                        </a:spcAft>
                        <a:buNone/>
                      </a:pPr>
                      <a:r>
                        <a:t/>
                      </a:r>
                      <a:endParaRPr b="1" sz="900">
                        <a:solidFill>
                          <a:schemeClr val="dk2"/>
                        </a:solidFill>
                        <a:latin typeface="Cambria"/>
                        <a:ea typeface="Cambria"/>
                        <a:cs typeface="Cambria"/>
                        <a:sym typeface="Cambria"/>
                      </a:endParaRPr>
                    </a:p>
                    <a:p>
                      <a:pPr indent="0" lvl="0" marL="0" rtl="0" algn="l">
                        <a:lnSpc>
                          <a:spcPct val="150000"/>
                        </a:lnSpc>
                        <a:spcBef>
                          <a:spcPts val="0"/>
                        </a:spcBef>
                        <a:spcAft>
                          <a:spcPts val="0"/>
                        </a:spcAft>
                        <a:buNone/>
                      </a:pPr>
                      <a:r>
                        <a:rPr b="1" lang="tr" sz="900">
                          <a:solidFill>
                            <a:schemeClr val="dk2"/>
                          </a:solidFill>
                          <a:latin typeface="Cambria"/>
                          <a:ea typeface="Cambria"/>
                          <a:cs typeface="Cambria"/>
                          <a:sym typeface="Cambria"/>
                        </a:rPr>
                        <a:t>Defect Density</a:t>
                      </a:r>
                      <a:endParaRPr b="1"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tr" sz="900">
                          <a:solidFill>
                            <a:schemeClr val="dk2"/>
                          </a:solidFill>
                          <a:latin typeface="Cambria"/>
                          <a:ea typeface="Cambria"/>
                          <a:cs typeface="Cambria"/>
                          <a:sym typeface="Cambria"/>
                        </a:rPr>
                        <a:t>The number of faulty components or faulty lines of code in a product. The decrease of this value may indicate the experience of the team.</a:t>
                      </a:r>
                      <a:endParaRPr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tr" sz="900">
                          <a:solidFill>
                            <a:schemeClr val="dk2"/>
                          </a:solidFill>
                          <a:latin typeface="Cambria"/>
                          <a:ea typeface="Cambria"/>
                          <a:cs typeface="Cambria"/>
                          <a:sym typeface="Cambria"/>
                        </a:rPr>
                        <a:t>During a sprint, 1000 lines of code are written and 10 of them are buggy in subsequent testing. In this case, the error density is 1%.</a:t>
                      </a:r>
                      <a:endParaRPr sz="900">
                        <a:solidFill>
                          <a:schemeClr val="dk2"/>
                        </a:solidFill>
                        <a:latin typeface="Cambria"/>
                        <a:ea typeface="Cambria"/>
                        <a:cs typeface="Cambria"/>
                        <a:sym typeface="Cambria"/>
                      </a:endParaRPr>
                    </a:p>
                  </a:txBody>
                  <a:tcPr marT="0" marB="0" marR="73025" marL="73025">
                    <a:lnL cap="flat" cmpd="sng" w="6350">
                      <a:solidFill>
                        <a:schemeClr val="lt1"/>
                      </a:solidFill>
                      <a:prstDash val="solid"/>
                      <a:round/>
                      <a:headEnd len="sm" w="sm" type="none"/>
                      <a:tailEnd len="sm" w="sm" type="none"/>
                    </a:lnL>
                    <a:lnR cap="flat" cmpd="sng" w="6350">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ctrTitle"/>
          </p:nvPr>
        </p:nvSpPr>
        <p:spPr>
          <a:xfrm>
            <a:off x="371225" y="15876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7.0 Project Risks</a:t>
            </a:r>
            <a:endParaRPr/>
          </a:p>
        </p:txBody>
      </p:sp>
      <p:sp>
        <p:nvSpPr>
          <p:cNvPr id="258" name="Google Shape;258;p41"/>
          <p:cNvSpPr txBox="1"/>
          <p:nvPr>
            <p:ph idx="1" type="subTitle"/>
          </p:nvPr>
        </p:nvSpPr>
        <p:spPr>
          <a:xfrm>
            <a:off x="371225" y="2571754"/>
            <a:ext cx="8222100" cy="10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7.1 Likelihood &amp; Impact Rank</a:t>
            </a:r>
            <a:endParaRPr/>
          </a:p>
          <a:p>
            <a:pPr indent="0" lvl="0" marL="0" rtl="0" algn="l">
              <a:spcBef>
                <a:spcPts val="0"/>
              </a:spcBef>
              <a:spcAft>
                <a:spcPts val="0"/>
              </a:spcAft>
              <a:buNone/>
            </a:pPr>
            <a:r>
              <a:rPr lang="tr"/>
              <a:t>7.2 Combined Rank</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ctrTitle"/>
          </p:nvPr>
        </p:nvSpPr>
        <p:spPr>
          <a:xfrm>
            <a:off x="390525" y="1720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sz="3200"/>
              <a:t>1. INTRODUCTION</a:t>
            </a:r>
            <a:endParaRPr sz="3200"/>
          </a:p>
        </p:txBody>
      </p:sp>
      <p:sp>
        <p:nvSpPr>
          <p:cNvPr id="80" name="Google Shape;80;p15"/>
          <p:cNvSpPr txBox="1"/>
          <p:nvPr>
            <p:ph idx="1" type="subTitle"/>
          </p:nvPr>
        </p:nvSpPr>
        <p:spPr>
          <a:xfrm>
            <a:off x="390525" y="1336192"/>
            <a:ext cx="8222100" cy="31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2000"/>
              <a:t>What is Servicify?</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tr" sz="2000"/>
              <a:t>Why Servicify?</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tr" sz="2000"/>
              <a:t>Benefits Of Servicify</a:t>
            </a:r>
            <a:endParaRPr b="1" sz="2000"/>
          </a:p>
          <a:p>
            <a:pPr indent="0" lvl="0" marL="0" rtl="0" algn="l">
              <a:spcBef>
                <a:spcPts val="0"/>
              </a:spcBef>
              <a:spcAft>
                <a:spcPts val="0"/>
              </a:spcAft>
              <a:buNone/>
            </a:pPr>
            <a:r>
              <a:t/>
            </a:r>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 name="Shape 262"/>
        <p:cNvGrpSpPr/>
        <p:nvPr/>
      </p:nvGrpSpPr>
      <p:grpSpPr>
        <a:xfrm>
          <a:off x="0" y="0"/>
          <a:ext cx="0" cy="0"/>
          <a:chOff x="0" y="0"/>
          <a:chExt cx="0" cy="0"/>
        </a:xfrm>
      </p:grpSpPr>
      <p:sp>
        <p:nvSpPr>
          <p:cNvPr id="263" name="Google Shape;263;p42"/>
          <p:cNvSpPr txBox="1"/>
          <p:nvPr>
            <p:ph type="title"/>
          </p:nvPr>
        </p:nvSpPr>
        <p:spPr>
          <a:xfrm>
            <a:off x="510500" y="497475"/>
            <a:ext cx="8222100" cy="67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7.1 Likelihood &amp; Impact Rank</a:t>
            </a:r>
            <a:endParaRPr/>
          </a:p>
        </p:txBody>
      </p:sp>
      <p:graphicFrame>
        <p:nvGraphicFramePr>
          <p:cNvPr id="264" name="Google Shape;264;p42"/>
          <p:cNvGraphicFramePr/>
          <p:nvPr/>
        </p:nvGraphicFramePr>
        <p:xfrm>
          <a:off x="588200" y="1763575"/>
          <a:ext cx="3000000" cy="3000000"/>
        </p:xfrm>
        <a:graphic>
          <a:graphicData uri="http://schemas.openxmlformats.org/drawingml/2006/table">
            <a:tbl>
              <a:tblPr>
                <a:noFill/>
                <a:tableStyleId>{0E5B9D25-DD27-4DFD-95ED-52320E21AA96}</a:tableStyleId>
              </a:tblPr>
              <a:tblGrid>
                <a:gridCol w="893700"/>
                <a:gridCol w="2965500"/>
              </a:tblGrid>
              <a:tr h="365600">
                <a:tc>
                  <a:txBody>
                    <a:bodyPr/>
                    <a:lstStyle/>
                    <a:p>
                      <a:pPr indent="0" lvl="0" marL="0" rtl="0" algn="ctr">
                        <a:spcBef>
                          <a:spcPts val="0"/>
                        </a:spcBef>
                        <a:spcAft>
                          <a:spcPts val="0"/>
                        </a:spcAft>
                        <a:buNone/>
                      </a:pPr>
                      <a:r>
                        <a:rPr lang="tr" sz="1200">
                          <a:latin typeface="Cambria"/>
                          <a:ea typeface="Cambria"/>
                          <a:cs typeface="Cambria"/>
                          <a:sym typeface="Cambria"/>
                        </a:rPr>
                        <a:t>1</a:t>
                      </a:r>
                      <a:endParaRPr sz="1200">
                        <a:latin typeface="Cambria"/>
                        <a:ea typeface="Cambria"/>
                        <a:cs typeface="Cambria"/>
                        <a:sym typeface="Cambria"/>
                      </a:endParaRPr>
                    </a:p>
                  </a:txBody>
                  <a:tcPr marT="91425" marB="91425" marR="91425" marL="91425">
                    <a:lnB cap="flat" cmpd="sng" w="9525">
                      <a:solidFill>
                        <a:schemeClr val="lt1">
                          <a:alpha val="0"/>
                        </a:schemeClr>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Communication Issues</a:t>
                      </a:r>
                      <a:endParaRPr sz="1200">
                        <a:latin typeface="Cambria"/>
                        <a:ea typeface="Cambria"/>
                        <a:cs typeface="Cambria"/>
                        <a:sym typeface="Cambria"/>
                      </a:endParaRPr>
                    </a:p>
                  </a:txBody>
                  <a:tcPr marT="91425" marB="91425" marR="91425" marL="91425">
                    <a:solidFill>
                      <a:srgbClr val="CCCCCC"/>
                    </a:solidFill>
                  </a:tcPr>
                </a:tc>
              </a:tr>
              <a:tr h="3656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Integration Challenges</a:t>
                      </a:r>
                      <a:endParaRPr sz="1200">
                        <a:solidFill>
                          <a:schemeClr val="lt1"/>
                        </a:solidFill>
                        <a:latin typeface="Cambria"/>
                        <a:ea typeface="Cambria"/>
                        <a:cs typeface="Cambria"/>
                        <a:sym typeface="Cambria"/>
                      </a:endParaRPr>
                    </a:p>
                  </a:txBody>
                  <a:tcPr marT="91425" marB="91425" marR="91425" marL="91425">
                    <a:lnL cap="flat" cmpd="sng" w="9525">
                      <a:solidFill>
                        <a:schemeClr val="lt1">
                          <a:alpha val="0"/>
                        </a:schemeClr>
                      </a:solidFill>
                      <a:prstDash val="solid"/>
                      <a:round/>
                      <a:headEnd len="sm" w="sm" type="none"/>
                      <a:tailEnd len="sm" w="sm" type="none"/>
                    </a:lnL>
                    <a:lnB cap="flat" cmpd="sng" w="9525">
                      <a:solidFill>
                        <a:srgbClr val="B7B7B7"/>
                      </a:solidFill>
                      <a:prstDash val="solid"/>
                      <a:round/>
                      <a:headEnd len="sm" w="sm" type="none"/>
                      <a:tailEnd len="sm" w="sm" type="none"/>
                    </a:lnB>
                    <a:solidFill>
                      <a:srgbClr val="4285F4"/>
                    </a:solidFill>
                  </a:tcPr>
                </a:tc>
              </a:tr>
              <a:tr h="365600">
                <a:tc>
                  <a:txBody>
                    <a:bodyPr/>
                    <a:lstStyle/>
                    <a:p>
                      <a:pPr indent="0" lvl="0" marL="0" rtl="0" algn="ctr">
                        <a:spcBef>
                          <a:spcPts val="0"/>
                        </a:spcBef>
                        <a:spcAft>
                          <a:spcPts val="0"/>
                        </a:spcAft>
                        <a:buNone/>
                      </a:pPr>
                      <a:r>
                        <a:rPr lang="tr" sz="1200">
                          <a:latin typeface="Cambria"/>
                          <a:ea typeface="Cambria"/>
                          <a:cs typeface="Cambria"/>
                          <a:sym typeface="Cambria"/>
                        </a:rPr>
                        <a:t>3</a:t>
                      </a:r>
                      <a:endParaRPr sz="1200">
                        <a:latin typeface="Cambria"/>
                        <a:ea typeface="Cambria"/>
                        <a:cs typeface="Cambria"/>
                        <a:sym typeface="Cambria"/>
                      </a:endParaRPr>
                    </a:p>
                  </a:txBody>
                  <a:tcPr marT="91425" marB="91425" marR="91425" marL="91425">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Software Problems</a:t>
                      </a:r>
                      <a:endParaRPr sz="1200">
                        <a:latin typeface="Cambria"/>
                        <a:ea typeface="Cambria"/>
                        <a:cs typeface="Cambria"/>
                        <a:sym typeface="Cambr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3656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4</a:t>
                      </a:r>
                      <a:endParaRPr sz="1200">
                        <a:solidFill>
                          <a:schemeClr val="lt1"/>
                        </a:solidFill>
                        <a:latin typeface="Cambria"/>
                        <a:ea typeface="Cambria"/>
                        <a:cs typeface="Cambria"/>
                        <a:sym typeface="Cambria"/>
                      </a:endParaRPr>
                    </a:p>
                  </a:txBody>
                  <a:tcPr marT="91425" marB="91425" marR="91425" marL="91425">
                    <a:lnT cap="flat" cmpd="sng" w="9525">
                      <a:solidFill>
                        <a:srgbClr val="9E9E9E"/>
                      </a:solidFill>
                      <a:prstDash val="solid"/>
                      <a:round/>
                      <a:headEnd len="sm" w="sm" type="none"/>
                      <a:tailEnd len="sm" w="sm" type="none"/>
                    </a:lnT>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Inadequate Planning</a:t>
                      </a:r>
                      <a:endParaRPr sz="1200">
                        <a:solidFill>
                          <a:schemeClr val="lt1"/>
                        </a:solidFill>
                        <a:latin typeface="Cambria"/>
                        <a:ea typeface="Cambria"/>
                        <a:cs typeface="Cambria"/>
                        <a:sym typeface="Cambria"/>
                      </a:endParaRPr>
                    </a:p>
                  </a:txBody>
                  <a:tcPr marT="91425" marB="91425" marR="91425" marL="91425">
                    <a:lnT cap="flat" cmpd="sng" w="9525">
                      <a:solidFill>
                        <a:srgbClr val="B7B7B7"/>
                      </a:solidFill>
                      <a:prstDash val="solid"/>
                      <a:round/>
                      <a:headEnd len="sm" w="sm" type="none"/>
                      <a:tailEnd len="sm" w="sm" type="none"/>
                    </a:lnT>
                    <a:solidFill>
                      <a:srgbClr val="4285F4"/>
                    </a:solidFill>
                  </a:tcPr>
                </a:tc>
              </a:tr>
              <a:tr h="365600">
                <a:tc>
                  <a:txBody>
                    <a:bodyPr/>
                    <a:lstStyle/>
                    <a:p>
                      <a:pPr indent="0" lvl="0" marL="0" rtl="0" algn="ctr">
                        <a:spcBef>
                          <a:spcPts val="0"/>
                        </a:spcBef>
                        <a:spcAft>
                          <a:spcPts val="0"/>
                        </a:spcAft>
                        <a:buNone/>
                      </a:pPr>
                      <a:r>
                        <a:rPr lang="tr" sz="1200">
                          <a:latin typeface="Cambria"/>
                          <a:ea typeface="Cambria"/>
                          <a:cs typeface="Cambria"/>
                          <a:sym typeface="Cambria"/>
                        </a:rPr>
                        <a:t>5</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Infrastructure Problems</a:t>
                      </a:r>
                      <a:endParaRPr sz="1200">
                        <a:latin typeface="Cambria"/>
                        <a:ea typeface="Cambria"/>
                        <a:cs typeface="Cambria"/>
                        <a:sym typeface="Cambria"/>
                      </a:endParaRPr>
                    </a:p>
                  </a:txBody>
                  <a:tcPr marT="91425" marB="91425" marR="91425" marL="91425">
                    <a:solidFill>
                      <a:srgbClr val="CCCCCC"/>
                    </a:solidFill>
                  </a:tcPr>
                </a:tc>
              </a:tr>
              <a:tr h="3656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6</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Cyber Attack</a:t>
                      </a:r>
                      <a:endParaRPr sz="1200">
                        <a:solidFill>
                          <a:schemeClr val="lt1"/>
                        </a:solidFill>
                        <a:latin typeface="Cambria"/>
                        <a:ea typeface="Cambria"/>
                        <a:cs typeface="Cambria"/>
                        <a:sym typeface="Cambria"/>
                      </a:endParaRPr>
                    </a:p>
                  </a:txBody>
                  <a:tcPr marT="91425" marB="91425" marR="91425" marL="91425">
                    <a:solidFill>
                      <a:srgbClr val="4285F4"/>
                    </a:solidFill>
                  </a:tcPr>
                </a:tc>
              </a:tr>
              <a:tr h="365600">
                <a:tc>
                  <a:txBody>
                    <a:bodyPr/>
                    <a:lstStyle/>
                    <a:p>
                      <a:pPr indent="0" lvl="0" marL="0" rtl="0" algn="ctr">
                        <a:spcBef>
                          <a:spcPts val="0"/>
                        </a:spcBef>
                        <a:spcAft>
                          <a:spcPts val="0"/>
                        </a:spcAft>
                        <a:buNone/>
                      </a:pPr>
                      <a:r>
                        <a:rPr lang="tr" sz="1200">
                          <a:latin typeface="Cambria"/>
                          <a:ea typeface="Cambria"/>
                          <a:cs typeface="Cambria"/>
                          <a:sym typeface="Cambria"/>
                        </a:rPr>
                        <a:t>7</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Legal Issues</a:t>
                      </a:r>
                      <a:endParaRPr sz="1200">
                        <a:latin typeface="Cambria"/>
                        <a:ea typeface="Cambria"/>
                        <a:cs typeface="Cambria"/>
                        <a:sym typeface="Cambria"/>
                      </a:endParaRPr>
                    </a:p>
                  </a:txBody>
                  <a:tcPr marT="91425" marB="91425" marR="91425" marL="91425">
                    <a:solidFill>
                      <a:srgbClr val="CCCCCC"/>
                    </a:solidFill>
                  </a:tcPr>
                </a:tc>
              </a:tr>
              <a:tr h="3656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Staffing Shortages</a:t>
                      </a:r>
                      <a:endParaRPr sz="1200">
                        <a:solidFill>
                          <a:schemeClr val="lt1"/>
                        </a:solidFill>
                        <a:latin typeface="Cambria"/>
                        <a:ea typeface="Cambria"/>
                        <a:cs typeface="Cambria"/>
                        <a:sym typeface="Cambria"/>
                      </a:endParaRPr>
                    </a:p>
                  </a:txBody>
                  <a:tcPr marT="91425" marB="91425" marR="91425" marL="91425">
                    <a:solidFill>
                      <a:srgbClr val="4285F4"/>
                    </a:solidFill>
                  </a:tcPr>
                </a:tc>
              </a:tr>
              <a:tr h="365600">
                <a:tc>
                  <a:txBody>
                    <a:bodyPr/>
                    <a:lstStyle/>
                    <a:p>
                      <a:pPr indent="0" lvl="0" marL="0" rtl="0" algn="ctr">
                        <a:spcBef>
                          <a:spcPts val="0"/>
                        </a:spcBef>
                        <a:spcAft>
                          <a:spcPts val="0"/>
                        </a:spcAft>
                        <a:buNone/>
                      </a:pPr>
                      <a:r>
                        <a:rPr lang="tr" sz="1200">
                          <a:latin typeface="Cambria"/>
                          <a:ea typeface="Cambria"/>
                          <a:cs typeface="Cambria"/>
                          <a:sym typeface="Cambria"/>
                        </a:rPr>
                        <a:t>9</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Company Leaks</a:t>
                      </a:r>
                      <a:endParaRPr sz="1200">
                        <a:latin typeface="Cambria"/>
                        <a:ea typeface="Cambria"/>
                        <a:cs typeface="Cambria"/>
                        <a:sym typeface="Cambria"/>
                      </a:endParaRPr>
                    </a:p>
                  </a:txBody>
                  <a:tcPr marT="91425" marB="91425" marR="91425" marL="91425">
                    <a:solidFill>
                      <a:srgbClr val="CCCCCC"/>
                    </a:solidFill>
                  </a:tcPr>
                </a:tc>
              </a:tr>
            </a:tbl>
          </a:graphicData>
        </a:graphic>
      </p:graphicFrame>
      <p:graphicFrame>
        <p:nvGraphicFramePr>
          <p:cNvPr id="265" name="Google Shape;265;p42"/>
          <p:cNvGraphicFramePr/>
          <p:nvPr/>
        </p:nvGraphicFramePr>
        <p:xfrm>
          <a:off x="4572000" y="1763575"/>
          <a:ext cx="3000000" cy="3000000"/>
        </p:xfrm>
        <a:graphic>
          <a:graphicData uri="http://schemas.openxmlformats.org/drawingml/2006/table">
            <a:tbl>
              <a:tblPr>
                <a:noFill/>
                <a:tableStyleId>{0E5B9D25-DD27-4DFD-95ED-52320E21AA96}</a:tableStyleId>
              </a:tblPr>
              <a:tblGrid>
                <a:gridCol w="893300"/>
                <a:gridCol w="2964150"/>
              </a:tblGrid>
              <a:tr h="331275">
                <a:tc>
                  <a:txBody>
                    <a:bodyPr/>
                    <a:lstStyle/>
                    <a:p>
                      <a:pPr indent="0" lvl="0" marL="0" rtl="0" algn="ctr">
                        <a:spcBef>
                          <a:spcPts val="0"/>
                        </a:spcBef>
                        <a:spcAft>
                          <a:spcPts val="0"/>
                        </a:spcAft>
                        <a:buNone/>
                      </a:pPr>
                      <a:r>
                        <a:rPr lang="tr" sz="1200">
                          <a:latin typeface="Cambria"/>
                          <a:ea typeface="Cambria"/>
                          <a:cs typeface="Cambria"/>
                          <a:sym typeface="Cambria"/>
                        </a:rPr>
                        <a:t>1</a:t>
                      </a:r>
                      <a:endParaRPr sz="1200">
                        <a:latin typeface="Cambria"/>
                        <a:ea typeface="Cambria"/>
                        <a:cs typeface="Cambria"/>
                        <a:sym typeface="Cambria"/>
                      </a:endParaRPr>
                    </a:p>
                  </a:txBody>
                  <a:tcPr marT="91425" marB="91425" marR="91425" marL="91425">
                    <a:lnB cap="flat" cmpd="sng" w="9525">
                      <a:solidFill>
                        <a:schemeClr val="lt1">
                          <a:alpha val="0"/>
                        </a:schemeClr>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Software Problems</a:t>
                      </a:r>
                      <a:endParaRPr sz="1200">
                        <a:latin typeface="Cambria"/>
                        <a:ea typeface="Cambria"/>
                        <a:cs typeface="Cambria"/>
                        <a:sym typeface="Cambria"/>
                      </a:endParaRPr>
                    </a:p>
                  </a:txBody>
                  <a:tcPr marT="91425" marB="91425" marR="91425" marL="91425">
                    <a:solidFill>
                      <a:srgbClr val="CCCCCC"/>
                    </a:solidFill>
                  </a:tcPr>
                </a:tc>
              </a:tr>
              <a:tr h="331275">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Legal Issues</a:t>
                      </a:r>
                      <a:endParaRPr sz="1200">
                        <a:solidFill>
                          <a:schemeClr val="lt1"/>
                        </a:solidFill>
                        <a:latin typeface="Cambria"/>
                        <a:ea typeface="Cambria"/>
                        <a:cs typeface="Cambria"/>
                        <a:sym typeface="Cambria"/>
                      </a:endParaRPr>
                    </a:p>
                  </a:txBody>
                  <a:tcPr marT="91425" marB="91425" marR="91425" marL="91425">
                    <a:lnL cap="flat" cmpd="sng" w="9525">
                      <a:solidFill>
                        <a:schemeClr val="lt1">
                          <a:alpha val="0"/>
                        </a:schemeClr>
                      </a:solidFill>
                      <a:prstDash val="solid"/>
                      <a:round/>
                      <a:headEnd len="sm" w="sm" type="none"/>
                      <a:tailEnd len="sm" w="sm" type="none"/>
                    </a:lnL>
                    <a:lnB cap="flat" cmpd="sng" w="9525">
                      <a:solidFill>
                        <a:srgbClr val="B7B7B7"/>
                      </a:solidFill>
                      <a:prstDash val="solid"/>
                      <a:round/>
                      <a:headEnd len="sm" w="sm" type="none"/>
                      <a:tailEnd len="sm" w="sm" type="none"/>
                    </a:lnB>
                    <a:solidFill>
                      <a:srgbClr val="4285F4"/>
                    </a:solidFill>
                  </a:tcPr>
                </a:tc>
              </a:tr>
              <a:tr h="331275">
                <a:tc>
                  <a:txBody>
                    <a:bodyPr/>
                    <a:lstStyle/>
                    <a:p>
                      <a:pPr indent="0" lvl="0" marL="0" rtl="0" algn="ctr">
                        <a:spcBef>
                          <a:spcPts val="0"/>
                        </a:spcBef>
                        <a:spcAft>
                          <a:spcPts val="0"/>
                        </a:spcAft>
                        <a:buNone/>
                      </a:pPr>
                      <a:r>
                        <a:rPr lang="tr" sz="1200">
                          <a:latin typeface="Cambria"/>
                          <a:ea typeface="Cambria"/>
                          <a:cs typeface="Cambria"/>
                          <a:sym typeface="Cambria"/>
                        </a:rPr>
                        <a:t>3</a:t>
                      </a:r>
                      <a:endParaRPr sz="1200">
                        <a:latin typeface="Cambria"/>
                        <a:ea typeface="Cambria"/>
                        <a:cs typeface="Cambria"/>
                        <a:sym typeface="Cambria"/>
                      </a:endParaRPr>
                    </a:p>
                  </a:txBody>
                  <a:tcPr marT="91425" marB="91425" marR="91425" marL="91425">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Company Leaks</a:t>
                      </a:r>
                      <a:endParaRPr sz="1200">
                        <a:latin typeface="Cambria"/>
                        <a:ea typeface="Cambria"/>
                        <a:cs typeface="Cambria"/>
                        <a:sym typeface="Cambr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331275">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4</a:t>
                      </a:r>
                      <a:endParaRPr sz="1200">
                        <a:solidFill>
                          <a:schemeClr val="lt1"/>
                        </a:solidFill>
                        <a:latin typeface="Cambria"/>
                        <a:ea typeface="Cambria"/>
                        <a:cs typeface="Cambria"/>
                        <a:sym typeface="Cambria"/>
                      </a:endParaRPr>
                    </a:p>
                  </a:txBody>
                  <a:tcPr marT="91425" marB="91425" marR="91425" marL="91425">
                    <a:lnT cap="flat" cmpd="sng" w="9525">
                      <a:solidFill>
                        <a:srgbClr val="9E9E9E"/>
                      </a:solidFill>
                      <a:prstDash val="solid"/>
                      <a:round/>
                      <a:headEnd len="sm" w="sm" type="none"/>
                      <a:tailEnd len="sm" w="sm" type="none"/>
                    </a:lnT>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Infrastructure Problems</a:t>
                      </a:r>
                      <a:endParaRPr sz="1200">
                        <a:solidFill>
                          <a:schemeClr val="lt1"/>
                        </a:solidFill>
                        <a:latin typeface="Cambria"/>
                        <a:ea typeface="Cambria"/>
                        <a:cs typeface="Cambria"/>
                        <a:sym typeface="Cambria"/>
                      </a:endParaRPr>
                    </a:p>
                  </a:txBody>
                  <a:tcPr marT="91425" marB="91425" marR="91425" marL="91425">
                    <a:lnT cap="flat" cmpd="sng" w="9525">
                      <a:solidFill>
                        <a:srgbClr val="B7B7B7"/>
                      </a:solidFill>
                      <a:prstDash val="solid"/>
                      <a:round/>
                      <a:headEnd len="sm" w="sm" type="none"/>
                      <a:tailEnd len="sm" w="sm" type="none"/>
                    </a:lnT>
                    <a:solidFill>
                      <a:srgbClr val="4285F4"/>
                    </a:solidFill>
                  </a:tcPr>
                </a:tc>
              </a:tr>
              <a:tr h="331275">
                <a:tc>
                  <a:txBody>
                    <a:bodyPr/>
                    <a:lstStyle/>
                    <a:p>
                      <a:pPr indent="0" lvl="0" marL="0" rtl="0" algn="ctr">
                        <a:spcBef>
                          <a:spcPts val="0"/>
                        </a:spcBef>
                        <a:spcAft>
                          <a:spcPts val="0"/>
                        </a:spcAft>
                        <a:buNone/>
                      </a:pPr>
                      <a:r>
                        <a:rPr lang="tr" sz="1200">
                          <a:latin typeface="Cambria"/>
                          <a:ea typeface="Cambria"/>
                          <a:cs typeface="Cambria"/>
                          <a:sym typeface="Cambria"/>
                        </a:rPr>
                        <a:t>5</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Integration Challenges</a:t>
                      </a:r>
                      <a:endParaRPr sz="1200">
                        <a:latin typeface="Cambria"/>
                        <a:ea typeface="Cambria"/>
                        <a:cs typeface="Cambria"/>
                        <a:sym typeface="Cambria"/>
                      </a:endParaRPr>
                    </a:p>
                  </a:txBody>
                  <a:tcPr marT="91425" marB="91425" marR="91425" marL="91425">
                    <a:solidFill>
                      <a:srgbClr val="CCCCCC"/>
                    </a:solidFill>
                  </a:tcPr>
                </a:tc>
              </a:tr>
              <a:tr h="331275">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6</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Cyber Attack</a:t>
                      </a:r>
                      <a:endParaRPr sz="1200">
                        <a:solidFill>
                          <a:schemeClr val="lt1"/>
                        </a:solidFill>
                        <a:latin typeface="Cambria"/>
                        <a:ea typeface="Cambria"/>
                        <a:cs typeface="Cambria"/>
                        <a:sym typeface="Cambria"/>
                      </a:endParaRPr>
                    </a:p>
                  </a:txBody>
                  <a:tcPr marT="91425" marB="91425" marR="91425" marL="91425">
                    <a:solidFill>
                      <a:srgbClr val="4285F4"/>
                    </a:solidFill>
                  </a:tcPr>
                </a:tc>
              </a:tr>
              <a:tr h="331275">
                <a:tc>
                  <a:txBody>
                    <a:bodyPr/>
                    <a:lstStyle/>
                    <a:p>
                      <a:pPr indent="0" lvl="0" marL="0" rtl="0" algn="ctr">
                        <a:spcBef>
                          <a:spcPts val="0"/>
                        </a:spcBef>
                        <a:spcAft>
                          <a:spcPts val="0"/>
                        </a:spcAft>
                        <a:buNone/>
                      </a:pPr>
                      <a:r>
                        <a:rPr lang="tr" sz="1200">
                          <a:latin typeface="Cambria"/>
                          <a:ea typeface="Cambria"/>
                          <a:cs typeface="Cambria"/>
                          <a:sym typeface="Cambria"/>
                        </a:rPr>
                        <a:t>7</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Inadequate Planning</a:t>
                      </a:r>
                      <a:endParaRPr sz="1200">
                        <a:latin typeface="Cambria"/>
                        <a:ea typeface="Cambria"/>
                        <a:cs typeface="Cambria"/>
                        <a:sym typeface="Cambria"/>
                      </a:endParaRPr>
                    </a:p>
                  </a:txBody>
                  <a:tcPr marT="91425" marB="91425" marR="91425" marL="91425">
                    <a:solidFill>
                      <a:srgbClr val="CCCCCC"/>
                    </a:solidFill>
                  </a:tcPr>
                </a:tc>
              </a:tr>
              <a:tr h="331275">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Staffing Shortages</a:t>
                      </a:r>
                      <a:endParaRPr sz="1200">
                        <a:solidFill>
                          <a:schemeClr val="lt1"/>
                        </a:solidFill>
                        <a:latin typeface="Cambria"/>
                        <a:ea typeface="Cambria"/>
                        <a:cs typeface="Cambria"/>
                        <a:sym typeface="Cambria"/>
                      </a:endParaRPr>
                    </a:p>
                  </a:txBody>
                  <a:tcPr marT="91425" marB="91425" marR="91425" marL="91425">
                    <a:solidFill>
                      <a:srgbClr val="4285F4"/>
                    </a:solidFill>
                  </a:tcPr>
                </a:tc>
              </a:tr>
              <a:tr h="331275">
                <a:tc>
                  <a:txBody>
                    <a:bodyPr/>
                    <a:lstStyle/>
                    <a:p>
                      <a:pPr indent="0" lvl="0" marL="0" rtl="0" algn="ctr">
                        <a:spcBef>
                          <a:spcPts val="0"/>
                        </a:spcBef>
                        <a:spcAft>
                          <a:spcPts val="0"/>
                        </a:spcAft>
                        <a:buNone/>
                      </a:pPr>
                      <a:r>
                        <a:rPr lang="tr" sz="1200">
                          <a:latin typeface="Cambria"/>
                          <a:ea typeface="Cambria"/>
                          <a:cs typeface="Cambria"/>
                          <a:sym typeface="Cambria"/>
                        </a:rPr>
                        <a:t>9</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Communication Issues</a:t>
                      </a:r>
                      <a:endParaRPr sz="1200">
                        <a:latin typeface="Cambria"/>
                        <a:ea typeface="Cambria"/>
                        <a:cs typeface="Cambria"/>
                        <a:sym typeface="Cambria"/>
                      </a:endParaRPr>
                    </a:p>
                  </a:txBody>
                  <a:tcPr marT="91425" marB="91425" marR="91425" marL="91425">
                    <a:solidFill>
                      <a:srgbClr val="CCCCCC"/>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sp>
        <p:nvSpPr>
          <p:cNvPr id="270" name="Google Shape;270;p43"/>
          <p:cNvSpPr txBox="1"/>
          <p:nvPr>
            <p:ph type="title"/>
          </p:nvPr>
        </p:nvSpPr>
        <p:spPr>
          <a:xfrm>
            <a:off x="510500" y="497475"/>
            <a:ext cx="8222100" cy="67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7.2 Combined Rank</a:t>
            </a:r>
            <a:endParaRPr/>
          </a:p>
        </p:txBody>
      </p:sp>
      <p:graphicFrame>
        <p:nvGraphicFramePr>
          <p:cNvPr id="271" name="Google Shape;271;p43"/>
          <p:cNvGraphicFramePr/>
          <p:nvPr/>
        </p:nvGraphicFramePr>
        <p:xfrm>
          <a:off x="2153125" y="1763325"/>
          <a:ext cx="3000000" cy="3000000"/>
        </p:xfrm>
        <a:graphic>
          <a:graphicData uri="http://schemas.openxmlformats.org/drawingml/2006/table">
            <a:tbl>
              <a:tblPr>
                <a:noFill/>
                <a:tableStyleId>{0E5B9D25-DD27-4DFD-95ED-52320E21AA96}</a:tableStyleId>
              </a:tblPr>
              <a:tblGrid>
                <a:gridCol w="1118650"/>
                <a:gridCol w="3719100"/>
              </a:tblGrid>
              <a:tr h="364700">
                <a:tc>
                  <a:txBody>
                    <a:bodyPr/>
                    <a:lstStyle/>
                    <a:p>
                      <a:pPr indent="0" lvl="0" marL="0" rtl="0" algn="ctr">
                        <a:spcBef>
                          <a:spcPts val="0"/>
                        </a:spcBef>
                        <a:spcAft>
                          <a:spcPts val="0"/>
                        </a:spcAft>
                        <a:buNone/>
                      </a:pPr>
                      <a:r>
                        <a:rPr lang="tr" sz="1200">
                          <a:latin typeface="Cambria"/>
                          <a:ea typeface="Cambria"/>
                          <a:cs typeface="Cambria"/>
                          <a:sym typeface="Cambria"/>
                        </a:rPr>
                        <a:t>1</a:t>
                      </a:r>
                      <a:endParaRPr sz="1200">
                        <a:latin typeface="Cambria"/>
                        <a:ea typeface="Cambria"/>
                        <a:cs typeface="Cambria"/>
                        <a:sym typeface="Cambria"/>
                      </a:endParaRPr>
                    </a:p>
                  </a:txBody>
                  <a:tcPr marT="91425" marB="91425" marR="91425" marL="91425">
                    <a:lnB cap="flat" cmpd="sng" w="9525">
                      <a:solidFill>
                        <a:schemeClr val="lt1">
                          <a:alpha val="0"/>
                        </a:schemeClr>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Software Problems</a:t>
                      </a:r>
                      <a:endParaRPr sz="1200">
                        <a:latin typeface="Cambria"/>
                        <a:ea typeface="Cambria"/>
                        <a:cs typeface="Cambria"/>
                        <a:sym typeface="Cambria"/>
                      </a:endParaRPr>
                    </a:p>
                  </a:txBody>
                  <a:tcPr marT="91425" marB="91425" marR="91425" marL="91425">
                    <a:solidFill>
                      <a:srgbClr val="CCCCCC"/>
                    </a:solidFill>
                  </a:tcPr>
                </a:tc>
              </a:tr>
              <a:tr h="3647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2</a:t>
                      </a:r>
                      <a:endParaRPr sz="1200">
                        <a:solidFill>
                          <a:schemeClr val="lt1"/>
                        </a:solidFill>
                        <a:latin typeface="Cambria"/>
                        <a:ea typeface="Cambria"/>
                        <a:cs typeface="Cambria"/>
                        <a:sym typeface="Cambria"/>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Integration Challenges</a:t>
                      </a:r>
                      <a:endParaRPr sz="1200">
                        <a:solidFill>
                          <a:schemeClr val="lt1"/>
                        </a:solidFill>
                        <a:latin typeface="Cambria"/>
                        <a:ea typeface="Cambria"/>
                        <a:cs typeface="Cambria"/>
                        <a:sym typeface="Cambria"/>
                      </a:endParaRPr>
                    </a:p>
                  </a:txBody>
                  <a:tcPr marT="91425" marB="91425" marR="91425" marL="91425">
                    <a:lnL cap="flat" cmpd="sng" w="9525">
                      <a:solidFill>
                        <a:schemeClr val="lt1">
                          <a:alpha val="0"/>
                        </a:schemeClr>
                      </a:solidFill>
                      <a:prstDash val="solid"/>
                      <a:round/>
                      <a:headEnd len="sm" w="sm" type="none"/>
                      <a:tailEnd len="sm" w="sm" type="none"/>
                    </a:lnL>
                    <a:lnB cap="flat" cmpd="sng" w="9525">
                      <a:solidFill>
                        <a:srgbClr val="B7B7B7"/>
                      </a:solidFill>
                      <a:prstDash val="solid"/>
                      <a:round/>
                      <a:headEnd len="sm" w="sm" type="none"/>
                      <a:tailEnd len="sm" w="sm" type="none"/>
                    </a:lnB>
                    <a:solidFill>
                      <a:srgbClr val="4285F4"/>
                    </a:solidFill>
                  </a:tcPr>
                </a:tc>
              </a:tr>
              <a:tr h="364700">
                <a:tc>
                  <a:txBody>
                    <a:bodyPr/>
                    <a:lstStyle/>
                    <a:p>
                      <a:pPr indent="0" lvl="0" marL="0" rtl="0" algn="ctr">
                        <a:spcBef>
                          <a:spcPts val="0"/>
                        </a:spcBef>
                        <a:spcAft>
                          <a:spcPts val="0"/>
                        </a:spcAft>
                        <a:buNone/>
                      </a:pPr>
                      <a:r>
                        <a:rPr lang="tr" sz="1200">
                          <a:latin typeface="Cambria"/>
                          <a:ea typeface="Cambria"/>
                          <a:cs typeface="Cambria"/>
                          <a:sym typeface="Cambria"/>
                        </a:rPr>
                        <a:t>3</a:t>
                      </a:r>
                      <a:endParaRPr sz="1200">
                        <a:latin typeface="Cambria"/>
                        <a:ea typeface="Cambria"/>
                        <a:cs typeface="Cambria"/>
                        <a:sym typeface="Cambria"/>
                      </a:endParaRPr>
                    </a:p>
                  </a:txBody>
                  <a:tcPr marT="91425" marB="91425" marR="91425" marL="91425">
                    <a:lnL cap="flat" cmpd="sng" w="9525">
                      <a:solidFill>
                        <a:srgbClr val="9E9E9E"/>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Infrastructure Problems</a:t>
                      </a:r>
                      <a:endParaRPr sz="1200">
                        <a:latin typeface="Cambria"/>
                        <a:ea typeface="Cambria"/>
                        <a:cs typeface="Cambria"/>
                        <a:sym typeface="Cambria"/>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CCCCC"/>
                    </a:solidFill>
                  </a:tcPr>
                </a:tc>
              </a:tr>
              <a:tr h="3647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4</a:t>
                      </a:r>
                      <a:endParaRPr sz="1200">
                        <a:solidFill>
                          <a:schemeClr val="lt1"/>
                        </a:solidFill>
                        <a:latin typeface="Cambria"/>
                        <a:ea typeface="Cambria"/>
                        <a:cs typeface="Cambria"/>
                        <a:sym typeface="Cambria"/>
                      </a:endParaRPr>
                    </a:p>
                  </a:txBody>
                  <a:tcPr marT="91425" marB="91425" marR="91425" marL="91425">
                    <a:lnT cap="flat" cmpd="sng" w="9525">
                      <a:solidFill>
                        <a:srgbClr val="9E9E9E"/>
                      </a:solidFill>
                      <a:prstDash val="solid"/>
                      <a:round/>
                      <a:headEnd len="sm" w="sm" type="none"/>
                      <a:tailEnd len="sm" w="sm" type="none"/>
                    </a:lnT>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Legal Issues</a:t>
                      </a:r>
                      <a:endParaRPr sz="1200">
                        <a:solidFill>
                          <a:schemeClr val="lt1"/>
                        </a:solidFill>
                        <a:latin typeface="Cambria"/>
                        <a:ea typeface="Cambria"/>
                        <a:cs typeface="Cambria"/>
                        <a:sym typeface="Cambria"/>
                      </a:endParaRPr>
                    </a:p>
                  </a:txBody>
                  <a:tcPr marT="91425" marB="91425" marR="91425" marL="91425">
                    <a:lnT cap="flat" cmpd="sng" w="9525">
                      <a:solidFill>
                        <a:srgbClr val="B7B7B7"/>
                      </a:solidFill>
                      <a:prstDash val="solid"/>
                      <a:round/>
                      <a:headEnd len="sm" w="sm" type="none"/>
                      <a:tailEnd len="sm" w="sm" type="none"/>
                    </a:lnT>
                    <a:solidFill>
                      <a:srgbClr val="4285F4"/>
                    </a:solidFill>
                  </a:tcPr>
                </a:tc>
              </a:tr>
              <a:tr h="364700">
                <a:tc>
                  <a:txBody>
                    <a:bodyPr/>
                    <a:lstStyle/>
                    <a:p>
                      <a:pPr indent="0" lvl="0" marL="0" rtl="0" algn="ctr">
                        <a:spcBef>
                          <a:spcPts val="0"/>
                        </a:spcBef>
                        <a:spcAft>
                          <a:spcPts val="0"/>
                        </a:spcAft>
                        <a:buNone/>
                      </a:pPr>
                      <a:r>
                        <a:rPr lang="tr" sz="1200">
                          <a:latin typeface="Cambria"/>
                          <a:ea typeface="Cambria"/>
                          <a:cs typeface="Cambria"/>
                          <a:sym typeface="Cambria"/>
                        </a:rPr>
                        <a:t>5</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Communication Issues</a:t>
                      </a:r>
                      <a:endParaRPr sz="1200">
                        <a:latin typeface="Cambria"/>
                        <a:ea typeface="Cambria"/>
                        <a:cs typeface="Cambria"/>
                        <a:sym typeface="Cambria"/>
                      </a:endParaRPr>
                    </a:p>
                  </a:txBody>
                  <a:tcPr marT="91425" marB="91425" marR="91425" marL="91425">
                    <a:solidFill>
                      <a:srgbClr val="CCCCCC"/>
                    </a:solidFill>
                  </a:tcPr>
                </a:tc>
              </a:tr>
              <a:tr h="3647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6</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Inadequate Planning</a:t>
                      </a:r>
                      <a:endParaRPr sz="1200">
                        <a:solidFill>
                          <a:schemeClr val="lt1"/>
                        </a:solidFill>
                        <a:latin typeface="Cambria"/>
                        <a:ea typeface="Cambria"/>
                        <a:cs typeface="Cambria"/>
                        <a:sym typeface="Cambria"/>
                      </a:endParaRPr>
                    </a:p>
                  </a:txBody>
                  <a:tcPr marT="91425" marB="91425" marR="91425" marL="91425">
                    <a:solidFill>
                      <a:srgbClr val="4285F4"/>
                    </a:solidFill>
                  </a:tcPr>
                </a:tc>
              </a:tr>
              <a:tr h="364700">
                <a:tc>
                  <a:txBody>
                    <a:bodyPr/>
                    <a:lstStyle/>
                    <a:p>
                      <a:pPr indent="0" lvl="0" marL="0" rtl="0" algn="ctr">
                        <a:spcBef>
                          <a:spcPts val="0"/>
                        </a:spcBef>
                        <a:spcAft>
                          <a:spcPts val="0"/>
                        </a:spcAft>
                        <a:buNone/>
                      </a:pPr>
                      <a:r>
                        <a:rPr lang="tr" sz="1200">
                          <a:latin typeface="Cambria"/>
                          <a:ea typeface="Cambria"/>
                          <a:cs typeface="Cambria"/>
                          <a:sym typeface="Cambria"/>
                        </a:rPr>
                        <a:t>7</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Cyber Attack</a:t>
                      </a:r>
                      <a:endParaRPr sz="1200">
                        <a:latin typeface="Cambria"/>
                        <a:ea typeface="Cambria"/>
                        <a:cs typeface="Cambria"/>
                        <a:sym typeface="Cambria"/>
                      </a:endParaRPr>
                    </a:p>
                  </a:txBody>
                  <a:tcPr marT="91425" marB="91425" marR="91425" marL="91425">
                    <a:solidFill>
                      <a:srgbClr val="CCCCCC"/>
                    </a:solidFill>
                  </a:tcPr>
                </a:tc>
              </a:tr>
              <a:tr h="3647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lang="tr" sz="1200">
                          <a:solidFill>
                            <a:schemeClr val="lt1"/>
                          </a:solidFill>
                          <a:latin typeface="Cambria"/>
                          <a:ea typeface="Cambria"/>
                          <a:cs typeface="Cambria"/>
                          <a:sym typeface="Cambria"/>
                        </a:rPr>
                        <a:t>Company Leaks</a:t>
                      </a:r>
                      <a:endParaRPr sz="1200">
                        <a:solidFill>
                          <a:schemeClr val="lt1"/>
                        </a:solidFill>
                        <a:latin typeface="Cambria"/>
                        <a:ea typeface="Cambria"/>
                        <a:cs typeface="Cambria"/>
                        <a:sym typeface="Cambria"/>
                      </a:endParaRPr>
                    </a:p>
                  </a:txBody>
                  <a:tcPr marT="91425" marB="91425" marR="91425" marL="91425">
                    <a:solidFill>
                      <a:srgbClr val="4285F4"/>
                    </a:solidFill>
                  </a:tcPr>
                </a:tc>
              </a:tr>
              <a:tr h="364700">
                <a:tc>
                  <a:txBody>
                    <a:bodyPr/>
                    <a:lstStyle/>
                    <a:p>
                      <a:pPr indent="0" lvl="0" marL="0" rtl="0" algn="ctr">
                        <a:spcBef>
                          <a:spcPts val="0"/>
                        </a:spcBef>
                        <a:spcAft>
                          <a:spcPts val="0"/>
                        </a:spcAft>
                        <a:buNone/>
                      </a:pPr>
                      <a:r>
                        <a:rPr lang="tr" sz="1200">
                          <a:latin typeface="Cambria"/>
                          <a:ea typeface="Cambria"/>
                          <a:cs typeface="Cambria"/>
                          <a:sym typeface="Cambria"/>
                        </a:rPr>
                        <a:t>9</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lang="tr" sz="1200">
                          <a:latin typeface="Cambria"/>
                          <a:ea typeface="Cambria"/>
                          <a:cs typeface="Cambria"/>
                          <a:sym typeface="Cambria"/>
                        </a:rPr>
                        <a:t>Staffing Shortages</a:t>
                      </a:r>
                      <a:endParaRPr sz="1200">
                        <a:latin typeface="Cambria"/>
                        <a:ea typeface="Cambria"/>
                        <a:cs typeface="Cambria"/>
                        <a:sym typeface="Cambria"/>
                      </a:endParaRPr>
                    </a:p>
                  </a:txBody>
                  <a:tcPr marT="91425" marB="91425" marR="91425" marL="91425">
                    <a:solidFill>
                      <a:srgbClr val="CCCCCC"/>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ctrTitle"/>
          </p:nvPr>
        </p:nvSpPr>
        <p:spPr>
          <a:xfrm>
            <a:off x="371225" y="15876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8</a:t>
            </a:r>
            <a:r>
              <a:rPr lang="tr"/>
              <a:t>.0 Project Stakeholders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45"/>
          <p:cNvSpPr txBox="1"/>
          <p:nvPr>
            <p:ph type="title"/>
          </p:nvPr>
        </p:nvSpPr>
        <p:spPr>
          <a:xfrm>
            <a:off x="471600" y="738000"/>
            <a:ext cx="8222100" cy="67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Project Stakeholders</a:t>
            </a:r>
            <a:endParaRPr/>
          </a:p>
        </p:txBody>
      </p:sp>
      <p:graphicFrame>
        <p:nvGraphicFramePr>
          <p:cNvPr id="282" name="Google Shape;282;p45"/>
          <p:cNvGraphicFramePr/>
          <p:nvPr/>
        </p:nvGraphicFramePr>
        <p:xfrm>
          <a:off x="164050" y="1802150"/>
          <a:ext cx="3000000" cy="3000000"/>
        </p:xfrm>
        <a:graphic>
          <a:graphicData uri="http://schemas.openxmlformats.org/drawingml/2006/table">
            <a:tbl>
              <a:tblPr>
                <a:noFill/>
                <a:tableStyleId>{0E5B9D25-DD27-4DFD-95ED-52320E21AA96}</a:tableStyleId>
              </a:tblPr>
              <a:tblGrid>
                <a:gridCol w="396750"/>
                <a:gridCol w="3929125"/>
              </a:tblGrid>
              <a:tr h="841150">
                <a:tc>
                  <a:txBody>
                    <a:bodyPr/>
                    <a:lstStyle/>
                    <a:p>
                      <a:pPr indent="0" lvl="0" marL="0" rtl="0" algn="ctr">
                        <a:spcBef>
                          <a:spcPts val="0"/>
                        </a:spcBef>
                        <a:spcAft>
                          <a:spcPts val="0"/>
                        </a:spcAft>
                        <a:buNone/>
                      </a:pPr>
                      <a:r>
                        <a:rPr lang="tr" sz="1200">
                          <a:latin typeface="Cambria"/>
                          <a:ea typeface="Cambria"/>
                          <a:cs typeface="Cambria"/>
                          <a:sym typeface="Cambria"/>
                        </a:rPr>
                        <a:t>1</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b="1" lang="tr" sz="1100">
                          <a:latin typeface="Cambria"/>
                          <a:ea typeface="Cambria"/>
                          <a:cs typeface="Cambria"/>
                          <a:sym typeface="Cambria"/>
                        </a:rPr>
                        <a:t>Project Owner</a:t>
                      </a:r>
                      <a:r>
                        <a:rPr lang="tr" sz="1100">
                          <a:latin typeface="Cambria"/>
                          <a:ea typeface="Cambria"/>
                          <a:cs typeface="Cambria"/>
                          <a:sym typeface="Cambria"/>
                        </a:rPr>
                        <a:t>:The project owner is the highest authority, responsible for overseeing the entire project and making final decisions.</a:t>
                      </a:r>
                      <a:endParaRPr>
                        <a:latin typeface="Cambria"/>
                        <a:ea typeface="Cambria"/>
                        <a:cs typeface="Cambria"/>
                        <a:sym typeface="Cambria"/>
                      </a:endParaRPr>
                    </a:p>
                  </a:txBody>
                  <a:tcPr marT="91425" marB="91425" marR="91425" marL="91425">
                    <a:solidFill>
                      <a:srgbClr val="CCCCCC"/>
                    </a:solidFill>
                  </a:tcPr>
                </a:tc>
              </a:tr>
              <a:tr h="808900">
                <a:tc>
                  <a:txBody>
                    <a:bodyPr/>
                    <a:lstStyle/>
                    <a:p>
                      <a:pPr indent="0" lvl="0" marL="0" rtl="0" algn="ctr">
                        <a:spcBef>
                          <a:spcPts val="0"/>
                        </a:spcBef>
                        <a:spcAft>
                          <a:spcPts val="0"/>
                        </a:spcAft>
                        <a:buNone/>
                      </a:pPr>
                      <a:r>
                        <a:rPr lang="tr" sz="1200">
                          <a:latin typeface="Cambria"/>
                          <a:ea typeface="Cambria"/>
                          <a:cs typeface="Cambria"/>
                          <a:sym typeface="Cambria"/>
                        </a:rPr>
                        <a:t>2</a:t>
                      </a:r>
                      <a:endParaRPr sz="1200">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b="1" lang="tr" sz="1100">
                          <a:solidFill>
                            <a:schemeClr val="lt1"/>
                          </a:solidFill>
                          <a:latin typeface="Cambria"/>
                          <a:ea typeface="Cambria"/>
                          <a:cs typeface="Cambria"/>
                          <a:sym typeface="Cambria"/>
                        </a:rPr>
                        <a:t>Developers</a:t>
                      </a:r>
                      <a:r>
                        <a:rPr lang="tr" sz="1100">
                          <a:solidFill>
                            <a:schemeClr val="lt1"/>
                          </a:solidFill>
                          <a:latin typeface="Cambria"/>
                          <a:ea typeface="Cambria"/>
                          <a:cs typeface="Cambria"/>
                          <a:sym typeface="Cambria"/>
                        </a:rPr>
                        <a:t>:Developers are the individuals responsible for creating and maintaining the software.</a:t>
                      </a:r>
                      <a:endParaRPr>
                        <a:solidFill>
                          <a:schemeClr val="lt1"/>
                        </a:solidFill>
                        <a:latin typeface="Cambria"/>
                        <a:ea typeface="Cambria"/>
                        <a:cs typeface="Cambria"/>
                        <a:sym typeface="Cambria"/>
                      </a:endParaRPr>
                    </a:p>
                  </a:txBody>
                  <a:tcPr marT="91425" marB="91425" marR="91425" marL="91425">
                    <a:solidFill>
                      <a:srgbClr val="4285F4"/>
                    </a:solidFill>
                  </a:tcPr>
                </a:tc>
              </a:tr>
              <a:tr h="841150">
                <a:tc>
                  <a:txBody>
                    <a:bodyPr/>
                    <a:lstStyle/>
                    <a:p>
                      <a:pPr indent="0" lvl="0" marL="0" rtl="0" algn="ctr">
                        <a:spcBef>
                          <a:spcPts val="0"/>
                        </a:spcBef>
                        <a:spcAft>
                          <a:spcPts val="0"/>
                        </a:spcAft>
                        <a:buNone/>
                      </a:pPr>
                      <a:r>
                        <a:rPr lang="tr" sz="1200">
                          <a:latin typeface="Cambria"/>
                          <a:ea typeface="Cambria"/>
                          <a:cs typeface="Cambria"/>
                          <a:sym typeface="Cambria"/>
                        </a:rPr>
                        <a:t>3</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b="1" lang="tr" sz="1100">
                          <a:latin typeface="Cambria"/>
                          <a:ea typeface="Cambria"/>
                          <a:cs typeface="Cambria"/>
                          <a:sym typeface="Cambria"/>
                        </a:rPr>
                        <a:t>Managers</a:t>
                      </a:r>
                      <a:r>
                        <a:rPr lang="tr" sz="1100">
                          <a:latin typeface="Cambria"/>
                          <a:ea typeface="Cambria"/>
                          <a:cs typeface="Cambria"/>
                          <a:sym typeface="Cambria"/>
                        </a:rPr>
                        <a:t>: Managers oversee the project's progress, manage team dynamics, and ensure that project goals are met.</a:t>
                      </a:r>
                      <a:endParaRPr>
                        <a:latin typeface="Cambria"/>
                        <a:ea typeface="Cambria"/>
                        <a:cs typeface="Cambria"/>
                        <a:sym typeface="Cambria"/>
                      </a:endParaRPr>
                    </a:p>
                  </a:txBody>
                  <a:tcPr marT="91425" marB="91425" marR="91425" marL="91425">
                    <a:solidFill>
                      <a:srgbClr val="CCCCCC"/>
                    </a:solidFill>
                  </a:tcPr>
                </a:tc>
              </a:tr>
              <a:tr h="808900">
                <a:tc>
                  <a:txBody>
                    <a:bodyPr/>
                    <a:lstStyle/>
                    <a:p>
                      <a:pPr indent="0" lvl="0" marL="0" rtl="0" algn="ctr">
                        <a:spcBef>
                          <a:spcPts val="0"/>
                        </a:spcBef>
                        <a:spcAft>
                          <a:spcPts val="0"/>
                        </a:spcAft>
                        <a:buNone/>
                      </a:pPr>
                      <a:r>
                        <a:rPr lang="tr" sz="1200">
                          <a:latin typeface="Cambria"/>
                          <a:ea typeface="Cambria"/>
                          <a:cs typeface="Cambria"/>
                          <a:sym typeface="Cambria"/>
                        </a:rPr>
                        <a:t>4</a:t>
                      </a:r>
                      <a:endParaRPr sz="1200">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b="1" lang="tr" sz="1100">
                          <a:solidFill>
                            <a:schemeClr val="lt1"/>
                          </a:solidFill>
                          <a:latin typeface="Cambria"/>
                          <a:ea typeface="Cambria"/>
                          <a:cs typeface="Cambria"/>
                          <a:sym typeface="Cambria"/>
                        </a:rPr>
                        <a:t>Restaurants &amp; Other Vendors</a:t>
                      </a:r>
                      <a:r>
                        <a:rPr lang="tr" sz="1100">
                          <a:solidFill>
                            <a:schemeClr val="lt1"/>
                          </a:solidFill>
                          <a:latin typeface="Cambria"/>
                          <a:ea typeface="Cambria"/>
                          <a:cs typeface="Cambria"/>
                          <a:sym typeface="Cambria"/>
                        </a:rPr>
                        <a:t>: These stakeholders use the software to sell their goods and services.</a:t>
                      </a:r>
                      <a:endParaRPr>
                        <a:solidFill>
                          <a:schemeClr val="lt1"/>
                        </a:solidFill>
                        <a:latin typeface="Cambria"/>
                        <a:ea typeface="Cambria"/>
                        <a:cs typeface="Cambria"/>
                        <a:sym typeface="Cambria"/>
                      </a:endParaRPr>
                    </a:p>
                  </a:txBody>
                  <a:tcPr marT="91425" marB="91425" marR="91425" marL="91425">
                    <a:solidFill>
                      <a:srgbClr val="4285F4"/>
                    </a:solidFill>
                  </a:tcPr>
                </a:tc>
              </a:tr>
            </a:tbl>
          </a:graphicData>
        </a:graphic>
      </p:graphicFrame>
      <p:graphicFrame>
        <p:nvGraphicFramePr>
          <p:cNvPr id="283" name="Google Shape;283;p45"/>
          <p:cNvGraphicFramePr/>
          <p:nvPr/>
        </p:nvGraphicFramePr>
        <p:xfrm>
          <a:off x="4620375" y="1802150"/>
          <a:ext cx="3000000" cy="3000000"/>
        </p:xfrm>
        <a:graphic>
          <a:graphicData uri="http://schemas.openxmlformats.org/drawingml/2006/table">
            <a:tbl>
              <a:tblPr>
                <a:noFill/>
                <a:tableStyleId>{0E5B9D25-DD27-4DFD-95ED-52320E21AA96}</a:tableStyleId>
              </a:tblPr>
              <a:tblGrid>
                <a:gridCol w="403825"/>
                <a:gridCol w="3999275"/>
              </a:tblGrid>
              <a:tr h="841150">
                <a:tc>
                  <a:txBody>
                    <a:bodyPr/>
                    <a:lstStyle/>
                    <a:p>
                      <a:pPr indent="0" lvl="0" marL="0" rtl="0" algn="ctr">
                        <a:spcBef>
                          <a:spcPts val="0"/>
                        </a:spcBef>
                        <a:spcAft>
                          <a:spcPts val="0"/>
                        </a:spcAft>
                        <a:buNone/>
                      </a:pPr>
                      <a:r>
                        <a:rPr lang="tr" sz="1200">
                          <a:latin typeface="Cambria"/>
                          <a:ea typeface="Cambria"/>
                          <a:cs typeface="Cambria"/>
                          <a:sym typeface="Cambria"/>
                        </a:rPr>
                        <a:t>5</a:t>
                      </a:r>
                      <a:endParaRPr sz="1200">
                        <a:latin typeface="Cambria"/>
                        <a:ea typeface="Cambria"/>
                        <a:cs typeface="Cambria"/>
                        <a:sym typeface="Cambria"/>
                      </a:endParaRPr>
                    </a:p>
                  </a:txBody>
                  <a:tcPr marT="91425" marB="91425" marR="91425" marL="91425">
                    <a:solidFill>
                      <a:srgbClr val="CCCCCC"/>
                    </a:solidFill>
                  </a:tcPr>
                </a:tc>
                <a:tc>
                  <a:txBody>
                    <a:bodyPr/>
                    <a:lstStyle/>
                    <a:p>
                      <a:pPr indent="0" lvl="0" marL="0" rtl="0" algn="l">
                        <a:spcBef>
                          <a:spcPts val="0"/>
                        </a:spcBef>
                        <a:spcAft>
                          <a:spcPts val="0"/>
                        </a:spcAft>
                        <a:buNone/>
                      </a:pPr>
                      <a:r>
                        <a:rPr b="1" lang="tr" sz="1100">
                          <a:latin typeface="Cambria"/>
                          <a:ea typeface="Cambria"/>
                          <a:cs typeface="Cambria"/>
                          <a:sym typeface="Cambria"/>
                        </a:rPr>
                        <a:t>Users</a:t>
                      </a:r>
                      <a:r>
                        <a:rPr lang="tr" sz="1100">
                          <a:latin typeface="Cambria"/>
                          <a:ea typeface="Cambria"/>
                          <a:cs typeface="Cambria"/>
                          <a:sym typeface="Cambria"/>
                        </a:rPr>
                        <a:t>: Users interact with the software, and their experience is paramount.</a:t>
                      </a:r>
                      <a:endParaRPr>
                        <a:latin typeface="Cambria"/>
                        <a:ea typeface="Cambria"/>
                        <a:cs typeface="Cambria"/>
                        <a:sym typeface="Cambria"/>
                      </a:endParaRPr>
                    </a:p>
                  </a:txBody>
                  <a:tcPr marT="91425" marB="91425" marR="91425" marL="91425">
                    <a:solidFill>
                      <a:srgbClr val="CCCCCC"/>
                    </a:solidFill>
                  </a:tcPr>
                </a:tc>
              </a:tr>
              <a:tr h="808900">
                <a:tc>
                  <a:txBody>
                    <a:bodyPr/>
                    <a:lstStyle/>
                    <a:p>
                      <a:pPr indent="0" lvl="0" marL="0" rtl="0" algn="ctr">
                        <a:spcBef>
                          <a:spcPts val="0"/>
                        </a:spcBef>
                        <a:spcAft>
                          <a:spcPts val="0"/>
                        </a:spcAft>
                        <a:buNone/>
                      </a:pPr>
                      <a:r>
                        <a:rPr lang="tr" sz="1200">
                          <a:latin typeface="Cambria"/>
                          <a:ea typeface="Cambria"/>
                          <a:cs typeface="Cambria"/>
                          <a:sym typeface="Cambria"/>
                        </a:rPr>
                        <a:t>6</a:t>
                      </a:r>
                      <a:endParaRPr sz="1200">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b="1" lang="tr" sz="1100">
                          <a:solidFill>
                            <a:schemeClr val="lt1"/>
                          </a:solidFill>
                          <a:latin typeface="Cambria"/>
                          <a:ea typeface="Cambria"/>
                          <a:cs typeface="Cambria"/>
                          <a:sym typeface="Cambria"/>
                        </a:rPr>
                        <a:t>Investors</a:t>
                      </a:r>
                      <a:r>
                        <a:rPr lang="tr" sz="1100">
                          <a:solidFill>
                            <a:schemeClr val="lt1"/>
                          </a:solidFill>
                          <a:latin typeface="Cambria"/>
                          <a:ea typeface="Cambria"/>
                          <a:cs typeface="Cambria"/>
                          <a:sym typeface="Cambria"/>
                        </a:rPr>
                        <a:t>: Investors provide the necessary capital for the project.</a:t>
                      </a:r>
                      <a:r>
                        <a:rPr lang="tr" sz="1100">
                          <a:latin typeface="Cambria"/>
                          <a:ea typeface="Cambria"/>
                          <a:cs typeface="Cambria"/>
                          <a:sym typeface="Cambria"/>
                        </a:rPr>
                        <a:t> </a:t>
                      </a:r>
                      <a:endParaRPr>
                        <a:latin typeface="Cambria"/>
                        <a:ea typeface="Cambria"/>
                        <a:cs typeface="Cambria"/>
                        <a:sym typeface="Cambria"/>
                      </a:endParaRPr>
                    </a:p>
                  </a:txBody>
                  <a:tcPr marT="91425" marB="91425" marR="91425" marL="91425">
                    <a:lnB cap="flat" cmpd="sng" w="9525">
                      <a:solidFill>
                        <a:srgbClr val="CCCCCC"/>
                      </a:solidFill>
                      <a:prstDash val="solid"/>
                      <a:round/>
                      <a:headEnd len="sm" w="sm" type="none"/>
                      <a:tailEnd len="sm" w="sm" type="none"/>
                    </a:lnB>
                    <a:solidFill>
                      <a:srgbClr val="4285F4"/>
                    </a:solidFill>
                  </a:tcPr>
                </a:tc>
              </a:tr>
              <a:tr h="841150">
                <a:tc>
                  <a:txBody>
                    <a:bodyPr/>
                    <a:lstStyle/>
                    <a:p>
                      <a:pPr indent="0" lvl="0" marL="0" rtl="0" algn="ctr">
                        <a:spcBef>
                          <a:spcPts val="0"/>
                        </a:spcBef>
                        <a:spcAft>
                          <a:spcPts val="0"/>
                        </a:spcAft>
                        <a:buNone/>
                      </a:pPr>
                      <a:r>
                        <a:rPr lang="tr" sz="1200">
                          <a:latin typeface="Cambria"/>
                          <a:ea typeface="Cambria"/>
                          <a:cs typeface="Cambria"/>
                          <a:sym typeface="Cambria"/>
                        </a:rPr>
                        <a:t>7</a:t>
                      </a:r>
                      <a:endParaRPr sz="1200">
                        <a:latin typeface="Cambria"/>
                        <a:ea typeface="Cambria"/>
                        <a:cs typeface="Cambria"/>
                        <a:sym typeface="Cambria"/>
                      </a:endParaRPr>
                    </a:p>
                  </a:txBody>
                  <a:tcPr marT="91425" marB="91425" marR="91425" marL="91425">
                    <a:lnR cap="flat" cmpd="sng" w="9525">
                      <a:solidFill>
                        <a:srgbClr val="CCCCCC"/>
                      </a:solidFill>
                      <a:prstDash val="solid"/>
                      <a:round/>
                      <a:headEnd len="sm" w="sm" type="none"/>
                      <a:tailEnd len="sm" w="sm" type="none"/>
                    </a:lnR>
                    <a:solidFill>
                      <a:srgbClr val="CCCCCC"/>
                    </a:solidFill>
                  </a:tcPr>
                </a:tc>
                <a:tc>
                  <a:txBody>
                    <a:bodyPr/>
                    <a:lstStyle/>
                    <a:p>
                      <a:pPr indent="0" lvl="0" marL="0" rtl="0" algn="l">
                        <a:spcBef>
                          <a:spcPts val="0"/>
                        </a:spcBef>
                        <a:spcAft>
                          <a:spcPts val="0"/>
                        </a:spcAft>
                        <a:buNone/>
                      </a:pPr>
                      <a:r>
                        <a:rPr b="1" lang="tr" sz="1100">
                          <a:latin typeface="Cambria"/>
                          <a:ea typeface="Cambria"/>
                          <a:cs typeface="Cambria"/>
                          <a:sym typeface="Cambria"/>
                        </a:rPr>
                        <a:t>Support Team</a:t>
                      </a:r>
                      <a:r>
                        <a:rPr lang="tr" sz="1100">
                          <a:latin typeface="Cambria"/>
                          <a:ea typeface="Cambria"/>
                          <a:cs typeface="Cambria"/>
                          <a:sym typeface="Cambria"/>
                        </a:rPr>
                        <a:t>: The support team addresses user issues and serves as the bridge between users and developers.</a:t>
                      </a:r>
                      <a:endParaRPr>
                        <a:latin typeface="Cambria"/>
                        <a:ea typeface="Cambria"/>
                        <a:cs typeface="Cambria"/>
                        <a:sym typeface="Cambria"/>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CCCC"/>
                    </a:solidFill>
                  </a:tcPr>
                </a:tc>
              </a:tr>
              <a:tr h="808900">
                <a:tc>
                  <a:txBody>
                    <a:bodyPr/>
                    <a:lstStyle/>
                    <a:p>
                      <a:pPr indent="0" lvl="0" marL="0" rtl="0" algn="ctr">
                        <a:spcBef>
                          <a:spcPts val="0"/>
                        </a:spcBef>
                        <a:spcAft>
                          <a:spcPts val="0"/>
                        </a:spcAft>
                        <a:buNone/>
                      </a:pPr>
                      <a:r>
                        <a:rPr lang="tr" sz="1200">
                          <a:solidFill>
                            <a:schemeClr val="lt1"/>
                          </a:solidFill>
                          <a:latin typeface="Cambria"/>
                          <a:ea typeface="Cambria"/>
                          <a:cs typeface="Cambria"/>
                          <a:sym typeface="Cambria"/>
                        </a:rPr>
                        <a:t>8</a:t>
                      </a:r>
                      <a:endParaRPr sz="1200">
                        <a:solidFill>
                          <a:schemeClr val="lt1"/>
                        </a:solidFill>
                        <a:latin typeface="Cambria"/>
                        <a:ea typeface="Cambria"/>
                        <a:cs typeface="Cambria"/>
                        <a:sym typeface="Cambria"/>
                      </a:endParaRPr>
                    </a:p>
                  </a:txBody>
                  <a:tcPr marT="91425" marB="91425" marR="91425" marL="91425">
                    <a:solidFill>
                      <a:srgbClr val="4285F4"/>
                    </a:solidFill>
                  </a:tcPr>
                </a:tc>
                <a:tc>
                  <a:txBody>
                    <a:bodyPr/>
                    <a:lstStyle/>
                    <a:p>
                      <a:pPr indent="0" lvl="0" marL="0" rtl="0" algn="l">
                        <a:spcBef>
                          <a:spcPts val="0"/>
                        </a:spcBef>
                        <a:spcAft>
                          <a:spcPts val="0"/>
                        </a:spcAft>
                        <a:buNone/>
                      </a:pPr>
                      <a:r>
                        <a:rPr b="1" lang="tr" sz="1100">
                          <a:solidFill>
                            <a:schemeClr val="lt1"/>
                          </a:solidFill>
                          <a:latin typeface="Cambria"/>
                          <a:ea typeface="Cambria"/>
                          <a:cs typeface="Cambria"/>
                          <a:sym typeface="Cambria"/>
                        </a:rPr>
                        <a:t>Couriers</a:t>
                      </a:r>
                      <a:r>
                        <a:rPr lang="tr" sz="1100">
                          <a:solidFill>
                            <a:schemeClr val="lt1"/>
                          </a:solidFill>
                          <a:latin typeface="Cambria"/>
                          <a:ea typeface="Cambria"/>
                          <a:cs typeface="Cambria"/>
                          <a:sym typeface="Cambria"/>
                        </a:rPr>
                        <a:t>: Couriers deliver services to customers and are paid based on their deliveries. </a:t>
                      </a:r>
                      <a:endParaRPr>
                        <a:solidFill>
                          <a:schemeClr val="lt1"/>
                        </a:solidFill>
                        <a:latin typeface="Cambria"/>
                        <a:ea typeface="Cambria"/>
                        <a:cs typeface="Cambria"/>
                        <a:sym typeface="Cambria"/>
                      </a:endParaRPr>
                    </a:p>
                  </a:txBody>
                  <a:tcPr marT="91425" marB="91425" marR="91425" marL="91425">
                    <a:lnT cap="flat" cmpd="sng" w="9525">
                      <a:solidFill>
                        <a:srgbClr val="CCCCCC"/>
                      </a:solidFill>
                      <a:prstDash val="solid"/>
                      <a:round/>
                      <a:headEnd len="sm" w="sm" type="none"/>
                      <a:tailEnd len="sm" w="sm" type="none"/>
                    </a:lnT>
                    <a:solidFill>
                      <a:srgbClr val="4285F4"/>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ctrTitle"/>
          </p:nvPr>
        </p:nvSpPr>
        <p:spPr>
          <a:xfrm>
            <a:off x="390525" y="155872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9.0 Project Needs</a:t>
            </a:r>
            <a:endParaRPr/>
          </a:p>
        </p:txBody>
      </p:sp>
      <p:sp>
        <p:nvSpPr>
          <p:cNvPr id="289" name="Google Shape;289;p46"/>
          <p:cNvSpPr txBox="1"/>
          <p:nvPr>
            <p:ph idx="1" type="subTitle"/>
          </p:nvPr>
        </p:nvSpPr>
        <p:spPr>
          <a:xfrm>
            <a:off x="390525" y="2492329"/>
            <a:ext cx="8222100" cy="10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9.1 Software Needs</a:t>
            </a:r>
            <a:endParaRPr/>
          </a:p>
          <a:p>
            <a:pPr indent="0" lvl="0" marL="0" rtl="0" algn="l">
              <a:spcBef>
                <a:spcPts val="0"/>
              </a:spcBef>
              <a:spcAft>
                <a:spcPts val="0"/>
              </a:spcAft>
              <a:buNone/>
            </a:pPr>
            <a:r>
              <a:rPr lang="tr"/>
              <a:t>9.2 Hardware Needs</a:t>
            </a:r>
            <a:endParaRPr/>
          </a:p>
          <a:p>
            <a:pPr indent="0" lvl="0" marL="0" rtl="0" algn="l">
              <a:spcBef>
                <a:spcPts val="0"/>
              </a:spcBef>
              <a:spcAft>
                <a:spcPts val="0"/>
              </a:spcAft>
              <a:buNone/>
            </a:pPr>
            <a:r>
              <a:rPr lang="tr"/>
              <a:t>9.3 Support Needs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9.1 Software Needs</a:t>
            </a:r>
            <a:endParaRPr/>
          </a:p>
        </p:txBody>
      </p:sp>
      <p:graphicFrame>
        <p:nvGraphicFramePr>
          <p:cNvPr id="295" name="Google Shape;295;p47"/>
          <p:cNvGraphicFramePr/>
          <p:nvPr/>
        </p:nvGraphicFramePr>
        <p:xfrm>
          <a:off x="108000" y="1728000"/>
          <a:ext cx="3000000" cy="3000000"/>
        </p:xfrm>
        <a:graphic>
          <a:graphicData uri="http://schemas.openxmlformats.org/drawingml/2006/table">
            <a:tbl>
              <a:tblPr bandRow="1" firstCol="1" firstRow="1">
                <a:noFill/>
                <a:tableStyleId>{9D694390-BA5B-478D-B828-2774E69B70F8}</a:tableStyleId>
              </a:tblPr>
              <a:tblGrid>
                <a:gridCol w="346050"/>
                <a:gridCol w="1447975"/>
                <a:gridCol w="2705975"/>
              </a:tblGrid>
              <a:tr h="407850">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lang="tr" sz="1200">
                          <a:solidFill>
                            <a:schemeClr val="lt1"/>
                          </a:solidFill>
                        </a:rPr>
                        <a:t>SOFTWARE NEEDS</a:t>
                      </a:r>
                      <a:endParaRPr sz="1200">
                        <a:solidFill>
                          <a:schemeClr val="lt1"/>
                        </a:solidFill>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DESCRIPTION</a:t>
                      </a:r>
                      <a:endParaRPr b="1" sz="1200">
                        <a:solidFill>
                          <a:schemeClr val="lt1"/>
                        </a:solidFill>
                        <a:latin typeface="Cambria"/>
                        <a:ea typeface="Cambria"/>
                        <a:cs typeface="Cambria"/>
                        <a:sym typeface="Cambria"/>
                      </a:endParaRPr>
                    </a:p>
                  </a:txBody>
                  <a:tcPr marT="0" marB="0" marR="73025" marL="73025">
                    <a:solidFill>
                      <a:srgbClr val="4285F4"/>
                    </a:solidFill>
                  </a:tcPr>
                </a:tc>
              </a:tr>
              <a:tr h="872325">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1</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t>Docker</a:t>
                      </a:r>
                      <a:endParaRPr b="1" sz="1200"/>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Docker is a software framework </a:t>
                      </a:r>
                      <a:r>
                        <a:rPr lang="tr" sz="1200"/>
                        <a:t>that </a:t>
                      </a:r>
                      <a:r>
                        <a:rPr lang="tr" sz="1200">
                          <a:latin typeface="Cambria"/>
                          <a:ea typeface="Cambria"/>
                          <a:cs typeface="Cambria"/>
                          <a:sym typeface="Cambria"/>
                        </a:rPr>
                        <a:t>streamlines the process of updating and deploying software on a server.</a:t>
                      </a:r>
                      <a:endParaRPr sz="1200">
                        <a:latin typeface="Cambria"/>
                        <a:ea typeface="Cambria"/>
                        <a:cs typeface="Cambria"/>
                        <a:sym typeface="Cambria"/>
                      </a:endParaRPr>
                    </a:p>
                  </a:txBody>
                  <a:tcPr marT="0" marB="0" marR="73025" marL="73025"/>
                </a:tc>
              </a:tr>
              <a:tr h="872325">
                <a:tc>
                  <a:txBody>
                    <a:bodyPr/>
                    <a:lstStyle/>
                    <a:p>
                      <a:pPr indent="0" lvl="0" marL="0" rtl="0" algn="l">
                        <a:lnSpc>
                          <a:spcPct val="150000"/>
                        </a:lnSpc>
                        <a:spcBef>
                          <a:spcPts val="0"/>
                        </a:spcBef>
                        <a:spcAft>
                          <a:spcPts val="0"/>
                        </a:spcAft>
                        <a:buNone/>
                      </a:pPr>
                      <a:r>
                        <a:rPr lang="tr" sz="1200">
                          <a:solidFill>
                            <a:schemeClr val="lt1"/>
                          </a:solidFill>
                        </a:rPr>
                        <a:t>2</a:t>
                      </a:r>
                      <a:endParaRPr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b="1" lang="tr" sz="1200">
                          <a:solidFill>
                            <a:schemeClr val="lt1"/>
                          </a:solidFill>
                        </a:rPr>
                        <a:t>Kubernetes</a:t>
                      </a:r>
                      <a:endParaRPr b="1"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rgbClr val="FFFFFF"/>
                          </a:solidFill>
                          <a:latin typeface="Cambria"/>
                          <a:ea typeface="Cambria"/>
                          <a:cs typeface="Cambria"/>
                          <a:sym typeface="Cambria"/>
                        </a:rPr>
                        <a:t>This software manages server workloads and makes load balancing easier to manage.</a:t>
                      </a:r>
                      <a:endParaRPr sz="1200">
                        <a:solidFill>
                          <a:srgbClr val="FFFFFF"/>
                        </a:solidFill>
                        <a:latin typeface="Cambria"/>
                        <a:ea typeface="Cambria"/>
                        <a:cs typeface="Cambria"/>
                        <a:sym typeface="Cambria"/>
                      </a:endParaRPr>
                    </a:p>
                  </a:txBody>
                  <a:tcPr marT="0" marB="0" marR="73025" marL="73025">
                    <a:solidFill>
                      <a:srgbClr val="4285F4"/>
                    </a:solidFill>
                  </a:tcPr>
                </a:tc>
              </a:tr>
              <a:tr h="1163100">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3</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t>Ansible</a:t>
                      </a:r>
                      <a:endParaRPr b="1" sz="1200"/>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Ansible is a computer configuration automation and management tool. This</a:t>
                      </a:r>
                      <a:r>
                        <a:rPr lang="tr" sz="1200"/>
                        <a:t> </a:t>
                      </a:r>
                      <a:r>
                        <a:rPr lang="tr" sz="1200">
                          <a:latin typeface="Cambria"/>
                          <a:ea typeface="Cambria"/>
                          <a:cs typeface="Cambria"/>
                          <a:sym typeface="Cambria"/>
                        </a:rPr>
                        <a:t>makes maintaining multiple servers easier by automating the process.</a:t>
                      </a:r>
                      <a:endParaRPr sz="1200">
                        <a:latin typeface="Cambria"/>
                        <a:ea typeface="Cambria"/>
                        <a:cs typeface="Cambria"/>
                        <a:sym typeface="Cambria"/>
                      </a:endParaRPr>
                    </a:p>
                  </a:txBody>
                  <a:tcPr marT="0" marB="0" marR="73025" marL="73025"/>
                </a:tc>
              </a:tr>
            </a:tbl>
          </a:graphicData>
        </a:graphic>
      </p:graphicFrame>
      <p:graphicFrame>
        <p:nvGraphicFramePr>
          <p:cNvPr id="296" name="Google Shape;296;p47"/>
          <p:cNvGraphicFramePr/>
          <p:nvPr/>
        </p:nvGraphicFramePr>
        <p:xfrm>
          <a:off x="4716000" y="1728000"/>
          <a:ext cx="3000000" cy="3000000"/>
        </p:xfrm>
        <a:graphic>
          <a:graphicData uri="http://schemas.openxmlformats.org/drawingml/2006/table">
            <a:tbl>
              <a:tblPr bandRow="1" firstCol="1" firstRow="1">
                <a:noFill/>
                <a:tableStyleId>{9D694390-BA5B-478D-B828-2774E69B70F8}</a:tableStyleId>
              </a:tblPr>
              <a:tblGrid>
                <a:gridCol w="359400"/>
                <a:gridCol w="1417950"/>
                <a:gridCol w="2511250"/>
              </a:tblGrid>
              <a:tr h="407850">
                <a:tc>
                  <a:txBody>
                    <a:bodyPr/>
                    <a:lstStyle/>
                    <a:p>
                      <a:pPr indent="0" lvl="0" marL="0" rtl="0" algn="l">
                        <a:lnSpc>
                          <a:spcPct val="150000"/>
                        </a:lnSpc>
                        <a:spcBef>
                          <a:spcPts val="0"/>
                        </a:spcBef>
                        <a:spcAft>
                          <a:spcPts val="0"/>
                        </a:spcAft>
                        <a:buNone/>
                      </a:pPr>
                      <a:r>
                        <a:rPr lang="tr" sz="1200">
                          <a:solidFill>
                            <a:schemeClr val="lt1"/>
                          </a:solidFill>
                        </a:rPr>
                        <a:t>#</a:t>
                      </a:r>
                      <a:endParaRPr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rPr>
                        <a:t>Software Needs</a:t>
                      </a:r>
                      <a:endParaRPr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rPr>
                        <a:t>DESCRIPTION</a:t>
                      </a:r>
                      <a:endParaRPr sz="1200">
                        <a:solidFill>
                          <a:schemeClr val="lt1"/>
                        </a:solidFill>
                      </a:endParaRPr>
                    </a:p>
                  </a:txBody>
                  <a:tcPr marT="0" marB="0" marR="73025" marL="73025">
                    <a:solidFill>
                      <a:srgbClr val="4285F4"/>
                    </a:solidFill>
                  </a:tcPr>
                </a:tc>
              </a:tr>
              <a:tr h="1744650">
                <a:tc>
                  <a:txBody>
                    <a:bodyPr/>
                    <a:lstStyle/>
                    <a:p>
                      <a:pPr indent="0" lvl="0" marL="0" rtl="0" algn="l">
                        <a:lnSpc>
                          <a:spcPct val="150000"/>
                        </a:lnSpc>
                        <a:spcBef>
                          <a:spcPts val="0"/>
                        </a:spcBef>
                        <a:spcAft>
                          <a:spcPts val="0"/>
                        </a:spcAft>
                        <a:buNone/>
                      </a:pPr>
                      <a:r>
                        <a:rPr lang="tr" sz="1200"/>
                        <a:t>4</a:t>
                      </a:r>
                      <a:endParaRPr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solidFill>
                            <a:schemeClr val="dk2"/>
                          </a:solidFill>
                        </a:rPr>
                        <a:t>IDE</a:t>
                      </a:r>
                      <a:endParaRPr b="1" sz="1200">
                        <a:solidFill>
                          <a:schemeClr val="dk2"/>
                        </a:solidFill>
                      </a:endParaRPr>
                    </a:p>
                  </a:txBody>
                  <a:tcPr marT="0" marB="0" marR="73025" marL="73025"/>
                </a:tc>
                <a:tc>
                  <a:txBody>
                    <a:bodyPr/>
                    <a:lstStyle/>
                    <a:p>
                      <a:pPr indent="0" lvl="0" marL="0" rtl="0" algn="l">
                        <a:lnSpc>
                          <a:spcPct val="150000"/>
                        </a:lnSpc>
                        <a:spcBef>
                          <a:spcPts val="0"/>
                        </a:spcBef>
                        <a:spcAft>
                          <a:spcPts val="0"/>
                        </a:spcAft>
                        <a:buNone/>
                      </a:pPr>
                      <a:r>
                        <a:rPr lang="tr" sz="1200">
                          <a:solidFill>
                            <a:schemeClr val="dk2"/>
                          </a:solidFill>
                          <a:latin typeface="Cambria"/>
                          <a:ea typeface="Cambria"/>
                          <a:cs typeface="Cambria"/>
                          <a:sym typeface="Cambria"/>
                        </a:rPr>
                        <a:t>We will use vs code, as its support for plugins enable it to have support for a wide range of programming languages.</a:t>
                      </a:r>
                      <a:endParaRPr sz="1200">
                        <a:solidFill>
                          <a:schemeClr val="dk2"/>
                        </a:solidFill>
                        <a:latin typeface="Cambria"/>
                        <a:ea typeface="Cambria"/>
                        <a:cs typeface="Cambria"/>
                        <a:sym typeface="Cambria"/>
                      </a:endParaRPr>
                    </a:p>
                  </a:txBody>
                  <a:tcPr marT="0" marB="0" marR="73025" marL="73025"/>
                </a:tc>
              </a:tr>
              <a:tr h="1163100">
                <a:tc>
                  <a:txBody>
                    <a:bodyPr/>
                    <a:lstStyle/>
                    <a:p>
                      <a:pPr indent="0" lvl="0" marL="0" rtl="0" algn="l">
                        <a:lnSpc>
                          <a:spcPct val="150000"/>
                        </a:lnSpc>
                        <a:spcBef>
                          <a:spcPts val="0"/>
                        </a:spcBef>
                        <a:spcAft>
                          <a:spcPts val="0"/>
                        </a:spcAft>
                        <a:buNone/>
                      </a:pPr>
                      <a:r>
                        <a:rPr lang="tr" sz="1200">
                          <a:solidFill>
                            <a:schemeClr val="lt1"/>
                          </a:solidFill>
                        </a:rPr>
                        <a:t>5</a:t>
                      </a:r>
                      <a:endParaRPr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b="1" lang="tr" sz="1200">
                          <a:solidFill>
                            <a:schemeClr val="lt1"/>
                          </a:solidFill>
                        </a:rPr>
                        <a:t>Katalon</a:t>
                      </a:r>
                      <a:endParaRPr b="1"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latin typeface="Cambria"/>
                          <a:ea typeface="Cambria"/>
                          <a:cs typeface="Cambria"/>
                          <a:sym typeface="Cambria"/>
                        </a:rPr>
                        <a:t>Katalon is a test management tool that helps to streamline software testing processes. </a:t>
                      </a:r>
                      <a:endParaRPr sz="1200">
                        <a:solidFill>
                          <a:schemeClr val="lt1"/>
                        </a:solidFill>
                        <a:latin typeface="Cambria"/>
                        <a:ea typeface="Cambria"/>
                        <a:cs typeface="Cambria"/>
                        <a:sym typeface="Cambria"/>
                      </a:endParaRPr>
                    </a:p>
                  </a:txBody>
                  <a:tcPr marT="0" marB="0" marR="73025" marL="73025">
                    <a:solidFill>
                      <a:srgbClr val="4285F4"/>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9.1 Software Needs</a:t>
            </a:r>
            <a:endParaRPr/>
          </a:p>
        </p:txBody>
      </p:sp>
      <p:sp>
        <p:nvSpPr>
          <p:cNvPr id="302" name="Google Shape;302;p4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03" name="Google Shape;303;p48"/>
          <p:cNvGraphicFramePr/>
          <p:nvPr/>
        </p:nvGraphicFramePr>
        <p:xfrm>
          <a:off x="1616400" y="1728000"/>
          <a:ext cx="3000000" cy="3000000"/>
        </p:xfrm>
        <a:graphic>
          <a:graphicData uri="http://schemas.openxmlformats.org/drawingml/2006/table">
            <a:tbl>
              <a:tblPr bandRow="1" firstCol="1" firstRow="1">
                <a:noFill/>
                <a:tableStyleId>{9D694390-BA5B-478D-B828-2774E69B70F8}</a:tableStyleId>
              </a:tblPr>
              <a:tblGrid>
                <a:gridCol w="463675"/>
                <a:gridCol w="1458700"/>
                <a:gridCol w="4122025"/>
              </a:tblGrid>
              <a:tr h="1087550">
                <a:tc>
                  <a:txBody>
                    <a:bodyPr/>
                    <a:lstStyle/>
                    <a:p>
                      <a:pPr indent="0" lvl="0" marL="0" rtl="0" algn="l">
                        <a:lnSpc>
                          <a:spcPct val="150000"/>
                        </a:lnSpc>
                        <a:spcBef>
                          <a:spcPts val="0"/>
                        </a:spcBef>
                        <a:spcAft>
                          <a:spcPts val="0"/>
                        </a:spcAft>
                        <a:buNone/>
                      </a:pPr>
                      <a:r>
                        <a:rPr b="1" lang="tr" sz="1200">
                          <a:solidFill>
                            <a:schemeClr val="lt1"/>
                          </a:solidFill>
                          <a:latin typeface="Cambria"/>
                          <a:ea typeface="Cambria"/>
                          <a:cs typeface="Cambria"/>
                          <a:sym typeface="Cambria"/>
                        </a:rPr>
                        <a:t>6</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latin typeface="Cambria"/>
                          <a:ea typeface="Cambria"/>
                          <a:cs typeface="Cambria"/>
                          <a:sym typeface="Cambria"/>
                        </a:rPr>
                        <a:t>Slack</a:t>
                      </a:r>
                      <a:endParaRPr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b="0" lang="tr" sz="1200">
                          <a:solidFill>
                            <a:schemeClr val="lt1"/>
                          </a:solidFill>
                        </a:rPr>
                        <a:t>Slack is a cloud based professional communication and collaboration tool that will be used to facilitate communication between members.</a:t>
                      </a:r>
                      <a:endParaRPr b="0" sz="1200">
                        <a:solidFill>
                          <a:schemeClr val="lt1"/>
                        </a:solidFill>
                      </a:endParaRPr>
                    </a:p>
                  </a:txBody>
                  <a:tcPr marT="0" marB="0" marR="73025" marL="73025">
                    <a:solidFill>
                      <a:srgbClr val="4285F4"/>
                    </a:solidFill>
                  </a:tcPr>
                </a:tc>
              </a:tr>
              <a:tr h="863275">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7</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t>Microsoft Project</a:t>
                      </a:r>
                      <a:endParaRPr b="1" sz="1200"/>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Microsoft Project is a time table creation and management tool. This will enable the team to plan and track their schedule.</a:t>
                      </a:r>
                      <a:endParaRPr sz="1200">
                        <a:latin typeface="Cambria"/>
                        <a:ea typeface="Cambria"/>
                        <a:cs typeface="Cambria"/>
                        <a:sym typeface="Cambria"/>
                      </a:endParaRPr>
                    </a:p>
                  </a:txBody>
                  <a:tcPr marT="0" marB="0" marR="73025" marL="73025"/>
                </a:tc>
              </a:tr>
              <a:tr h="1087550">
                <a:tc>
                  <a:txBody>
                    <a:bodyPr/>
                    <a:lstStyle/>
                    <a:p>
                      <a:pPr indent="0" lvl="0" marL="0" rtl="0" algn="l">
                        <a:lnSpc>
                          <a:spcPct val="150000"/>
                        </a:lnSpc>
                        <a:spcBef>
                          <a:spcPts val="0"/>
                        </a:spcBef>
                        <a:spcAft>
                          <a:spcPts val="0"/>
                        </a:spcAft>
                        <a:buNone/>
                      </a:pPr>
                      <a:r>
                        <a:rPr b="1" lang="tr" sz="1200">
                          <a:solidFill>
                            <a:schemeClr val="lt1"/>
                          </a:solidFill>
                          <a:latin typeface="Cambria"/>
                          <a:ea typeface="Cambria"/>
                          <a:cs typeface="Cambria"/>
                          <a:sym typeface="Cambria"/>
                        </a:rPr>
                        <a:t>8</a:t>
                      </a:r>
                      <a:endParaRPr b="1" sz="1200">
                        <a:solidFill>
                          <a:schemeClr val="lt1"/>
                        </a:solidFill>
                        <a:latin typeface="Cambria"/>
                        <a:ea typeface="Cambria"/>
                        <a:cs typeface="Cambria"/>
                        <a:sym typeface="Cambria"/>
                      </a:endParaRPr>
                    </a:p>
                  </a:txBody>
                  <a:tcPr marT="0" marB="0" marR="73025" marL="73025">
                    <a:solidFill>
                      <a:schemeClr val="dk1"/>
                    </a:solidFill>
                  </a:tcPr>
                </a:tc>
                <a:tc>
                  <a:txBody>
                    <a:bodyPr/>
                    <a:lstStyle/>
                    <a:p>
                      <a:pPr indent="0" lvl="0" marL="0" rtl="0" algn="l">
                        <a:lnSpc>
                          <a:spcPct val="150000"/>
                        </a:lnSpc>
                        <a:spcBef>
                          <a:spcPts val="0"/>
                        </a:spcBef>
                        <a:spcAft>
                          <a:spcPts val="0"/>
                        </a:spcAft>
                        <a:buNone/>
                      </a:pPr>
                      <a:r>
                        <a:rPr b="1" lang="tr" sz="1200">
                          <a:solidFill>
                            <a:schemeClr val="lt1"/>
                          </a:solidFill>
                        </a:rPr>
                        <a:t>Git</a:t>
                      </a:r>
                      <a:endParaRPr b="1" sz="1200">
                        <a:solidFill>
                          <a:schemeClr val="lt1"/>
                        </a:solidFill>
                      </a:endParaRPr>
                    </a:p>
                  </a:txBody>
                  <a:tcPr marT="0" marB="0" marR="73025" marL="73025">
                    <a:solidFill>
                      <a:schemeClr val="dk1"/>
                    </a:solidFill>
                  </a:tcPr>
                </a:tc>
                <a:tc>
                  <a:txBody>
                    <a:bodyPr/>
                    <a:lstStyle/>
                    <a:p>
                      <a:pPr indent="0" lvl="0" marL="0" rtl="0" algn="l">
                        <a:lnSpc>
                          <a:spcPct val="150000"/>
                        </a:lnSpc>
                        <a:spcBef>
                          <a:spcPts val="0"/>
                        </a:spcBef>
                        <a:spcAft>
                          <a:spcPts val="0"/>
                        </a:spcAft>
                        <a:buNone/>
                      </a:pPr>
                      <a:r>
                        <a:rPr lang="tr" sz="1200">
                          <a:solidFill>
                            <a:schemeClr val="lt1"/>
                          </a:solidFill>
                          <a:latin typeface="Cambria"/>
                          <a:ea typeface="Cambria"/>
                          <a:cs typeface="Cambria"/>
                          <a:sym typeface="Cambria"/>
                        </a:rPr>
                        <a:t>Git is a version control and source management software that we can use to track the changes that are done to the codebase.</a:t>
                      </a:r>
                      <a:endParaRPr sz="1200">
                        <a:solidFill>
                          <a:schemeClr val="lt1"/>
                        </a:solidFill>
                        <a:latin typeface="Cambria"/>
                        <a:ea typeface="Cambria"/>
                        <a:cs typeface="Cambria"/>
                        <a:sym typeface="Cambria"/>
                      </a:endParaRPr>
                    </a:p>
                  </a:txBody>
                  <a:tcPr marT="0" marB="0" marR="73025" marL="73025">
                    <a:solidFill>
                      <a:schemeClr val="dk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9.2 Hardware Needs</a:t>
            </a:r>
            <a:endParaRPr/>
          </a:p>
        </p:txBody>
      </p:sp>
      <p:graphicFrame>
        <p:nvGraphicFramePr>
          <p:cNvPr id="309" name="Google Shape;309;p49"/>
          <p:cNvGraphicFramePr/>
          <p:nvPr/>
        </p:nvGraphicFramePr>
        <p:xfrm>
          <a:off x="1615450" y="1728000"/>
          <a:ext cx="3000000" cy="3000000"/>
        </p:xfrm>
        <a:graphic>
          <a:graphicData uri="http://schemas.openxmlformats.org/drawingml/2006/table">
            <a:tbl>
              <a:tblPr bandRow="1" firstCol="1" firstRow="1">
                <a:noFill/>
                <a:tableStyleId>{9D694390-BA5B-478D-B828-2774E69B70F8}</a:tableStyleId>
              </a:tblPr>
              <a:tblGrid>
                <a:gridCol w="346050"/>
                <a:gridCol w="1587525"/>
                <a:gridCol w="4110950"/>
              </a:tblGrid>
              <a:tr h="291025">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HARDWARE NEEDS</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DESCRIPTION</a:t>
                      </a:r>
                      <a:endParaRPr b="1" sz="1200">
                        <a:solidFill>
                          <a:schemeClr val="lt1"/>
                        </a:solidFill>
                        <a:latin typeface="Cambria"/>
                        <a:ea typeface="Cambria"/>
                        <a:cs typeface="Cambria"/>
                        <a:sym typeface="Cambria"/>
                      </a:endParaRPr>
                    </a:p>
                  </a:txBody>
                  <a:tcPr marT="0" marB="0" marR="73025" marL="73025">
                    <a:solidFill>
                      <a:srgbClr val="4285F4"/>
                    </a:solidFill>
                  </a:tcPr>
                </a:tc>
              </a:tr>
              <a:tr h="582075">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1</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t>Developer workstations</a:t>
                      </a:r>
                      <a:endParaRPr b="1" sz="1200"/>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These general purpose computers will allow developers of the software to write code and test the software</a:t>
                      </a:r>
                      <a:endParaRPr sz="1200">
                        <a:latin typeface="Cambria"/>
                        <a:ea typeface="Cambria"/>
                        <a:cs typeface="Cambria"/>
                        <a:sym typeface="Cambria"/>
                      </a:endParaRPr>
                    </a:p>
                  </a:txBody>
                  <a:tcPr marT="0" marB="0" marR="73025" marL="73025"/>
                </a:tc>
              </a:tr>
              <a:tr h="710100">
                <a:tc>
                  <a:txBody>
                    <a:bodyPr/>
                    <a:lstStyle/>
                    <a:p>
                      <a:pPr indent="0" lvl="0" marL="0" rtl="0" algn="l">
                        <a:lnSpc>
                          <a:spcPct val="150000"/>
                        </a:lnSpc>
                        <a:spcBef>
                          <a:spcPts val="0"/>
                        </a:spcBef>
                        <a:spcAft>
                          <a:spcPts val="0"/>
                        </a:spcAft>
                        <a:buNone/>
                      </a:pPr>
                      <a:r>
                        <a:rPr b="1" lang="tr" sz="1200">
                          <a:solidFill>
                            <a:schemeClr val="lt1"/>
                          </a:solidFill>
                          <a:latin typeface="Cambria"/>
                          <a:ea typeface="Cambria"/>
                          <a:cs typeface="Cambria"/>
                          <a:sym typeface="Cambria"/>
                        </a:rPr>
                        <a:t>2</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b="1" lang="tr" sz="1200">
                          <a:solidFill>
                            <a:schemeClr val="lt1"/>
                          </a:solidFill>
                        </a:rPr>
                        <a:t>Host mobile devices</a:t>
                      </a:r>
                      <a:endParaRPr b="1"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latin typeface="Cambria"/>
                          <a:ea typeface="Cambria"/>
                          <a:cs typeface="Cambria"/>
                          <a:sym typeface="Cambria"/>
                        </a:rPr>
                        <a:t>These devices will allow users to interact with our program. These devices include: mobile devices, tablets, and etc. </a:t>
                      </a:r>
                      <a:endParaRPr sz="1200">
                        <a:solidFill>
                          <a:schemeClr val="lt1"/>
                        </a:solidFill>
                        <a:latin typeface="Cambria"/>
                        <a:ea typeface="Cambria"/>
                        <a:cs typeface="Cambria"/>
                        <a:sym typeface="Cambria"/>
                      </a:endParaRPr>
                    </a:p>
                  </a:txBody>
                  <a:tcPr marT="0" marB="0" marR="73025" marL="73025">
                    <a:solidFill>
                      <a:srgbClr val="4285F4"/>
                    </a:solidFill>
                  </a:tcPr>
                </a:tc>
              </a:tr>
              <a:tr h="1455200">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3</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t>Server Hardware</a:t>
                      </a:r>
                      <a:endParaRPr b="1" sz="1200"/>
                    </a:p>
                    <a:p>
                      <a:pPr indent="0" lvl="0" marL="0" rtl="0" algn="l">
                        <a:lnSpc>
                          <a:spcPct val="150000"/>
                        </a:lnSpc>
                        <a:spcBef>
                          <a:spcPts val="0"/>
                        </a:spcBef>
                        <a:spcAft>
                          <a:spcPts val="0"/>
                        </a:spcAft>
                        <a:buNone/>
                      </a:pPr>
                      <a:r>
                        <a:rPr b="1" lang="tr" sz="1200"/>
                        <a:t>(AWS)</a:t>
                      </a:r>
                      <a:endParaRPr b="1" sz="1200"/>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These devices can be around the world communicating with each other and other mobile devices. These computers are the most costly and important part of our hardware needs as most of the processing power required by our software will be handled by these machines. </a:t>
                      </a:r>
                      <a:r>
                        <a:rPr lang="tr" sz="1200"/>
                        <a:t>We will use Amazon as our service provider</a:t>
                      </a:r>
                      <a:endParaRPr sz="1200"/>
                    </a:p>
                  </a:txBody>
                  <a:tcPr marT="0" marB="0" marR="73025" marL="730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9.3 Support Needs</a:t>
            </a:r>
            <a:endParaRPr/>
          </a:p>
        </p:txBody>
      </p:sp>
      <p:graphicFrame>
        <p:nvGraphicFramePr>
          <p:cNvPr id="315" name="Google Shape;315;p50"/>
          <p:cNvGraphicFramePr/>
          <p:nvPr/>
        </p:nvGraphicFramePr>
        <p:xfrm>
          <a:off x="108000" y="1728000"/>
          <a:ext cx="3000000" cy="3000000"/>
        </p:xfrm>
        <a:graphic>
          <a:graphicData uri="http://schemas.openxmlformats.org/drawingml/2006/table">
            <a:tbl>
              <a:tblPr bandRow="1" firstCol="1" firstRow="1">
                <a:noFill/>
                <a:tableStyleId>{9D694390-BA5B-478D-B828-2774E69B70F8}</a:tableStyleId>
              </a:tblPr>
              <a:tblGrid>
                <a:gridCol w="351850"/>
                <a:gridCol w="1225650"/>
                <a:gridCol w="2922475"/>
              </a:tblGrid>
              <a:tr h="548400">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SUPPORT NEEDS</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DESCRIPTION</a:t>
                      </a:r>
                      <a:endParaRPr b="1" sz="1200">
                        <a:solidFill>
                          <a:schemeClr val="lt1"/>
                        </a:solidFill>
                        <a:latin typeface="Cambria"/>
                        <a:ea typeface="Cambria"/>
                        <a:cs typeface="Cambria"/>
                        <a:sym typeface="Cambria"/>
                      </a:endParaRPr>
                    </a:p>
                  </a:txBody>
                  <a:tcPr marT="0" marB="0" marR="73025" marL="73025">
                    <a:solidFill>
                      <a:srgbClr val="4285F4"/>
                    </a:solidFill>
                  </a:tcPr>
                </a:tc>
              </a:tr>
              <a:tr h="1106875">
                <a:tc>
                  <a:txBody>
                    <a:bodyPr/>
                    <a:lstStyle/>
                    <a:p>
                      <a:pPr indent="0" lvl="0" marL="0" rtl="0" algn="ctr">
                        <a:lnSpc>
                          <a:spcPct val="150000"/>
                        </a:lnSpc>
                        <a:spcBef>
                          <a:spcPts val="0"/>
                        </a:spcBef>
                        <a:spcAft>
                          <a:spcPts val="0"/>
                        </a:spcAft>
                        <a:buNone/>
                      </a:pPr>
                      <a:r>
                        <a:rPr b="1" lang="tr" sz="1200">
                          <a:latin typeface="Cambria"/>
                          <a:ea typeface="Cambria"/>
                          <a:cs typeface="Cambria"/>
                          <a:sym typeface="Cambria"/>
                        </a:rPr>
                        <a:t>1</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t>Customer support</a:t>
                      </a:r>
                      <a:endParaRPr b="1" sz="1200"/>
                    </a:p>
                    <a:p>
                      <a:pPr indent="0" lvl="0" marL="0" rtl="0" algn="l">
                        <a:lnSpc>
                          <a:spcPct val="150000"/>
                        </a:lnSpc>
                        <a:spcBef>
                          <a:spcPts val="0"/>
                        </a:spcBef>
                        <a:spcAft>
                          <a:spcPts val="0"/>
                        </a:spcAft>
                        <a:buNone/>
                      </a:pPr>
                      <a:r>
                        <a:rPr b="1" lang="tr" sz="1200"/>
                        <a:t>(Intercom)</a:t>
                      </a:r>
                      <a:endParaRPr b="1" sz="1200"/>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Making customers feel safe using our app is essential. We have chosen Intercom, a customer messaging platform that provides live chat, to fill this need. </a:t>
                      </a:r>
                      <a:endParaRPr sz="1200">
                        <a:latin typeface="Cambria"/>
                        <a:ea typeface="Cambria"/>
                        <a:cs typeface="Cambria"/>
                        <a:sym typeface="Cambria"/>
                      </a:endParaRPr>
                    </a:p>
                  </a:txBody>
                  <a:tcPr marT="0" marB="0" marR="73025" marL="73025"/>
                </a:tc>
              </a:tr>
              <a:tr h="1660325">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2</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b="1" lang="tr" sz="1200">
                          <a:solidFill>
                            <a:schemeClr val="lt1"/>
                          </a:solidFill>
                        </a:rPr>
                        <a:t>Cloud Hardware Providers</a:t>
                      </a:r>
                      <a:endParaRPr b="1" sz="1200">
                        <a:solidFill>
                          <a:schemeClr val="lt1"/>
                        </a:solidFill>
                      </a:endParaRPr>
                    </a:p>
                    <a:p>
                      <a:pPr indent="0" lvl="0" marL="0" rtl="0" algn="l">
                        <a:lnSpc>
                          <a:spcPct val="150000"/>
                        </a:lnSpc>
                        <a:spcBef>
                          <a:spcPts val="0"/>
                        </a:spcBef>
                        <a:spcAft>
                          <a:spcPts val="0"/>
                        </a:spcAft>
                        <a:buNone/>
                      </a:pPr>
                      <a:r>
                        <a:rPr b="1" lang="tr" sz="1200">
                          <a:solidFill>
                            <a:schemeClr val="lt1"/>
                          </a:solidFill>
                        </a:rPr>
                        <a:t>(AWS)</a:t>
                      </a:r>
                      <a:endParaRPr b="1" sz="1200">
                        <a:solidFill>
                          <a:schemeClr val="lt1"/>
                        </a:solidFill>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latin typeface="Cambria"/>
                          <a:ea typeface="Cambria"/>
                          <a:cs typeface="Cambria"/>
                          <a:sym typeface="Cambria"/>
                        </a:rPr>
                        <a:t>It is more cost effective to rely on cloud hardware providers than to rent space in a data center and populating it with our own hardware. Thus it is important to be able to get support from the cloud hardware providers.</a:t>
                      </a:r>
                      <a:endParaRPr sz="1200">
                        <a:solidFill>
                          <a:schemeClr val="lt1"/>
                        </a:solidFill>
                        <a:latin typeface="Cambria"/>
                        <a:ea typeface="Cambria"/>
                        <a:cs typeface="Cambria"/>
                        <a:sym typeface="Cambria"/>
                      </a:endParaRPr>
                    </a:p>
                  </a:txBody>
                  <a:tcPr marT="0" marB="0" marR="73025" marL="73025">
                    <a:solidFill>
                      <a:srgbClr val="4285F4"/>
                    </a:solidFill>
                  </a:tcPr>
                </a:tc>
              </a:tr>
            </a:tbl>
          </a:graphicData>
        </a:graphic>
      </p:graphicFrame>
      <p:graphicFrame>
        <p:nvGraphicFramePr>
          <p:cNvPr id="316" name="Google Shape;316;p50"/>
          <p:cNvGraphicFramePr/>
          <p:nvPr/>
        </p:nvGraphicFramePr>
        <p:xfrm>
          <a:off x="4716000" y="1728000"/>
          <a:ext cx="3000000" cy="3000000"/>
        </p:xfrm>
        <a:graphic>
          <a:graphicData uri="http://schemas.openxmlformats.org/drawingml/2006/table">
            <a:tbl>
              <a:tblPr bandRow="1" firstCol="1" firstRow="1">
                <a:noFill/>
                <a:tableStyleId>{9D694390-BA5B-478D-B828-2774E69B70F8}</a:tableStyleId>
              </a:tblPr>
              <a:tblGrid>
                <a:gridCol w="378175"/>
                <a:gridCol w="1059175"/>
                <a:gridCol w="2850275"/>
              </a:tblGrid>
              <a:tr h="553200">
                <a:tc>
                  <a:txBody>
                    <a:bodyPr/>
                    <a:lstStyle/>
                    <a:p>
                      <a:pPr indent="0" lvl="0" marL="0" rtl="0" algn="ctr">
                        <a:lnSpc>
                          <a:spcPct val="150000"/>
                        </a:lnSpc>
                        <a:spcBef>
                          <a:spcPts val="0"/>
                        </a:spcBef>
                        <a:spcAft>
                          <a:spcPts val="0"/>
                        </a:spcAft>
                        <a:buNone/>
                      </a:pPr>
                      <a:r>
                        <a:rPr lang="tr" sz="1200">
                          <a:solidFill>
                            <a:schemeClr val="lt1"/>
                          </a:solidFill>
                        </a:rPr>
                        <a:t>#</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lang="tr" sz="1200">
                          <a:solidFill>
                            <a:schemeClr val="lt1"/>
                          </a:solidFill>
                        </a:rPr>
                        <a:t>SUPPORT NEEDS</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ctr">
                        <a:lnSpc>
                          <a:spcPct val="150000"/>
                        </a:lnSpc>
                        <a:spcBef>
                          <a:spcPts val="0"/>
                        </a:spcBef>
                        <a:spcAft>
                          <a:spcPts val="0"/>
                        </a:spcAft>
                        <a:buNone/>
                      </a:pPr>
                      <a:r>
                        <a:rPr lang="tr" sz="1200">
                          <a:solidFill>
                            <a:schemeClr val="lt1"/>
                          </a:solidFill>
                        </a:rPr>
                        <a:t>DESCRIPTION</a:t>
                      </a:r>
                      <a:endParaRPr sz="1200">
                        <a:solidFill>
                          <a:schemeClr val="lt1"/>
                        </a:solidFill>
                      </a:endParaRPr>
                    </a:p>
                  </a:txBody>
                  <a:tcPr marT="0" marB="0" marR="73025" marL="73025">
                    <a:solidFill>
                      <a:srgbClr val="4285F4"/>
                    </a:solidFill>
                  </a:tcPr>
                </a:tc>
              </a:tr>
              <a:tr h="553200">
                <a:tc>
                  <a:txBody>
                    <a:bodyPr/>
                    <a:lstStyle/>
                    <a:p>
                      <a:pPr indent="0" lvl="0" marL="0" rtl="0" algn="ctr">
                        <a:lnSpc>
                          <a:spcPct val="150000"/>
                        </a:lnSpc>
                        <a:spcBef>
                          <a:spcPts val="0"/>
                        </a:spcBef>
                        <a:spcAft>
                          <a:spcPts val="0"/>
                        </a:spcAft>
                        <a:buNone/>
                      </a:pPr>
                      <a:r>
                        <a:rPr b="1" lang="tr" sz="1200">
                          <a:latin typeface="Cambria"/>
                          <a:ea typeface="Cambria"/>
                          <a:cs typeface="Cambria"/>
                          <a:sym typeface="Cambria"/>
                        </a:rPr>
                        <a:t>3</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Financial support</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0" lang="tr" sz="1200"/>
                        <a:t>Having good financial advisors is important for this project.</a:t>
                      </a:r>
                      <a:endParaRPr b="0" sz="1200"/>
                    </a:p>
                  </a:txBody>
                  <a:tcPr marT="0" marB="0" marR="73025" marL="73025"/>
                </a:tc>
              </a:tr>
              <a:tr h="1106400">
                <a:tc>
                  <a:txBody>
                    <a:bodyPr/>
                    <a:lstStyle/>
                    <a:p>
                      <a:pPr indent="0" lvl="0" marL="0" rtl="0" algn="ctr">
                        <a:lnSpc>
                          <a:spcPct val="150000"/>
                        </a:lnSpc>
                        <a:spcBef>
                          <a:spcPts val="0"/>
                        </a:spcBef>
                        <a:spcAft>
                          <a:spcPts val="0"/>
                        </a:spcAft>
                        <a:buNone/>
                      </a:pPr>
                      <a:r>
                        <a:rPr b="1" lang="tr" sz="1200">
                          <a:solidFill>
                            <a:schemeClr val="lt1"/>
                          </a:solidFill>
                          <a:latin typeface="Cambria"/>
                          <a:ea typeface="Cambria"/>
                          <a:cs typeface="Cambria"/>
                          <a:sym typeface="Cambria"/>
                        </a:rPr>
                        <a:t>4</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b="1" lang="tr" sz="1200">
                          <a:solidFill>
                            <a:schemeClr val="lt1"/>
                          </a:solidFill>
                          <a:latin typeface="Cambria"/>
                          <a:ea typeface="Cambria"/>
                          <a:cs typeface="Cambria"/>
                          <a:sym typeface="Cambria"/>
                        </a:rPr>
                        <a:t>Legal support</a:t>
                      </a:r>
                      <a:endParaRPr b="1" sz="1200">
                        <a:solidFill>
                          <a:schemeClr val="lt1"/>
                        </a:solidFill>
                        <a:latin typeface="Cambria"/>
                        <a:ea typeface="Cambria"/>
                        <a:cs typeface="Cambria"/>
                        <a:sym typeface="Cambria"/>
                      </a:endParaRPr>
                    </a:p>
                  </a:txBody>
                  <a:tcPr marT="0" marB="0" marR="73025" marL="73025">
                    <a:solidFill>
                      <a:srgbClr val="4285F4"/>
                    </a:solidFill>
                  </a:tcPr>
                </a:tc>
                <a:tc>
                  <a:txBody>
                    <a:bodyPr/>
                    <a:lstStyle/>
                    <a:p>
                      <a:pPr indent="0" lvl="0" marL="0" rtl="0" algn="l">
                        <a:lnSpc>
                          <a:spcPct val="150000"/>
                        </a:lnSpc>
                        <a:spcBef>
                          <a:spcPts val="0"/>
                        </a:spcBef>
                        <a:spcAft>
                          <a:spcPts val="0"/>
                        </a:spcAft>
                        <a:buNone/>
                      </a:pPr>
                      <a:r>
                        <a:rPr lang="tr" sz="1200">
                          <a:solidFill>
                            <a:schemeClr val="lt1"/>
                          </a:solidFill>
                          <a:latin typeface="Cambria"/>
                          <a:ea typeface="Cambria"/>
                          <a:cs typeface="Cambria"/>
                          <a:sym typeface="Cambria"/>
                        </a:rPr>
                        <a:t>Having a good legal team is essential for the longevity of this project as there can be legal constraints that need to be considered.</a:t>
                      </a:r>
                      <a:endParaRPr sz="1200">
                        <a:solidFill>
                          <a:schemeClr val="lt1"/>
                        </a:solidFill>
                        <a:latin typeface="Cambria"/>
                        <a:ea typeface="Cambria"/>
                        <a:cs typeface="Cambria"/>
                        <a:sym typeface="Cambria"/>
                      </a:endParaRPr>
                    </a:p>
                  </a:txBody>
                  <a:tcPr marT="0" marB="0" marR="73025" marL="73025">
                    <a:solidFill>
                      <a:srgbClr val="4285F4"/>
                    </a:solidFill>
                  </a:tcPr>
                </a:tc>
              </a:tr>
              <a:tr h="1106400">
                <a:tc>
                  <a:txBody>
                    <a:bodyPr/>
                    <a:lstStyle/>
                    <a:p>
                      <a:pPr indent="0" lvl="0" marL="0" rtl="0" algn="ctr">
                        <a:lnSpc>
                          <a:spcPct val="150000"/>
                        </a:lnSpc>
                        <a:spcBef>
                          <a:spcPts val="0"/>
                        </a:spcBef>
                        <a:spcAft>
                          <a:spcPts val="0"/>
                        </a:spcAft>
                        <a:buNone/>
                      </a:pPr>
                      <a:r>
                        <a:rPr b="1" lang="tr" sz="1200">
                          <a:latin typeface="Cambria"/>
                          <a:ea typeface="Cambria"/>
                          <a:cs typeface="Cambria"/>
                          <a:sym typeface="Cambria"/>
                        </a:rPr>
                        <a:t>5</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b="1" lang="tr" sz="1200">
                          <a:latin typeface="Cambria"/>
                          <a:ea typeface="Cambria"/>
                          <a:cs typeface="Cambria"/>
                          <a:sym typeface="Cambria"/>
                        </a:rPr>
                        <a:t>User support</a:t>
                      </a:r>
                      <a:endParaRPr b="1" sz="1200">
                        <a:latin typeface="Cambria"/>
                        <a:ea typeface="Cambria"/>
                        <a:cs typeface="Cambria"/>
                        <a:sym typeface="Cambria"/>
                      </a:endParaRPr>
                    </a:p>
                    <a:p>
                      <a:pPr indent="0" lvl="0" marL="0" rtl="0" algn="l">
                        <a:lnSpc>
                          <a:spcPct val="150000"/>
                        </a:lnSpc>
                        <a:spcBef>
                          <a:spcPts val="0"/>
                        </a:spcBef>
                        <a:spcAft>
                          <a:spcPts val="0"/>
                        </a:spcAft>
                        <a:buNone/>
                      </a:pPr>
                      <a:r>
                        <a:rPr b="1" lang="tr" sz="1200">
                          <a:latin typeface="Cambria"/>
                          <a:ea typeface="Cambria"/>
                          <a:cs typeface="Cambria"/>
                          <a:sym typeface="Cambria"/>
                        </a:rPr>
                        <a:t>(User feedback)</a:t>
                      </a:r>
                      <a:endParaRPr b="1" sz="1200">
                        <a:latin typeface="Cambria"/>
                        <a:ea typeface="Cambria"/>
                        <a:cs typeface="Cambria"/>
                        <a:sym typeface="Cambria"/>
                      </a:endParaRPr>
                    </a:p>
                  </a:txBody>
                  <a:tcPr marT="0" marB="0" marR="73025" marL="73025"/>
                </a:tc>
                <a:tc>
                  <a:txBody>
                    <a:bodyPr/>
                    <a:lstStyle/>
                    <a:p>
                      <a:pPr indent="0" lvl="0" marL="0" rtl="0" algn="l">
                        <a:lnSpc>
                          <a:spcPct val="150000"/>
                        </a:lnSpc>
                        <a:spcBef>
                          <a:spcPts val="0"/>
                        </a:spcBef>
                        <a:spcAft>
                          <a:spcPts val="0"/>
                        </a:spcAft>
                        <a:buNone/>
                      </a:pPr>
                      <a:r>
                        <a:rPr lang="tr" sz="1200">
                          <a:latin typeface="Cambria"/>
                          <a:ea typeface="Cambria"/>
                          <a:cs typeface="Cambria"/>
                          <a:sym typeface="Cambria"/>
                        </a:rPr>
                        <a:t>Getting feedback regarding app usage and opinion from users are crucial as their satisfaction will make this project successful.</a:t>
                      </a:r>
                      <a:endParaRPr sz="1200">
                        <a:latin typeface="Cambria"/>
                        <a:ea typeface="Cambria"/>
                        <a:cs typeface="Cambria"/>
                        <a:sym typeface="Cambria"/>
                      </a:endParaRPr>
                    </a:p>
                  </a:txBody>
                  <a:tcPr marT="0" marB="0" marR="73025" marL="730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10. Project Schedule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2. Objective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solidFill>
                  <a:schemeClr val="dk2"/>
                </a:solidFill>
              </a:rPr>
              <a:t>Our Aim is to provide a high quality experience for the customers that are looking for different services within the same application. This way we are making it easy for them to access them all in the “Servicify” app. </a:t>
            </a:r>
            <a:endParaRPr sz="2000">
              <a:solidFill>
                <a:schemeClr val="dk2"/>
              </a:solidFill>
            </a:endParaRPr>
          </a:p>
          <a:p>
            <a:pPr indent="0" lvl="0" marL="0" rtl="0" algn="l">
              <a:spcBef>
                <a:spcPts val="1200"/>
              </a:spcBef>
              <a:spcAft>
                <a:spcPts val="1200"/>
              </a:spcAft>
              <a:buNone/>
            </a:pPr>
            <a:r>
              <a:t/>
            </a:r>
            <a:endParaRPr sz="20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10. Project Schedule</a:t>
            </a:r>
            <a:endParaRPr/>
          </a:p>
        </p:txBody>
      </p:sp>
      <p:pic>
        <p:nvPicPr>
          <p:cNvPr id="327" name="Google Shape;327;p52"/>
          <p:cNvPicPr preferRelativeResize="0"/>
          <p:nvPr/>
        </p:nvPicPr>
        <p:blipFill>
          <a:blip r:embed="rId3">
            <a:alphaModFix/>
          </a:blip>
          <a:stretch>
            <a:fillRect/>
          </a:stretch>
        </p:blipFill>
        <p:spPr>
          <a:xfrm>
            <a:off x="1605226" y="1702050"/>
            <a:ext cx="5736976" cy="338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10. Project Schedule</a:t>
            </a:r>
            <a:endParaRPr/>
          </a:p>
        </p:txBody>
      </p:sp>
      <p:pic>
        <p:nvPicPr>
          <p:cNvPr id="333" name="Google Shape;333;p53"/>
          <p:cNvPicPr preferRelativeResize="0"/>
          <p:nvPr/>
        </p:nvPicPr>
        <p:blipFill>
          <a:blip r:embed="rId3">
            <a:alphaModFix/>
          </a:blip>
          <a:stretch>
            <a:fillRect/>
          </a:stretch>
        </p:blipFill>
        <p:spPr>
          <a:xfrm>
            <a:off x="0" y="2485236"/>
            <a:ext cx="9144000" cy="157787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10. Project Schedule</a:t>
            </a:r>
            <a:endParaRPr/>
          </a:p>
        </p:txBody>
      </p:sp>
      <p:pic>
        <p:nvPicPr>
          <p:cNvPr id="339" name="Google Shape;339;p54"/>
          <p:cNvPicPr preferRelativeResize="0"/>
          <p:nvPr/>
        </p:nvPicPr>
        <p:blipFill>
          <a:blip r:embed="rId3">
            <a:alphaModFix/>
          </a:blip>
          <a:stretch>
            <a:fillRect/>
          </a:stretch>
        </p:blipFill>
        <p:spPr>
          <a:xfrm>
            <a:off x="76200" y="1900825"/>
            <a:ext cx="8991600" cy="295460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10. Project Schedule</a:t>
            </a:r>
            <a:endParaRPr/>
          </a:p>
        </p:txBody>
      </p:sp>
      <p:pic>
        <p:nvPicPr>
          <p:cNvPr id="345" name="Google Shape;345;p55"/>
          <p:cNvPicPr preferRelativeResize="0"/>
          <p:nvPr/>
        </p:nvPicPr>
        <p:blipFill>
          <a:blip r:embed="rId3">
            <a:alphaModFix/>
          </a:blip>
          <a:stretch>
            <a:fillRect/>
          </a:stretch>
        </p:blipFill>
        <p:spPr>
          <a:xfrm>
            <a:off x="152400" y="2571750"/>
            <a:ext cx="8839198" cy="129466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Thank you for listening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ctrTitle"/>
          </p:nvPr>
        </p:nvSpPr>
        <p:spPr>
          <a:xfrm>
            <a:off x="390525" y="2031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sz="3200"/>
              <a:t>3. Software Requirements</a:t>
            </a:r>
            <a:endParaRPr sz="3200"/>
          </a:p>
        </p:txBody>
      </p:sp>
      <p:pic>
        <p:nvPicPr>
          <p:cNvPr id="92" name="Google Shape;92;p17"/>
          <p:cNvPicPr preferRelativeResize="0"/>
          <p:nvPr/>
        </p:nvPicPr>
        <p:blipFill>
          <a:blip r:embed="rId3">
            <a:alphaModFix/>
          </a:blip>
          <a:stretch>
            <a:fillRect/>
          </a:stretch>
        </p:blipFill>
        <p:spPr>
          <a:xfrm>
            <a:off x="390525" y="1781675"/>
            <a:ext cx="3851700" cy="2567800"/>
          </a:xfrm>
          <a:prstGeom prst="rect">
            <a:avLst/>
          </a:prstGeom>
          <a:noFill/>
          <a:ln>
            <a:noFill/>
          </a:ln>
        </p:spPr>
      </p:pic>
      <p:sp>
        <p:nvSpPr>
          <p:cNvPr id="93" name="Google Shape;93;p17"/>
          <p:cNvSpPr txBox="1"/>
          <p:nvPr/>
        </p:nvSpPr>
        <p:spPr>
          <a:xfrm>
            <a:off x="4572000" y="1950175"/>
            <a:ext cx="4250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solidFill>
                  <a:schemeClr val="lt1"/>
                </a:solidFill>
                <a:latin typeface="Roboto"/>
                <a:ea typeface="Roboto"/>
                <a:cs typeface="Roboto"/>
                <a:sym typeface="Roboto"/>
              </a:rPr>
              <a:t>1- </a:t>
            </a:r>
            <a:r>
              <a:rPr b="1" lang="tr" sz="1900">
                <a:solidFill>
                  <a:schemeClr val="lt1"/>
                </a:solidFill>
                <a:latin typeface="Roboto"/>
                <a:ea typeface="Roboto"/>
                <a:cs typeface="Roboto"/>
                <a:sym typeface="Roboto"/>
              </a:rPr>
              <a:t>FUNCTIONAL REQUIREMENTS</a:t>
            </a:r>
            <a:endParaRPr b="1" sz="1900">
              <a:solidFill>
                <a:schemeClr val="lt1"/>
              </a:solidFill>
              <a:latin typeface="Roboto"/>
              <a:ea typeface="Roboto"/>
              <a:cs typeface="Roboto"/>
              <a:sym typeface="Roboto"/>
            </a:endParaRPr>
          </a:p>
        </p:txBody>
      </p:sp>
      <p:sp>
        <p:nvSpPr>
          <p:cNvPr id="94" name="Google Shape;94;p17"/>
          <p:cNvSpPr txBox="1"/>
          <p:nvPr/>
        </p:nvSpPr>
        <p:spPr>
          <a:xfrm>
            <a:off x="4572000" y="2571750"/>
            <a:ext cx="4510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900">
                <a:solidFill>
                  <a:schemeClr val="lt1"/>
                </a:solidFill>
                <a:latin typeface="Roboto"/>
                <a:ea typeface="Roboto"/>
                <a:cs typeface="Roboto"/>
                <a:sym typeface="Roboto"/>
              </a:rPr>
              <a:t>2</a:t>
            </a:r>
            <a:r>
              <a:rPr b="1" lang="tr" sz="1900">
                <a:solidFill>
                  <a:schemeClr val="lt1"/>
                </a:solidFill>
                <a:latin typeface="Roboto"/>
                <a:ea typeface="Roboto"/>
                <a:cs typeface="Roboto"/>
                <a:sym typeface="Roboto"/>
              </a:rPr>
              <a:t>- NON-FUNCTIONAL REQUIREMENTS</a:t>
            </a:r>
            <a:endParaRPr b="1" sz="1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sz="3200"/>
              <a:t>3.1 Functional Requirements</a:t>
            </a:r>
            <a:endParaRPr sz="3200"/>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2"/>
              </a:buClr>
              <a:buSzPts val="1500"/>
              <a:buChar char="●"/>
            </a:pPr>
            <a:r>
              <a:rPr lang="tr" sz="1500">
                <a:solidFill>
                  <a:schemeClr val="dk2"/>
                </a:solidFill>
              </a:rPr>
              <a:t>Users should be able to create accounts and log in securely.</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Users should be able to search services near them using location services.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Vendors should be able to list their products or services for sale.</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Users should be able to add items to their shopping carts and proceed to checkout.</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Restaurants should be able to create/modify menus.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The application should provide analytics and reporting tools for businesses to track performance, user behavior, and overall system usage.</a:t>
            </a:r>
            <a:endParaRPr sz="1500">
              <a:solidFill>
                <a:schemeClr val="dk2"/>
              </a:solidFill>
            </a:endParaRPr>
          </a:p>
          <a:p>
            <a:pPr indent="0" lvl="0" marL="0" rtl="0" algn="l">
              <a:lnSpc>
                <a:spcPct val="80000"/>
              </a:lnSpc>
              <a:spcBef>
                <a:spcPts val="1200"/>
              </a:spcBef>
              <a:spcAft>
                <a:spcPts val="1200"/>
              </a:spcAft>
              <a:buSzPts val="275"/>
              <a:buNone/>
            </a:pPr>
            <a:r>
              <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2"/>
              </a:buClr>
              <a:buSzPts val="1500"/>
              <a:buChar char="●"/>
            </a:pPr>
            <a:r>
              <a:rPr lang="tr" sz="1500">
                <a:solidFill>
                  <a:schemeClr val="dk2"/>
                </a:solidFill>
              </a:rPr>
              <a:t>Users should be able to view the status of their orders in real-time. </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Vendors should have access to tools for managing orders, including order fulfillment and tracking.</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Users should be able to leave reviews and ratings for products/services they have purchased.</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Vendors should be able to respond to reviews and address customer feedback.</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The application should support multiple languages and currencies to cater to a global user base.</a:t>
            </a:r>
            <a:endParaRPr sz="1500">
              <a:solidFill>
                <a:schemeClr val="dk2"/>
              </a:solidFill>
            </a:endParaRPr>
          </a:p>
        </p:txBody>
      </p:sp>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3.1 Functional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471900" y="1919075"/>
            <a:ext cx="8222100" cy="3062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2"/>
              </a:buClr>
              <a:buSzPts val="1500"/>
              <a:buChar char="●"/>
            </a:pPr>
            <a:r>
              <a:rPr lang="tr" sz="1500">
                <a:solidFill>
                  <a:schemeClr val="dk2"/>
                </a:solidFill>
              </a:rPr>
              <a:t>Vendors should be able to respond to reviews and address customer feedback.</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The application should support multiple languages and currencies to cater to a global user base.</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Multiple payment methods should be supported, including credit/debit cards, digital wallets, and cash on delivery.</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System should be able to recommend services based on previous user purchases.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Users should be able to search for specific services or products and apply filters to narrow down their choices.</a:t>
            </a:r>
            <a:endParaRPr sz="1500">
              <a:solidFill>
                <a:schemeClr val="dk2"/>
              </a:solidFill>
            </a:endParaRPr>
          </a:p>
        </p:txBody>
      </p:sp>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3.1 Functional Requirements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2"/>
              </a:buClr>
              <a:buSzPts val="1500"/>
              <a:buChar char="●"/>
            </a:pPr>
            <a:r>
              <a:rPr lang="tr" sz="1500">
                <a:solidFill>
                  <a:schemeClr val="dk2"/>
                </a:solidFill>
              </a:rPr>
              <a:t>The application must implement robust security measures, including encryption, secure authentication, and protection against common vulnerabilities.</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In case of an unexpected crash, the system should not lose vital information.</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Loading times for pages and images should be minimal and intuitive to ensure a seamless user experience.</a:t>
            </a:r>
            <a:endParaRPr sz="1500">
              <a:solidFill>
                <a:schemeClr val="dk2"/>
              </a:solidFill>
            </a:endParaRPr>
          </a:p>
          <a:p>
            <a:pPr indent="-323850" lvl="0" marL="457200" rtl="0" algn="l">
              <a:lnSpc>
                <a:spcPct val="150000"/>
              </a:lnSpc>
              <a:spcBef>
                <a:spcPts val="0"/>
              </a:spcBef>
              <a:spcAft>
                <a:spcPts val="0"/>
              </a:spcAft>
              <a:buClr>
                <a:schemeClr val="dk2"/>
              </a:buClr>
              <a:buSzPts val="1500"/>
              <a:buChar char="●"/>
            </a:pPr>
            <a:r>
              <a:rPr lang="tr" sz="1500">
                <a:solidFill>
                  <a:schemeClr val="dk2"/>
                </a:solidFill>
              </a:rPr>
              <a:t>The system should be able to handle increasing numbers of concurrent users during peak hours without a significant decrease in performance.</a:t>
            </a:r>
            <a:endParaRPr sz="1500">
              <a:solidFill>
                <a:schemeClr val="dk2"/>
              </a:solidFill>
            </a:endParaRPr>
          </a:p>
        </p:txBody>
      </p:sp>
      <p:sp>
        <p:nvSpPr>
          <p:cNvPr id="118" name="Google Shape;118;p21"/>
          <p:cNvSpPr txBox="1"/>
          <p:nvPr/>
        </p:nvSpPr>
        <p:spPr>
          <a:xfrm>
            <a:off x="0" y="0"/>
            <a:ext cx="902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solidFill>
                <a:schemeClr val="lt1"/>
              </a:solidFill>
              <a:latin typeface="Roboto"/>
              <a:ea typeface="Roboto"/>
              <a:cs typeface="Roboto"/>
              <a:sym typeface="Roboto"/>
            </a:endParaRPr>
          </a:p>
        </p:txBody>
      </p:sp>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tr"/>
              <a:t>3.2 Non-Functional Requirements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