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Montserrat Semi-Bold" charset="1" panose="00000700000000000000"/>
      <p:regular r:id="rId16"/>
    </p:embeddedFont>
    <p:embeddedFont>
      <p:font typeface="Montserrat Ultra-Bold" charset="1" panose="00000900000000000000"/>
      <p:regular r:id="rId17"/>
    </p:embeddedFont>
    <p:embeddedFont>
      <p:font typeface="Montserrat" charset="1" panose="00000500000000000000"/>
      <p:regular r:id="rId18"/>
    </p:embeddedFont>
    <p:embeddedFont>
      <p:font typeface="Montserrat Bold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82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52604" y="8748451"/>
            <a:ext cx="8154894" cy="2038350"/>
            <a:chOff x="0" y="0"/>
            <a:chExt cx="2147791" cy="5368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47791" cy="536849"/>
            </a:xfrm>
            <a:custGeom>
              <a:avLst/>
              <a:gdLst/>
              <a:ahLst/>
              <a:cxnLst/>
              <a:rect r="r" b="b" t="t" l="l"/>
              <a:pathLst>
                <a:path h="536849" w="2147791">
                  <a:moveTo>
                    <a:pt x="0" y="0"/>
                  </a:moveTo>
                  <a:lnTo>
                    <a:pt x="2147791" y="0"/>
                  </a:lnTo>
                  <a:lnTo>
                    <a:pt x="2147791" y="536849"/>
                  </a:lnTo>
                  <a:lnTo>
                    <a:pt x="0" y="536849"/>
                  </a:lnTo>
                  <a:close/>
                </a:path>
              </a:pathLst>
            </a:custGeom>
            <a:solidFill>
              <a:srgbClr val="F4AD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147791" cy="660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306679" y="9392570"/>
            <a:ext cx="2091000" cy="70256"/>
            <a:chOff x="0" y="0"/>
            <a:chExt cx="547795" cy="184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202279" y="9392570"/>
            <a:ext cx="2091000" cy="70256"/>
            <a:chOff x="0" y="0"/>
            <a:chExt cx="547795" cy="1840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093379" y="9392570"/>
            <a:ext cx="2091000" cy="70256"/>
            <a:chOff x="0" y="0"/>
            <a:chExt cx="547795" cy="1840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7795" cy="18406"/>
            </a:xfrm>
            <a:custGeom>
              <a:avLst/>
              <a:gdLst/>
              <a:ahLst/>
              <a:cxnLst/>
              <a:rect r="r" b="b" t="t" l="l"/>
              <a:pathLst>
                <a:path h="18406" w="547795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7980873" y="-547802"/>
            <a:ext cx="7312406" cy="6719927"/>
          </a:xfrm>
          <a:custGeom>
            <a:avLst/>
            <a:gdLst/>
            <a:ahLst/>
            <a:cxnLst/>
            <a:rect r="r" b="b" t="t" l="l"/>
            <a:pathLst>
              <a:path h="6719927" w="7312406">
                <a:moveTo>
                  <a:pt x="0" y="0"/>
                </a:moveTo>
                <a:lnTo>
                  <a:pt x="7312406" y="0"/>
                </a:lnTo>
                <a:lnTo>
                  <a:pt x="7312406" y="6719927"/>
                </a:lnTo>
                <a:lnTo>
                  <a:pt x="0" y="67199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0079" r="0" b="-2015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-5400000">
            <a:off x="240449" y="-1200150"/>
            <a:ext cx="11215802" cy="12687300"/>
            <a:chOff x="0" y="0"/>
            <a:chExt cx="2953956" cy="334151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953956" cy="3341511"/>
            </a:xfrm>
            <a:custGeom>
              <a:avLst/>
              <a:gdLst/>
              <a:ahLst/>
              <a:cxnLst/>
              <a:rect r="r" b="b" t="t" l="l"/>
              <a:pathLst>
                <a:path h="3341511" w="2953956">
                  <a:moveTo>
                    <a:pt x="0" y="0"/>
                  </a:moveTo>
                  <a:lnTo>
                    <a:pt x="2953956" y="0"/>
                  </a:lnTo>
                  <a:lnTo>
                    <a:pt x="2953956" y="3341511"/>
                  </a:lnTo>
                  <a:lnTo>
                    <a:pt x="0" y="3341511"/>
                  </a:lnTo>
                  <a:close/>
                </a:path>
              </a:pathLst>
            </a:custGeom>
            <a:solidFill>
              <a:srgbClr val="0B154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23825"/>
              <a:ext cx="2953956" cy="34653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0306679" y="5288251"/>
            <a:ext cx="12459585" cy="4711989"/>
          </a:xfrm>
          <a:custGeom>
            <a:avLst/>
            <a:gdLst/>
            <a:ahLst/>
            <a:cxnLst/>
            <a:rect r="r" b="b" t="t" l="l"/>
            <a:pathLst>
              <a:path h="4711989" w="12459585">
                <a:moveTo>
                  <a:pt x="0" y="0"/>
                </a:moveTo>
                <a:lnTo>
                  <a:pt x="12459585" y="0"/>
                </a:lnTo>
                <a:lnTo>
                  <a:pt x="12459585" y="4711989"/>
                </a:lnTo>
                <a:lnTo>
                  <a:pt x="0" y="47119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9" id="19"/>
          <p:cNvSpPr/>
          <p:nvPr/>
        </p:nvSpPr>
        <p:spPr>
          <a:xfrm>
            <a:off x="12192000" y="5143500"/>
            <a:ext cx="609600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14127622" y="192275"/>
            <a:ext cx="2331314" cy="4705908"/>
          </a:xfrm>
          <a:custGeom>
            <a:avLst/>
            <a:gdLst/>
            <a:ahLst/>
            <a:cxnLst/>
            <a:rect r="r" b="b" t="t" l="l"/>
            <a:pathLst>
              <a:path h="4705908" w="2331314">
                <a:moveTo>
                  <a:pt x="0" y="0"/>
                </a:moveTo>
                <a:lnTo>
                  <a:pt x="2331314" y="0"/>
                </a:lnTo>
                <a:lnTo>
                  <a:pt x="2331314" y="4705908"/>
                </a:lnTo>
                <a:lnTo>
                  <a:pt x="0" y="47059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052559" y="1294281"/>
            <a:ext cx="8091441" cy="5850235"/>
            <a:chOff x="0" y="0"/>
            <a:chExt cx="10788588" cy="7800313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5415676"/>
              <a:ext cx="10788588" cy="23846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99"/>
                </a:lnSpc>
              </a:pPr>
              <a:r>
                <a:rPr lang="en-US" sz="4599" spc="91">
                  <a:solidFill>
                    <a:srgbClr val="F88219"/>
                  </a:solidFill>
                  <a:latin typeface="Montserrat Semi-Bold"/>
                </a:rPr>
                <a:t>SAFE, CONVENIENT, AND AFFORDABLE CAMPUS TRANSPORT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133350"/>
              <a:ext cx="10788588" cy="50956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400"/>
                </a:lnSpc>
              </a:pPr>
              <a:r>
                <a:rPr lang="en-US" sz="7400" spc="148">
                  <a:solidFill>
                    <a:srgbClr val="F6BD33"/>
                  </a:solidFill>
                  <a:latin typeface="Montserrat Ultra-Bold"/>
                </a:rPr>
                <a:t>DRIVECO :</a:t>
              </a:r>
              <a:r>
                <a:rPr lang="en-US" sz="7400" spc="148">
                  <a:solidFill>
                    <a:srgbClr val="F6BD33"/>
                  </a:solidFill>
                  <a:latin typeface="Montserrat Ultra-Bold"/>
                </a:rPr>
                <a:t> </a:t>
              </a:r>
            </a:p>
            <a:p>
              <a:pPr algn="l" marL="0" indent="0" lvl="0">
                <a:lnSpc>
                  <a:spcPts val="7400"/>
                </a:lnSpc>
              </a:pPr>
              <a:r>
                <a:rPr lang="en-US" sz="7400" spc="148">
                  <a:solidFill>
                    <a:srgbClr val="F6BD33"/>
                  </a:solidFill>
                  <a:latin typeface="Montserrat Ultra-Bold"/>
                </a:rPr>
                <a:t>RIde-SharIng App for IUE Students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028700" y="7946418"/>
            <a:ext cx="4201812" cy="197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Montserrat"/>
              </a:rPr>
              <a:t>Yunus Erdem Gökdağ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Montserrat"/>
              </a:rPr>
              <a:t>Deniz Yetiş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Montserrat"/>
              </a:rPr>
              <a:t>Elif Göksu Sümer</a:t>
            </a:r>
          </a:p>
          <a:p>
            <a:pPr algn="l">
              <a:lnSpc>
                <a:spcPts val="3640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5474672" y="7946418"/>
            <a:ext cx="4201812" cy="197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Montserrat"/>
              </a:rPr>
              <a:t>Fatih Anamaslı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Montserrat"/>
              </a:rPr>
              <a:t>Selin Gilgil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Montserrat"/>
              </a:rPr>
              <a:t>Bade Balcı</a:t>
            </a:r>
          </a:p>
          <a:p>
            <a:pPr algn="l">
              <a:lnSpc>
                <a:spcPts val="3640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21834" y="3005168"/>
            <a:ext cx="14644332" cy="4276663"/>
          </a:xfrm>
          <a:custGeom>
            <a:avLst/>
            <a:gdLst/>
            <a:ahLst/>
            <a:cxnLst/>
            <a:rect r="r" b="b" t="t" l="l"/>
            <a:pathLst>
              <a:path h="4276663" w="14644332">
                <a:moveTo>
                  <a:pt x="0" y="0"/>
                </a:moveTo>
                <a:lnTo>
                  <a:pt x="14644332" y="0"/>
                </a:lnTo>
                <a:lnTo>
                  <a:pt x="14644332" y="4276664"/>
                </a:lnTo>
                <a:lnTo>
                  <a:pt x="0" y="42766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40879" y="650875"/>
            <a:ext cx="8006242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1B1A1A"/>
                </a:solidFill>
                <a:latin typeface="Montserrat Bold"/>
              </a:rPr>
              <a:t>Project Schedule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4AD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3517049" y="-3688499"/>
            <a:ext cx="11215802" cy="18592800"/>
            <a:chOff x="0" y="0"/>
            <a:chExt cx="2953956" cy="48968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53956" cy="4896869"/>
            </a:xfrm>
            <a:custGeom>
              <a:avLst/>
              <a:gdLst/>
              <a:ahLst/>
              <a:cxnLst/>
              <a:rect r="r" b="b" t="t" l="l"/>
              <a:pathLst>
                <a:path h="4896869" w="2953956">
                  <a:moveTo>
                    <a:pt x="0" y="0"/>
                  </a:moveTo>
                  <a:lnTo>
                    <a:pt x="2953956" y="0"/>
                  </a:lnTo>
                  <a:lnTo>
                    <a:pt x="2953956" y="4896869"/>
                  </a:lnTo>
                  <a:lnTo>
                    <a:pt x="0" y="48968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953956" cy="50206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2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82467" y="298450"/>
            <a:ext cx="5383752" cy="1384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1B1A1A"/>
                </a:solidFill>
                <a:latin typeface="Montserrat Bold"/>
              </a:rPr>
              <a:t>Functional Requirements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049000" y="298450"/>
            <a:ext cx="5383752" cy="1384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1B1A1A"/>
                </a:solidFill>
                <a:latin typeface="Montserrat Bold"/>
              </a:rPr>
              <a:t>Non-Functional Requirements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9124950" y="0"/>
            <a:ext cx="0" cy="102870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219447" y="2006601"/>
            <a:ext cx="8534028" cy="8280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User Registration and Login İnterfaces.</a:t>
            </a:r>
          </a:p>
          <a:p>
            <a:pPr algn="l" marL="604523" indent="-302261" lvl="1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ID Verification at Registration.</a:t>
            </a:r>
          </a:p>
          <a:p>
            <a:pPr algn="l" marL="604523" indent="-302261" lvl="1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Messaging and Appointment Creation.</a:t>
            </a:r>
          </a:p>
          <a:p>
            <a:pPr algn="l" marL="604523" indent="-302261" lvl="1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Offer Prices for Rides.</a:t>
            </a:r>
          </a:p>
          <a:p>
            <a:pPr algn="l" marL="604523" indent="-302261" lvl="1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Fetch Student Data From IUE.</a:t>
            </a:r>
          </a:p>
          <a:p>
            <a:pPr algn="l" marL="604523" indent="-302261" lvl="1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Access Users' Location.</a:t>
            </a:r>
          </a:p>
          <a:p>
            <a:pPr algn="l" marL="604523" indent="-302261" lvl="1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Help Button for Emergency Police Notification.</a:t>
            </a:r>
          </a:p>
          <a:p>
            <a:pPr algn="l" marL="604523" indent="-302261" lvl="1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Money Transfer Tool.</a:t>
            </a:r>
          </a:p>
          <a:p>
            <a:pPr algn="l" marL="604523" indent="-302261" lvl="1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Create Discount Coupons.</a:t>
            </a:r>
          </a:p>
          <a:p>
            <a:pPr algn="l" marL="604523" indent="-302261" lvl="1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Phone Number Verification via SMS.</a:t>
            </a:r>
          </a:p>
          <a:p>
            <a:pPr algn="l">
              <a:lnSpc>
                <a:spcPts val="392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495545" y="2006601"/>
            <a:ext cx="8490662" cy="6870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Securely Store User Data.</a:t>
            </a:r>
          </a:p>
          <a:p>
            <a:pPr algn="l" marL="604523" indent="-302261" lvl="1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Robust ID and Phone Verification.</a:t>
            </a:r>
          </a:p>
          <a:p>
            <a:pPr algn="l" marL="604523" indent="-302261" lvl="1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Keep User Location Confidential.</a:t>
            </a:r>
          </a:p>
          <a:p>
            <a:pPr algn="l" marL="604523" indent="-302261" lvl="1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User-friendly Interface.</a:t>
            </a:r>
          </a:p>
          <a:p>
            <a:pPr algn="l" marL="604523" indent="-302261" lvl="1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Compatibility with Android, iOS, and Web Browsers.</a:t>
            </a:r>
          </a:p>
          <a:p>
            <a:pPr algn="l" marL="604523" indent="-302261" lvl="1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Handle IUE Student Volume.</a:t>
            </a:r>
          </a:p>
          <a:p>
            <a:pPr algn="l" marL="604523" indent="-302261" lvl="1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Regular Backups to Prevent Data Loss.</a:t>
            </a:r>
          </a:p>
          <a:p>
            <a:pPr algn="l" marL="604523" indent="-302261" lvl="1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Optimize Server Response Times.</a:t>
            </a:r>
          </a:p>
          <a:p>
            <a:pPr algn="l">
              <a:lnSpc>
                <a:spcPts val="392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613159"/>
            <a:ext cx="6375840" cy="1595103"/>
          </a:xfrm>
          <a:custGeom>
            <a:avLst/>
            <a:gdLst/>
            <a:ahLst/>
            <a:cxnLst/>
            <a:rect r="r" b="b" t="t" l="l"/>
            <a:pathLst>
              <a:path h="1595103" w="6375840">
                <a:moveTo>
                  <a:pt x="0" y="0"/>
                </a:moveTo>
                <a:lnTo>
                  <a:pt x="6375840" y="0"/>
                </a:lnTo>
                <a:lnTo>
                  <a:pt x="6375840" y="1595103"/>
                </a:lnTo>
                <a:lnTo>
                  <a:pt x="0" y="15951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5357442"/>
            <a:ext cx="6375840" cy="1382926"/>
          </a:xfrm>
          <a:custGeom>
            <a:avLst/>
            <a:gdLst/>
            <a:ahLst/>
            <a:cxnLst/>
            <a:rect r="r" b="b" t="t" l="l"/>
            <a:pathLst>
              <a:path h="1382926" w="6375840">
                <a:moveTo>
                  <a:pt x="0" y="0"/>
                </a:moveTo>
                <a:lnTo>
                  <a:pt x="6375840" y="0"/>
                </a:lnTo>
                <a:lnTo>
                  <a:pt x="6375840" y="1382926"/>
                </a:lnTo>
                <a:lnTo>
                  <a:pt x="0" y="13829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478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38720" y="7862131"/>
            <a:ext cx="6365820" cy="1655849"/>
          </a:xfrm>
          <a:custGeom>
            <a:avLst/>
            <a:gdLst/>
            <a:ahLst/>
            <a:cxnLst/>
            <a:rect r="r" b="b" t="t" l="l"/>
            <a:pathLst>
              <a:path h="1655849" w="6365820">
                <a:moveTo>
                  <a:pt x="0" y="0"/>
                </a:moveTo>
                <a:lnTo>
                  <a:pt x="6365820" y="0"/>
                </a:lnTo>
                <a:lnTo>
                  <a:pt x="6365820" y="1655850"/>
                </a:lnTo>
                <a:lnTo>
                  <a:pt x="0" y="1655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692834" y="4914901"/>
            <a:ext cx="4221615" cy="2284001"/>
          </a:xfrm>
          <a:custGeom>
            <a:avLst/>
            <a:gdLst/>
            <a:ahLst/>
            <a:cxnLst/>
            <a:rect r="r" b="b" t="t" l="l"/>
            <a:pathLst>
              <a:path h="2284001" w="4221615">
                <a:moveTo>
                  <a:pt x="0" y="0"/>
                </a:moveTo>
                <a:lnTo>
                  <a:pt x="4221615" y="0"/>
                </a:lnTo>
                <a:lnTo>
                  <a:pt x="4221615" y="2284000"/>
                </a:lnTo>
                <a:lnTo>
                  <a:pt x="0" y="2284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68" t="-7961" r="-368" b="-85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692834" y="7423982"/>
            <a:ext cx="4384185" cy="2347791"/>
          </a:xfrm>
          <a:custGeom>
            <a:avLst/>
            <a:gdLst/>
            <a:ahLst/>
            <a:cxnLst/>
            <a:rect r="r" b="b" t="t" l="l"/>
            <a:pathLst>
              <a:path h="2347791" w="4384185">
                <a:moveTo>
                  <a:pt x="0" y="0"/>
                </a:moveTo>
                <a:lnTo>
                  <a:pt x="4384185" y="0"/>
                </a:lnTo>
                <a:lnTo>
                  <a:pt x="4384185" y="2347791"/>
                </a:lnTo>
                <a:lnTo>
                  <a:pt x="0" y="23477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1443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692834" y="1808452"/>
            <a:ext cx="4301684" cy="2652621"/>
          </a:xfrm>
          <a:custGeom>
            <a:avLst/>
            <a:gdLst/>
            <a:ahLst/>
            <a:cxnLst/>
            <a:rect r="r" b="b" t="t" l="l"/>
            <a:pathLst>
              <a:path h="2652621" w="4301684">
                <a:moveTo>
                  <a:pt x="0" y="0"/>
                </a:moveTo>
                <a:lnTo>
                  <a:pt x="4301684" y="0"/>
                </a:lnTo>
                <a:lnTo>
                  <a:pt x="4301684" y="2652622"/>
                </a:lnTo>
                <a:lnTo>
                  <a:pt x="0" y="265262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140879" y="650875"/>
            <a:ext cx="8006242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1B1A1A"/>
                </a:solidFill>
                <a:latin typeface="Montserrat Bold"/>
              </a:rPr>
              <a:t>Software Tool Selection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7174" y="1751302"/>
            <a:ext cx="8006242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1B1A1A"/>
                </a:solidFill>
                <a:latin typeface="Montserrat Bold"/>
              </a:rPr>
              <a:t>Software Tools For Map API: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27174" y="4629151"/>
            <a:ext cx="8006242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1B1A1A"/>
                </a:solidFill>
                <a:latin typeface="Montserrat Bold"/>
              </a:rPr>
              <a:t>Software Tools For Payment: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27174" y="7138233"/>
            <a:ext cx="8191034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1B1A1A"/>
                </a:solidFill>
                <a:latin typeface="Montserrat Bold"/>
              </a:rPr>
              <a:t>Software Tools For Server &amp; Database: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6606" y="952500"/>
            <a:ext cx="8006242" cy="1384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1B1A1A"/>
                </a:solidFill>
                <a:latin typeface="Montserrat Bold"/>
              </a:rPr>
              <a:t>Necessary Needs From The Organizational Process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9124950" y="0"/>
            <a:ext cx="0" cy="102870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9763125" y="1003300"/>
            <a:ext cx="8006242" cy="1384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1B1A1A"/>
                </a:solidFill>
                <a:latin typeface="Montserrat Bold"/>
              </a:rPr>
              <a:t>Software Process Model : Scrum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762" y="2664676"/>
            <a:ext cx="8919930" cy="6415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Efficient Management of the Development Process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Permission from IUE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Rapid Adaptation to Requirement Changes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Flexible Planning Based on Feedback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Establishing Sponsorship Agreements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Ongoing Feedback and Iterative Improvement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513764" y="2664676"/>
            <a:ext cx="8919930" cy="7406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Sprint 1: Project Setup and User Authentication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Sprint 2: Messaging and Appointment Creation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Sprint 3: Location Services and Map Integration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Sprint 4: Payment System and Security Enhancements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Sprint 5: </a:t>
            </a: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User Interface and Compatibility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Sprint 6: </a:t>
            </a: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Testing and Deployment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0533" y="349251"/>
            <a:ext cx="8006242" cy="1384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1B1A1A"/>
                </a:solidFill>
                <a:latin typeface="Montserrat Bold"/>
              </a:rPr>
              <a:t>Questions to Identify Measurements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3689" y="1853918"/>
            <a:ext cx="8919930" cy="691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How close are we to reaching the targeted deadline?</a:t>
            </a:r>
          </a:p>
          <a:p>
            <a:pPr algn="l">
              <a:lnSpc>
                <a:spcPts val="3920"/>
              </a:lnSpc>
            </a:pP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How much of our budget have we consumed?</a:t>
            </a:r>
          </a:p>
          <a:p>
            <a:pPr algn="l">
              <a:lnSpc>
                <a:spcPts val="3920"/>
              </a:lnSpc>
            </a:pP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How much of our requirement list were we able to add to our project?</a:t>
            </a:r>
          </a:p>
          <a:p>
            <a:pPr algn="l">
              <a:lnSpc>
                <a:spcPts val="3920"/>
              </a:lnSpc>
            </a:pP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How many of the set milestones have we reached? </a:t>
            </a:r>
          </a:p>
          <a:p>
            <a:pPr algn="l">
              <a:lnSpc>
                <a:spcPts val="3920"/>
              </a:lnSpc>
            </a:pP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How many of the sprints we determined have we completed?</a:t>
            </a:r>
          </a:p>
          <a:p>
            <a:pPr algn="l">
              <a:lnSpc>
                <a:spcPts val="3920"/>
              </a:lnSpc>
            </a:pPr>
          </a:p>
        </p:txBody>
      </p:sp>
      <p:sp>
        <p:nvSpPr>
          <p:cNvPr name="AutoShape 4" id="4"/>
          <p:cNvSpPr/>
          <p:nvPr/>
        </p:nvSpPr>
        <p:spPr>
          <a:xfrm flipV="true">
            <a:off x="9124950" y="0"/>
            <a:ext cx="0" cy="102870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9763125" y="349251"/>
            <a:ext cx="8006242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1B1A1A"/>
                </a:solidFill>
                <a:latin typeface="Montserrat Bold"/>
              </a:rPr>
              <a:t>Identified Measurements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368070" y="1853918"/>
            <a:ext cx="8919930" cy="9387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The time difference between actual and planned activities will be calculated to evaluate the achievement of the target deadline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The amount we spent including the software team since the beginning of the project.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The implementation status of the functional and non-functional requirements in our requirements list into our project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How many of the predetermined milestones were passed without any problems.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The completion status of sprints will be determined by examining sprint deliveries.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Sprint 6: </a:t>
            </a: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Testing and Deployment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0533" y="349251"/>
            <a:ext cx="8006242" cy="1384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1B1A1A"/>
                </a:solidFill>
                <a:latin typeface="Montserrat Bold"/>
              </a:rPr>
              <a:t>Measurement Storage and Collection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9124950" y="0"/>
            <a:ext cx="0" cy="102870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9763125" y="349251"/>
            <a:ext cx="8006242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1B1A1A"/>
                </a:solidFill>
                <a:latin typeface="Montserrat Bold"/>
              </a:rPr>
              <a:t>Measurement Type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368070" y="2290700"/>
            <a:ext cx="8919930" cy="542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Time Management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Budget Management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Requirement Process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Quality Control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Milestone Process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Sprint Process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689" y="2290700"/>
            <a:ext cx="8919930" cy="691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The number of days remaining until the deadline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Finding the used portion of the amount initially set for the budget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The status of implementation of the requirements determined for the project.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Achievement of milestones determined at the beginning of the project. 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trike="noStrike" u="none">
                <a:solidFill>
                  <a:srgbClr val="1B1A1A"/>
                </a:solidFill>
                <a:latin typeface="Montserrat"/>
              </a:rPr>
              <a:t>The number of completed sprints.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8925" y="650875"/>
            <a:ext cx="8006242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1B1A1A"/>
                </a:solidFill>
                <a:latin typeface="Montserrat Bold"/>
              </a:rPr>
              <a:t>Software Stakeholders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9124950" y="0"/>
            <a:ext cx="0" cy="102870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9708879" y="650875"/>
            <a:ext cx="8006242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1B1A1A"/>
                </a:solidFill>
                <a:latin typeface="Montserrat Bold"/>
              </a:rPr>
              <a:t>Combined Rank Project Risks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874854" y="1476169"/>
            <a:ext cx="7674292" cy="8778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1B1A1A"/>
                </a:solidFill>
                <a:latin typeface="Montserrat"/>
              </a:rPr>
              <a:t>Hardware </a:t>
            </a:r>
            <a:r>
              <a:rPr lang="en-US" sz="2400">
                <a:solidFill>
                  <a:srgbClr val="1B1A1A"/>
                </a:solidFill>
                <a:latin typeface="Montserrat"/>
              </a:rPr>
              <a:t> / Operating System</a:t>
            </a:r>
          </a:p>
          <a:p>
            <a:pPr algn="l">
              <a:lnSpc>
                <a:spcPts val="3359"/>
              </a:lnSpc>
            </a:pP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1B1A1A"/>
                </a:solidFill>
                <a:latin typeface="Montserrat"/>
              </a:rPr>
              <a:t>Database - Data Storage Problems</a:t>
            </a:r>
          </a:p>
          <a:p>
            <a:pPr algn="l">
              <a:lnSpc>
                <a:spcPts val="3359"/>
              </a:lnSpc>
            </a:pP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1B1A1A"/>
                </a:solidFill>
                <a:latin typeface="Montserrat"/>
              </a:rPr>
              <a:t>Safety Issues</a:t>
            </a:r>
          </a:p>
          <a:p>
            <a:pPr algn="l">
              <a:lnSpc>
                <a:spcPts val="3359"/>
              </a:lnSpc>
            </a:pP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1B1A1A"/>
                </a:solidFill>
                <a:latin typeface="Montserrat"/>
              </a:rPr>
              <a:t>Scheduling</a:t>
            </a:r>
          </a:p>
          <a:p>
            <a:pPr algn="l">
              <a:lnSpc>
                <a:spcPts val="3359"/>
              </a:lnSpc>
            </a:pP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1B1A1A"/>
                </a:solidFill>
                <a:latin typeface="Montserrat"/>
              </a:rPr>
              <a:t>Unavailability of Sponsor  </a:t>
            </a:r>
          </a:p>
          <a:p>
            <a:pPr algn="l">
              <a:lnSpc>
                <a:spcPts val="3359"/>
              </a:lnSpc>
            </a:pP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1B1A1A"/>
                </a:solidFill>
                <a:latin typeface="Montserrat"/>
              </a:rPr>
              <a:t>Limited Resources</a:t>
            </a:r>
          </a:p>
          <a:p>
            <a:pPr algn="l">
              <a:lnSpc>
                <a:spcPts val="3359"/>
              </a:lnSpc>
            </a:pP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1B1A1A"/>
                </a:solidFill>
                <a:latin typeface="Montserrat"/>
              </a:rPr>
              <a:t>Training and Tools</a:t>
            </a:r>
          </a:p>
          <a:p>
            <a:pPr algn="l">
              <a:lnSpc>
                <a:spcPts val="3359"/>
              </a:lnSpc>
            </a:pP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1B1A1A"/>
                </a:solidFill>
                <a:latin typeface="Montserrat"/>
              </a:rPr>
              <a:t>Communication Difficulties</a:t>
            </a:r>
          </a:p>
          <a:p>
            <a:pPr algn="l">
              <a:lnSpc>
                <a:spcPts val="3359"/>
              </a:lnSpc>
            </a:pP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1B1A1A"/>
                </a:solidFill>
                <a:latin typeface="Montserrat"/>
              </a:rPr>
              <a:t>Budget Control</a:t>
            </a:r>
          </a:p>
          <a:p>
            <a:pPr algn="l">
              <a:lnSpc>
                <a:spcPts val="3359"/>
              </a:lnSpc>
            </a:pPr>
          </a:p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1B1A1A"/>
                </a:solidFill>
                <a:latin typeface="Montserrat"/>
              </a:rPr>
              <a:t>Changing Requirements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87895" y="1456591"/>
            <a:ext cx="8488301" cy="8678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0"/>
              </a:lnSpc>
            </a:pPr>
          </a:p>
          <a:p>
            <a:pPr algn="l" marL="561342" indent="-280671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1B1A1A"/>
                </a:solidFill>
                <a:latin typeface="Montserrat"/>
              </a:rPr>
              <a:t>Sponsorships/Izmir Chamber of Commerce</a:t>
            </a:r>
          </a:p>
          <a:p>
            <a:pPr algn="l">
              <a:lnSpc>
                <a:spcPts val="3640"/>
              </a:lnSpc>
            </a:pPr>
          </a:p>
          <a:p>
            <a:pPr algn="l" marL="561342" indent="-280671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1B1A1A"/>
                </a:solidFill>
                <a:latin typeface="Montserrat"/>
              </a:rPr>
              <a:t>Product Owner</a:t>
            </a:r>
          </a:p>
          <a:p>
            <a:pPr algn="l">
              <a:lnSpc>
                <a:spcPts val="3640"/>
              </a:lnSpc>
            </a:pPr>
          </a:p>
          <a:p>
            <a:pPr algn="l" marL="561342" indent="-280671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1B1A1A"/>
                </a:solidFill>
                <a:latin typeface="Montserrat"/>
              </a:rPr>
              <a:t>DRIVECO Users</a:t>
            </a:r>
          </a:p>
          <a:p>
            <a:pPr algn="l">
              <a:lnSpc>
                <a:spcPts val="3640"/>
              </a:lnSpc>
            </a:pPr>
          </a:p>
          <a:p>
            <a:pPr algn="l" marL="561342" indent="-280671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1B1A1A"/>
                </a:solidFill>
                <a:latin typeface="Montserrat"/>
              </a:rPr>
              <a:t>Izmir University of Economics</a:t>
            </a:r>
          </a:p>
          <a:p>
            <a:pPr algn="l">
              <a:lnSpc>
                <a:spcPts val="3640"/>
              </a:lnSpc>
            </a:pPr>
          </a:p>
          <a:p>
            <a:pPr algn="l" marL="561342" indent="-280671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1B1A1A"/>
                </a:solidFill>
                <a:latin typeface="Montserrat"/>
              </a:rPr>
              <a:t>Competitors </a:t>
            </a:r>
          </a:p>
          <a:p>
            <a:pPr algn="l">
              <a:lnSpc>
                <a:spcPts val="3640"/>
              </a:lnSpc>
            </a:pPr>
          </a:p>
          <a:p>
            <a:pPr algn="l" marL="561342" indent="-280671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1B1A1A"/>
                </a:solidFill>
                <a:latin typeface="Montserrat"/>
              </a:rPr>
              <a:t>Bank</a:t>
            </a:r>
          </a:p>
          <a:p>
            <a:pPr algn="l">
              <a:lnSpc>
                <a:spcPts val="3640"/>
              </a:lnSpc>
            </a:pPr>
          </a:p>
          <a:p>
            <a:pPr algn="l" marL="561342" indent="-280671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1B1A1A"/>
                </a:solidFill>
                <a:latin typeface="Montserrat"/>
              </a:rPr>
              <a:t>Emergency Services</a:t>
            </a:r>
          </a:p>
          <a:p>
            <a:pPr algn="l">
              <a:lnSpc>
                <a:spcPts val="3640"/>
              </a:lnSpc>
            </a:pPr>
          </a:p>
          <a:p>
            <a:pPr algn="l" marL="561342" indent="-280671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1B1A1A"/>
                </a:solidFill>
                <a:latin typeface="Montserrat"/>
              </a:rPr>
              <a:t>Staff and Managers</a:t>
            </a:r>
          </a:p>
          <a:p>
            <a:pPr algn="l">
              <a:lnSpc>
                <a:spcPts val="3640"/>
              </a:lnSpc>
            </a:pPr>
          </a:p>
          <a:p>
            <a:pPr algn="l" marL="561342" indent="-280671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>
                <a:solidFill>
                  <a:srgbClr val="1B1A1A"/>
                </a:solidFill>
                <a:latin typeface="Montserrat"/>
              </a:rPr>
              <a:t>Government</a:t>
            </a:r>
          </a:p>
          <a:p>
            <a:pPr algn="l">
              <a:lnSpc>
                <a:spcPts val="361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8925" y="1911985"/>
            <a:ext cx="8006242" cy="8396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Server-Based Database</a:t>
            </a:r>
            <a:r>
              <a:rPr lang="en-US" sz="2800">
                <a:solidFill>
                  <a:srgbClr val="1B1A1A"/>
                </a:solidFill>
                <a:latin typeface="Montserrat"/>
              </a:rPr>
              <a:t> </a:t>
            </a:r>
          </a:p>
          <a:p>
            <a:pPr algn="l">
              <a:lnSpc>
                <a:spcPts val="3920"/>
              </a:lnSpc>
            </a:pP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User Interface (UI) and User Experience (UX) Design</a:t>
            </a:r>
          </a:p>
          <a:p>
            <a:pPr algn="l">
              <a:lnSpc>
                <a:spcPts val="3920"/>
              </a:lnSpc>
            </a:pP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API (Application Programming Interface)</a:t>
            </a:r>
          </a:p>
          <a:p>
            <a:pPr algn="l">
              <a:lnSpc>
                <a:spcPts val="3920"/>
              </a:lnSpc>
            </a:pP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Real-Time Notifications</a:t>
            </a:r>
          </a:p>
          <a:p>
            <a:pPr algn="l">
              <a:lnSpc>
                <a:spcPts val="3920"/>
              </a:lnSpc>
            </a:pP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Data Analytics and Monitoring</a:t>
            </a:r>
          </a:p>
          <a:p>
            <a:pPr algn="l">
              <a:lnSpc>
                <a:spcPts val="3920"/>
              </a:lnSpc>
            </a:pP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Google Maps</a:t>
            </a:r>
          </a:p>
          <a:p>
            <a:pPr algn="l">
              <a:lnSpc>
                <a:spcPts val="3920"/>
              </a:lnSpc>
            </a:pP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Project Management Tools and Programming Languages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428925" y="650875"/>
            <a:ext cx="8006242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1B1A1A"/>
                </a:solidFill>
                <a:latin typeface="Montserrat Bold"/>
              </a:rPr>
              <a:t>Software Needs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696126" y="650875"/>
            <a:ext cx="8006242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1B1A1A"/>
                </a:solidFill>
                <a:latin typeface="Montserrat Bold"/>
              </a:rPr>
              <a:t>Hardware And Support Needs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9124950" y="0"/>
            <a:ext cx="0" cy="102870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9368070" y="1911985"/>
            <a:ext cx="8919930" cy="6415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Servers</a:t>
            </a:r>
          </a:p>
          <a:p>
            <a:pPr algn="l">
              <a:lnSpc>
                <a:spcPts val="3920"/>
              </a:lnSpc>
            </a:pP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Computers</a:t>
            </a:r>
          </a:p>
          <a:p>
            <a:pPr algn="l">
              <a:lnSpc>
                <a:spcPts val="3920"/>
              </a:lnSpc>
            </a:pP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Maintain Supports</a:t>
            </a:r>
          </a:p>
          <a:p>
            <a:pPr algn="l">
              <a:lnSpc>
                <a:spcPts val="3920"/>
              </a:lnSpc>
            </a:pP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Security Support</a:t>
            </a:r>
          </a:p>
          <a:p>
            <a:pPr algn="l">
              <a:lnSpc>
                <a:spcPts val="3920"/>
              </a:lnSpc>
            </a:pP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Data Backup and Recovery</a:t>
            </a:r>
          </a:p>
          <a:p>
            <a:pPr algn="l">
              <a:lnSpc>
                <a:spcPts val="3920"/>
              </a:lnSpc>
            </a:pP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1B1A1A"/>
                </a:solidFill>
                <a:latin typeface="Montserrat"/>
              </a:rPr>
              <a:t>Performance and Scalability Support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31536" y="2044604"/>
            <a:ext cx="14624929" cy="6908305"/>
          </a:xfrm>
          <a:custGeom>
            <a:avLst/>
            <a:gdLst/>
            <a:ahLst/>
            <a:cxnLst/>
            <a:rect r="r" b="b" t="t" l="l"/>
            <a:pathLst>
              <a:path h="6908305" w="14624929">
                <a:moveTo>
                  <a:pt x="0" y="0"/>
                </a:moveTo>
                <a:lnTo>
                  <a:pt x="14624928" y="0"/>
                </a:lnTo>
                <a:lnTo>
                  <a:pt x="14624928" y="6908305"/>
                </a:lnTo>
                <a:lnTo>
                  <a:pt x="0" y="69083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40879" y="650875"/>
            <a:ext cx="8006242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1B1A1A"/>
                </a:solidFill>
                <a:latin typeface="Montserrat Bold"/>
              </a:rPr>
              <a:t>Project Schedule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432357" y="2121217"/>
            <a:ext cx="111442" cy="108585"/>
            <a:chOff x="0" y="0"/>
            <a:chExt cx="148590" cy="1447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5720" y="45720"/>
              <a:ext cx="50800" cy="52070"/>
            </a:xfrm>
            <a:custGeom>
              <a:avLst/>
              <a:gdLst/>
              <a:ahLst/>
              <a:cxnLst/>
              <a:rect r="r" b="b" t="t" l="l"/>
              <a:pathLst>
                <a:path h="52070" w="50800">
                  <a:moveTo>
                    <a:pt x="50800" y="17780"/>
                  </a:moveTo>
                  <a:cubicBezTo>
                    <a:pt x="29210" y="52070"/>
                    <a:pt x="8890" y="45720"/>
                    <a:pt x="508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7780" y="0"/>
                    <a:pt x="44450" y="7620"/>
                    <a:pt x="4445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7419975" y="2125028"/>
            <a:ext cx="111442" cy="108585"/>
            <a:chOff x="0" y="0"/>
            <a:chExt cx="148590" cy="1447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6990" y="45720"/>
              <a:ext cx="49530" cy="52070"/>
            </a:xfrm>
            <a:custGeom>
              <a:avLst/>
              <a:gdLst/>
              <a:ahLst/>
              <a:cxnLst/>
              <a:rect r="r" b="b" t="t" l="l"/>
              <a:pathLst>
                <a:path h="52070" w="49530">
                  <a:moveTo>
                    <a:pt x="49530" y="17780"/>
                  </a:moveTo>
                  <a:cubicBezTo>
                    <a:pt x="27940" y="52070"/>
                    <a:pt x="8890" y="45720"/>
                    <a:pt x="3810" y="39370"/>
                  </a:cubicBezTo>
                  <a:cubicBezTo>
                    <a:pt x="0" y="31750"/>
                    <a:pt x="3810" y="11430"/>
                    <a:pt x="10160" y="5080"/>
                  </a:cubicBezTo>
                  <a:cubicBezTo>
                    <a:pt x="16510" y="0"/>
                    <a:pt x="43180" y="7620"/>
                    <a:pt x="4318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7404735" y="2125028"/>
            <a:ext cx="111442" cy="108585"/>
            <a:chOff x="0" y="0"/>
            <a:chExt cx="148590" cy="1447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45720" y="45720"/>
              <a:ext cx="50800" cy="52070"/>
            </a:xfrm>
            <a:custGeom>
              <a:avLst/>
              <a:gdLst/>
              <a:ahLst/>
              <a:cxnLst/>
              <a:rect r="r" b="b" t="t" l="l"/>
              <a:pathLst>
                <a:path h="52070" w="50800">
                  <a:moveTo>
                    <a:pt x="50800" y="17780"/>
                  </a:moveTo>
                  <a:cubicBezTo>
                    <a:pt x="29210" y="52070"/>
                    <a:pt x="8890" y="45720"/>
                    <a:pt x="5080" y="39370"/>
                  </a:cubicBezTo>
                  <a:cubicBezTo>
                    <a:pt x="0" y="31750"/>
                    <a:pt x="3810" y="11430"/>
                    <a:pt x="10160" y="5080"/>
                  </a:cubicBezTo>
                  <a:cubicBezTo>
                    <a:pt x="17780" y="0"/>
                    <a:pt x="44450" y="7620"/>
                    <a:pt x="4445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7410450" y="2091690"/>
            <a:ext cx="111442" cy="108585"/>
            <a:chOff x="0" y="0"/>
            <a:chExt cx="148590" cy="14478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45720" y="45720"/>
              <a:ext cx="50800" cy="52070"/>
            </a:xfrm>
            <a:custGeom>
              <a:avLst/>
              <a:gdLst/>
              <a:ahLst/>
              <a:cxnLst/>
              <a:rect r="r" b="b" t="t" l="l"/>
              <a:pathLst>
                <a:path h="52070" w="50800">
                  <a:moveTo>
                    <a:pt x="50800" y="17780"/>
                  </a:moveTo>
                  <a:cubicBezTo>
                    <a:pt x="29210" y="52070"/>
                    <a:pt x="8890" y="45720"/>
                    <a:pt x="508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7780" y="0"/>
                    <a:pt x="44450" y="7620"/>
                    <a:pt x="4445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7410450" y="2090738"/>
            <a:ext cx="111442" cy="108585"/>
            <a:chOff x="0" y="0"/>
            <a:chExt cx="148590" cy="14478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45720" y="45720"/>
              <a:ext cx="50800" cy="52070"/>
            </a:xfrm>
            <a:custGeom>
              <a:avLst/>
              <a:gdLst/>
              <a:ahLst/>
              <a:cxnLst/>
              <a:rect r="r" b="b" t="t" l="l"/>
              <a:pathLst>
                <a:path h="52070" w="50800">
                  <a:moveTo>
                    <a:pt x="50800" y="17780"/>
                  </a:moveTo>
                  <a:cubicBezTo>
                    <a:pt x="29210" y="52070"/>
                    <a:pt x="8890" y="45720"/>
                    <a:pt x="508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7780" y="0"/>
                    <a:pt x="44450" y="6350"/>
                    <a:pt x="44450" y="63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7410450" y="2090738"/>
            <a:ext cx="111442" cy="108585"/>
            <a:chOff x="0" y="0"/>
            <a:chExt cx="148590" cy="14478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45720" y="45720"/>
              <a:ext cx="50800" cy="52070"/>
            </a:xfrm>
            <a:custGeom>
              <a:avLst/>
              <a:gdLst/>
              <a:ahLst/>
              <a:cxnLst/>
              <a:rect r="r" b="b" t="t" l="l"/>
              <a:pathLst>
                <a:path h="52070" w="50800">
                  <a:moveTo>
                    <a:pt x="50800" y="17780"/>
                  </a:moveTo>
                  <a:cubicBezTo>
                    <a:pt x="29210" y="52070"/>
                    <a:pt x="8890" y="45720"/>
                    <a:pt x="508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7780" y="0"/>
                    <a:pt x="44450" y="6350"/>
                    <a:pt x="44450" y="63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7410450" y="2086927"/>
            <a:ext cx="111442" cy="108585"/>
            <a:chOff x="0" y="0"/>
            <a:chExt cx="148590" cy="14478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45720" y="45720"/>
              <a:ext cx="50800" cy="52070"/>
            </a:xfrm>
            <a:custGeom>
              <a:avLst/>
              <a:gdLst/>
              <a:ahLst/>
              <a:cxnLst/>
              <a:rect r="r" b="b" t="t" l="l"/>
              <a:pathLst>
                <a:path h="52070" w="50800">
                  <a:moveTo>
                    <a:pt x="50800" y="17780"/>
                  </a:moveTo>
                  <a:cubicBezTo>
                    <a:pt x="29210" y="52070"/>
                    <a:pt x="8890" y="45720"/>
                    <a:pt x="5080" y="39370"/>
                  </a:cubicBezTo>
                  <a:cubicBezTo>
                    <a:pt x="0" y="31750"/>
                    <a:pt x="3810" y="10160"/>
                    <a:pt x="10160" y="5080"/>
                  </a:cubicBezTo>
                  <a:cubicBezTo>
                    <a:pt x="17780" y="0"/>
                    <a:pt x="44450" y="7620"/>
                    <a:pt x="4445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8" id="18"/>
          <p:cNvGrpSpPr/>
          <p:nvPr/>
        </p:nvGrpSpPr>
        <p:grpSpPr>
          <a:xfrm rot="0">
            <a:off x="7410450" y="2077402"/>
            <a:ext cx="111442" cy="108585"/>
            <a:chOff x="0" y="0"/>
            <a:chExt cx="148590" cy="14478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45720" y="45720"/>
              <a:ext cx="50800" cy="52070"/>
            </a:xfrm>
            <a:custGeom>
              <a:avLst/>
              <a:gdLst/>
              <a:ahLst/>
              <a:cxnLst/>
              <a:rect r="r" b="b" t="t" l="l"/>
              <a:pathLst>
                <a:path h="52070" w="50800">
                  <a:moveTo>
                    <a:pt x="50800" y="17780"/>
                  </a:moveTo>
                  <a:cubicBezTo>
                    <a:pt x="29210" y="52070"/>
                    <a:pt x="8890" y="45720"/>
                    <a:pt x="508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7780" y="0"/>
                    <a:pt x="44450" y="6350"/>
                    <a:pt x="44450" y="63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7410450" y="2077402"/>
            <a:ext cx="111442" cy="108585"/>
            <a:chOff x="0" y="0"/>
            <a:chExt cx="148590" cy="14478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45720" y="45720"/>
              <a:ext cx="50800" cy="52070"/>
            </a:xfrm>
            <a:custGeom>
              <a:avLst/>
              <a:gdLst/>
              <a:ahLst/>
              <a:cxnLst/>
              <a:rect r="r" b="b" t="t" l="l"/>
              <a:pathLst>
                <a:path h="52070" w="50800">
                  <a:moveTo>
                    <a:pt x="50800" y="17780"/>
                  </a:moveTo>
                  <a:cubicBezTo>
                    <a:pt x="29210" y="52070"/>
                    <a:pt x="8890" y="45720"/>
                    <a:pt x="508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7780" y="0"/>
                    <a:pt x="44450" y="6350"/>
                    <a:pt x="44450" y="63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2" id="22"/>
          <p:cNvGrpSpPr/>
          <p:nvPr/>
        </p:nvGrpSpPr>
        <p:grpSpPr>
          <a:xfrm rot="0">
            <a:off x="7410450" y="2077402"/>
            <a:ext cx="111442" cy="108585"/>
            <a:chOff x="0" y="0"/>
            <a:chExt cx="148590" cy="14478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45720" y="45720"/>
              <a:ext cx="50800" cy="52070"/>
            </a:xfrm>
            <a:custGeom>
              <a:avLst/>
              <a:gdLst/>
              <a:ahLst/>
              <a:cxnLst/>
              <a:rect r="r" b="b" t="t" l="l"/>
              <a:pathLst>
                <a:path h="52070" w="50800">
                  <a:moveTo>
                    <a:pt x="50800" y="17780"/>
                  </a:moveTo>
                  <a:cubicBezTo>
                    <a:pt x="29210" y="52070"/>
                    <a:pt x="8890" y="45720"/>
                    <a:pt x="508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7780" y="0"/>
                    <a:pt x="44450" y="6350"/>
                    <a:pt x="44450" y="63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4" id="24"/>
          <p:cNvGrpSpPr/>
          <p:nvPr/>
        </p:nvGrpSpPr>
        <p:grpSpPr>
          <a:xfrm rot="0">
            <a:off x="7391400" y="2056448"/>
            <a:ext cx="115252" cy="115252"/>
            <a:chOff x="0" y="0"/>
            <a:chExt cx="153670" cy="15367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9530" y="50800"/>
              <a:ext cx="52070" cy="52070"/>
            </a:xfrm>
            <a:custGeom>
              <a:avLst/>
              <a:gdLst/>
              <a:ahLst/>
              <a:cxnLst/>
              <a:rect r="r" b="b" t="t" l="l"/>
              <a:pathLst>
                <a:path h="52070" w="52070">
                  <a:moveTo>
                    <a:pt x="1270" y="25400"/>
                  </a:moveTo>
                  <a:cubicBezTo>
                    <a:pt x="17780" y="0"/>
                    <a:pt x="29210" y="0"/>
                    <a:pt x="35560" y="2540"/>
                  </a:cubicBezTo>
                  <a:cubicBezTo>
                    <a:pt x="41910" y="5080"/>
                    <a:pt x="49530" y="12700"/>
                    <a:pt x="50800" y="20320"/>
                  </a:cubicBezTo>
                  <a:cubicBezTo>
                    <a:pt x="52070" y="26670"/>
                    <a:pt x="49530" y="38100"/>
                    <a:pt x="44450" y="43180"/>
                  </a:cubicBezTo>
                  <a:cubicBezTo>
                    <a:pt x="39370" y="48260"/>
                    <a:pt x="29210" y="52070"/>
                    <a:pt x="22860" y="50800"/>
                  </a:cubicBezTo>
                  <a:cubicBezTo>
                    <a:pt x="15240" y="49530"/>
                    <a:pt x="6350" y="43180"/>
                    <a:pt x="3810" y="36830"/>
                  </a:cubicBezTo>
                  <a:cubicBezTo>
                    <a:pt x="0" y="30480"/>
                    <a:pt x="1270" y="19050"/>
                    <a:pt x="5080" y="12700"/>
                  </a:cubicBezTo>
                  <a:cubicBezTo>
                    <a:pt x="7620" y="6350"/>
                    <a:pt x="17780" y="0"/>
                    <a:pt x="25400" y="0"/>
                  </a:cubicBezTo>
                  <a:cubicBezTo>
                    <a:pt x="34290" y="1270"/>
                    <a:pt x="50800" y="16510"/>
                    <a:pt x="52070" y="25400"/>
                  </a:cubicBezTo>
                  <a:cubicBezTo>
                    <a:pt x="52070" y="34290"/>
                    <a:pt x="38100" y="50800"/>
                    <a:pt x="30480" y="50800"/>
                  </a:cubicBezTo>
                  <a:cubicBezTo>
                    <a:pt x="21590" y="52070"/>
                    <a:pt x="1270" y="26670"/>
                    <a:pt x="1270" y="2667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6" id="26"/>
          <p:cNvGrpSpPr/>
          <p:nvPr/>
        </p:nvGrpSpPr>
        <p:grpSpPr>
          <a:xfrm rot="0">
            <a:off x="7394257" y="2058352"/>
            <a:ext cx="111442" cy="108585"/>
            <a:chOff x="0" y="0"/>
            <a:chExt cx="148590" cy="14478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45720" y="45720"/>
              <a:ext cx="50800" cy="52070"/>
            </a:xfrm>
            <a:custGeom>
              <a:avLst/>
              <a:gdLst/>
              <a:ahLst/>
              <a:cxnLst/>
              <a:rect r="r" b="b" t="t" l="l"/>
              <a:pathLst>
                <a:path h="52070" w="50800">
                  <a:moveTo>
                    <a:pt x="50800" y="17780"/>
                  </a:moveTo>
                  <a:cubicBezTo>
                    <a:pt x="29210" y="52070"/>
                    <a:pt x="8890" y="45720"/>
                    <a:pt x="508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7780" y="0"/>
                    <a:pt x="44450" y="7620"/>
                    <a:pt x="4445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8" id="28"/>
          <p:cNvGrpSpPr/>
          <p:nvPr/>
        </p:nvGrpSpPr>
        <p:grpSpPr>
          <a:xfrm rot="0">
            <a:off x="7394257" y="2058352"/>
            <a:ext cx="111442" cy="108585"/>
            <a:chOff x="0" y="0"/>
            <a:chExt cx="148590" cy="14478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45720" y="45720"/>
              <a:ext cx="50800" cy="52070"/>
            </a:xfrm>
            <a:custGeom>
              <a:avLst/>
              <a:gdLst/>
              <a:ahLst/>
              <a:cxnLst/>
              <a:rect r="r" b="b" t="t" l="l"/>
              <a:pathLst>
                <a:path h="52070" w="50800">
                  <a:moveTo>
                    <a:pt x="50800" y="17780"/>
                  </a:moveTo>
                  <a:cubicBezTo>
                    <a:pt x="29210" y="52070"/>
                    <a:pt x="8890" y="45720"/>
                    <a:pt x="508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7780" y="0"/>
                    <a:pt x="44450" y="7620"/>
                    <a:pt x="4445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0" id="30"/>
          <p:cNvGrpSpPr/>
          <p:nvPr/>
        </p:nvGrpSpPr>
        <p:grpSpPr>
          <a:xfrm rot="0">
            <a:off x="7394257" y="2058352"/>
            <a:ext cx="111442" cy="108585"/>
            <a:chOff x="0" y="0"/>
            <a:chExt cx="148590" cy="14478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45720" y="45720"/>
              <a:ext cx="50800" cy="52070"/>
            </a:xfrm>
            <a:custGeom>
              <a:avLst/>
              <a:gdLst/>
              <a:ahLst/>
              <a:cxnLst/>
              <a:rect r="r" b="b" t="t" l="l"/>
              <a:pathLst>
                <a:path h="52070" w="50800">
                  <a:moveTo>
                    <a:pt x="50800" y="17780"/>
                  </a:moveTo>
                  <a:cubicBezTo>
                    <a:pt x="29210" y="52070"/>
                    <a:pt x="8890" y="45720"/>
                    <a:pt x="508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7780" y="0"/>
                    <a:pt x="44450" y="7620"/>
                    <a:pt x="4445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2" id="32"/>
          <p:cNvGrpSpPr/>
          <p:nvPr/>
        </p:nvGrpSpPr>
        <p:grpSpPr>
          <a:xfrm rot="0">
            <a:off x="7420928" y="2051685"/>
            <a:ext cx="115252" cy="115252"/>
            <a:chOff x="0" y="0"/>
            <a:chExt cx="153670" cy="15367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49530" y="50800"/>
              <a:ext cx="53340" cy="52070"/>
            </a:xfrm>
            <a:custGeom>
              <a:avLst/>
              <a:gdLst/>
              <a:ahLst/>
              <a:cxnLst/>
              <a:rect r="r" b="b" t="t" l="l"/>
              <a:pathLst>
                <a:path h="52070" w="53340">
                  <a:moveTo>
                    <a:pt x="26670" y="0"/>
                  </a:moveTo>
                  <a:cubicBezTo>
                    <a:pt x="52070" y="17780"/>
                    <a:pt x="53340" y="27940"/>
                    <a:pt x="50800" y="35560"/>
                  </a:cubicBezTo>
                  <a:cubicBezTo>
                    <a:pt x="48260" y="41910"/>
                    <a:pt x="39370" y="49530"/>
                    <a:pt x="31750" y="50800"/>
                  </a:cubicBezTo>
                  <a:cubicBezTo>
                    <a:pt x="25400" y="52070"/>
                    <a:pt x="13970" y="49530"/>
                    <a:pt x="8890" y="44450"/>
                  </a:cubicBezTo>
                  <a:cubicBezTo>
                    <a:pt x="3810" y="39370"/>
                    <a:pt x="0" y="27940"/>
                    <a:pt x="1270" y="21590"/>
                  </a:cubicBezTo>
                  <a:cubicBezTo>
                    <a:pt x="2540" y="15240"/>
                    <a:pt x="10160" y="5080"/>
                    <a:pt x="16510" y="2540"/>
                  </a:cubicBezTo>
                  <a:cubicBezTo>
                    <a:pt x="22860" y="0"/>
                    <a:pt x="34290" y="0"/>
                    <a:pt x="39370" y="3810"/>
                  </a:cubicBezTo>
                  <a:cubicBezTo>
                    <a:pt x="45720" y="7620"/>
                    <a:pt x="53340" y="17780"/>
                    <a:pt x="52070" y="24130"/>
                  </a:cubicBezTo>
                  <a:cubicBezTo>
                    <a:pt x="50800" y="33020"/>
                    <a:pt x="35560" y="50800"/>
                    <a:pt x="26670" y="50800"/>
                  </a:cubicBezTo>
                  <a:cubicBezTo>
                    <a:pt x="17780" y="50800"/>
                    <a:pt x="0" y="31750"/>
                    <a:pt x="1270" y="22860"/>
                  </a:cubicBezTo>
                  <a:cubicBezTo>
                    <a:pt x="1270" y="15240"/>
                    <a:pt x="25400" y="0"/>
                    <a:pt x="25400" y="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4" id="34"/>
          <p:cNvGrpSpPr/>
          <p:nvPr/>
        </p:nvGrpSpPr>
        <p:grpSpPr>
          <a:xfrm rot="0">
            <a:off x="7417118" y="2051685"/>
            <a:ext cx="115252" cy="115252"/>
            <a:chOff x="0" y="0"/>
            <a:chExt cx="153670" cy="15367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49530" y="49530"/>
              <a:ext cx="52070" cy="53340"/>
            </a:xfrm>
            <a:custGeom>
              <a:avLst/>
              <a:gdLst/>
              <a:ahLst/>
              <a:cxnLst/>
              <a:rect r="r" b="b" t="t" l="l"/>
              <a:pathLst>
                <a:path h="53340" w="52070">
                  <a:moveTo>
                    <a:pt x="26670" y="52070"/>
                  </a:moveTo>
                  <a:cubicBezTo>
                    <a:pt x="1270" y="35560"/>
                    <a:pt x="0" y="24130"/>
                    <a:pt x="2540" y="17780"/>
                  </a:cubicBezTo>
                  <a:cubicBezTo>
                    <a:pt x="5080" y="11430"/>
                    <a:pt x="13970" y="3810"/>
                    <a:pt x="20320" y="2540"/>
                  </a:cubicBezTo>
                  <a:cubicBezTo>
                    <a:pt x="27940" y="0"/>
                    <a:pt x="38100" y="3810"/>
                    <a:pt x="43180" y="8890"/>
                  </a:cubicBezTo>
                  <a:cubicBezTo>
                    <a:pt x="48260" y="12700"/>
                    <a:pt x="52070" y="24130"/>
                    <a:pt x="50800" y="30480"/>
                  </a:cubicBezTo>
                  <a:cubicBezTo>
                    <a:pt x="49530" y="38100"/>
                    <a:pt x="43180" y="46990"/>
                    <a:pt x="36830" y="49530"/>
                  </a:cubicBezTo>
                  <a:cubicBezTo>
                    <a:pt x="30480" y="53340"/>
                    <a:pt x="19050" y="52070"/>
                    <a:pt x="12700" y="48260"/>
                  </a:cubicBezTo>
                  <a:cubicBezTo>
                    <a:pt x="7620" y="44450"/>
                    <a:pt x="0" y="35560"/>
                    <a:pt x="1270" y="27940"/>
                  </a:cubicBezTo>
                  <a:cubicBezTo>
                    <a:pt x="1270" y="19050"/>
                    <a:pt x="17780" y="1270"/>
                    <a:pt x="26670" y="1270"/>
                  </a:cubicBezTo>
                  <a:cubicBezTo>
                    <a:pt x="34290" y="1270"/>
                    <a:pt x="52070" y="20320"/>
                    <a:pt x="52070" y="29210"/>
                  </a:cubicBezTo>
                  <a:cubicBezTo>
                    <a:pt x="52070" y="36830"/>
                    <a:pt x="27940" y="52070"/>
                    <a:pt x="27940" y="5207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6" id="36"/>
          <p:cNvGrpSpPr/>
          <p:nvPr/>
        </p:nvGrpSpPr>
        <p:grpSpPr>
          <a:xfrm rot="0">
            <a:off x="7411403" y="2055495"/>
            <a:ext cx="111442" cy="108585"/>
            <a:chOff x="0" y="0"/>
            <a:chExt cx="148590" cy="14478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46990" y="45720"/>
              <a:ext cx="50800" cy="52070"/>
            </a:xfrm>
            <a:custGeom>
              <a:avLst/>
              <a:gdLst/>
              <a:ahLst/>
              <a:cxnLst/>
              <a:rect r="r" b="b" t="t" l="l"/>
              <a:pathLst>
                <a:path h="52070" w="50800">
                  <a:moveTo>
                    <a:pt x="50800" y="17780"/>
                  </a:moveTo>
                  <a:cubicBezTo>
                    <a:pt x="29210" y="52070"/>
                    <a:pt x="8890" y="45720"/>
                    <a:pt x="3810" y="39370"/>
                  </a:cubicBezTo>
                  <a:cubicBezTo>
                    <a:pt x="0" y="31750"/>
                    <a:pt x="3810" y="11430"/>
                    <a:pt x="10160" y="5080"/>
                  </a:cubicBezTo>
                  <a:cubicBezTo>
                    <a:pt x="16510" y="0"/>
                    <a:pt x="44450" y="7620"/>
                    <a:pt x="4445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8" id="38"/>
          <p:cNvGrpSpPr/>
          <p:nvPr/>
        </p:nvGrpSpPr>
        <p:grpSpPr>
          <a:xfrm rot="0">
            <a:off x="7404735" y="2053590"/>
            <a:ext cx="111442" cy="108585"/>
            <a:chOff x="0" y="0"/>
            <a:chExt cx="148590" cy="14478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46990" y="45720"/>
              <a:ext cx="49530" cy="52070"/>
            </a:xfrm>
            <a:custGeom>
              <a:avLst/>
              <a:gdLst/>
              <a:ahLst/>
              <a:cxnLst/>
              <a:rect r="r" b="b" t="t" l="l"/>
              <a:pathLst>
                <a:path h="52070" w="49530">
                  <a:moveTo>
                    <a:pt x="49530" y="17780"/>
                  </a:moveTo>
                  <a:cubicBezTo>
                    <a:pt x="29210" y="52070"/>
                    <a:pt x="8890" y="45720"/>
                    <a:pt x="381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6510" y="0"/>
                    <a:pt x="44450" y="7620"/>
                    <a:pt x="4445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0" id="40"/>
          <p:cNvGrpSpPr/>
          <p:nvPr/>
        </p:nvGrpSpPr>
        <p:grpSpPr>
          <a:xfrm rot="0">
            <a:off x="7404735" y="2053590"/>
            <a:ext cx="111442" cy="108585"/>
            <a:chOff x="0" y="0"/>
            <a:chExt cx="148590" cy="14478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46990" y="45720"/>
              <a:ext cx="49530" cy="52070"/>
            </a:xfrm>
            <a:custGeom>
              <a:avLst/>
              <a:gdLst/>
              <a:ahLst/>
              <a:cxnLst/>
              <a:rect r="r" b="b" t="t" l="l"/>
              <a:pathLst>
                <a:path h="52070" w="49530">
                  <a:moveTo>
                    <a:pt x="49530" y="17780"/>
                  </a:moveTo>
                  <a:cubicBezTo>
                    <a:pt x="29210" y="52070"/>
                    <a:pt x="8890" y="45720"/>
                    <a:pt x="381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6510" y="0"/>
                    <a:pt x="44450" y="7620"/>
                    <a:pt x="4445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2" id="42"/>
          <p:cNvGrpSpPr/>
          <p:nvPr/>
        </p:nvGrpSpPr>
        <p:grpSpPr>
          <a:xfrm rot="0">
            <a:off x="7404735" y="2053590"/>
            <a:ext cx="111442" cy="108585"/>
            <a:chOff x="0" y="0"/>
            <a:chExt cx="148590" cy="14478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46990" y="45720"/>
              <a:ext cx="49530" cy="52070"/>
            </a:xfrm>
            <a:custGeom>
              <a:avLst/>
              <a:gdLst/>
              <a:ahLst/>
              <a:cxnLst/>
              <a:rect r="r" b="b" t="t" l="l"/>
              <a:pathLst>
                <a:path h="52070" w="49530">
                  <a:moveTo>
                    <a:pt x="49530" y="17780"/>
                  </a:moveTo>
                  <a:cubicBezTo>
                    <a:pt x="29210" y="52070"/>
                    <a:pt x="8890" y="45720"/>
                    <a:pt x="381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6510" y="0"/>
                    <a:pt x="44450" y="7620"/>
                    <a:pt x="4445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4" id="44"/>
          <p:cNvGrpSpPr/>
          <p:nvPr/>
        </p:nvGrpSpPr>
        <p:grpSpPr>
          <a:xfrm rot="0">
            <a:off x="7378065" y="2048827"/>
            <a:ext cx="145733" cy="200978"/>
            <a:chOff x="0" y="0"/>
            <a:chExt cx="194310" cy="26797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45720" y="48260"/>
              <a:ext cx="101600" cy="170180"/>
            </a:xfrm>
            <a:custGeom>
              <a:avLst/>
              <a:gdLst/>
              <a:ahLst/>
              <a:cxnLst/>
              <a:rect r="r" b="b" t="t" l="l"/>
              <a:pathLst>
                <a:path h="170180" w="101600">
                  <a:moveTo>
                    <a:pt x="36830" y="90170"/>
                  </a:moveTo>
                  <a:cubicBezTo>
                    <a:pt x="12700" y="20320"/>
                    <a:pt x="20320" y="7620"/>
                    <a:pt x="27940" y="3810"/>
                  </a:cubicBezTo>
                  <a:cubicBezTo>
                    <a:pt x="35560" y="0"/>
                    <a:pt x="45720" y="1270"/>
                    <a:pt x="54610" y="3810"/>
                  </a:cubicBezTo>
                  <a:cubicBezTo>
                    <a:pt x="67310" y="10160"/>
                    <a:pt x="87630" y="26670"/>
                    <a:pt x="95250" y="41910"/>
                  </a:cubicBezTo>
                  <a:cubicBezTo>
                    <a:pt x="101600" y="57150"/>
                    <a:pt x="100330" y="77470"/>
                    <a:pt x="97790" y="96520"/>
                  </a:cubicBezTo>
                  <a:cubicBezTo>
                    <a:pt x="95250" y="114300"/>
                    <a:pt x="85090" y="139700"/>
                    <a:pt x="76200" y="151130"/>
                  </a:cubicBezTo>
                  <a:cubicBezTo>
                    <a:pt x="69850" y="160020"/>
                    <a:pt x="63500" y="166370"/>
                    <a:pt x="55880" y="167640"/>
                  </a:cubicBezTo>
                  <a:cubicBezTo>
                    <a:pt x="46990" y="170180"/>
                    <a:pt x="29210" y="166370"/>
                    <a:pt x="24130" y="157480"/>
                  </a:cubicBezTo>
                  <a:cubicBezTo>
                    <a:pt x="16510" y="147320"/>
                    <a:pt x="29210" y="123190"/>
                    <a:pt x="27940" y="102870"/>
                  </a:cubicBezTo>
                  <a:cubicBezTo>
                    <a:pt x="25400" y="77470"/>
                    <a:pt x="0" y="36830"/>
                    <a:pt x="6350" y="20320"/>
                  </a:cubicBezTo>
                  <a:cubicBezTo>
                    <a:pt x="10160" y="10160"/>
                    <a:pt x="24130" y="2540"/>
                    <a:pt x="31750" y="2540"/>
                  </a:cubicBezTo>
                  <a:cubicBezTo>
                    <a:pt x="39370" y="3810"/>
                    <a:pt x="53340" y="15240"/>
                    <a:pt x="55880" y="22860"/>
                  </a:cubicBezTo>
                  <a:cubicBezTo>
                    <a:pt x="57150" y="30480"/>
                    <a:pt x="49530" y="45720"/>
                    <a:pt x="41910" y="50800"/>
                  </a:cubicBezTo>
                  <a:cubicBezTo>
                    <a:pt x="36830" y="54610"/>
                    <a:pt x="25400" y="54610"/>
                    <a:pt x="19050" y="50800"/>
                  </a:cubicBezTo>
                  <a:cubicBezTo>
                    <a:pt x="12700" y="46990"/>
                    <a:pt x="6350" y="38100"/>
                    <a:pt x="5080" y="30480"/>
                  </a:cubicBezTo>
                  <a:cubicBezTo>
                    <a:pt x="5080" y="24130"/>
                    <a:pt x="7620" y="12700"/>
                    <a:pt x="13970" y="8890"/>
                  </a:cubicBezTo>
                  <a:cubicBezTo>
                    <a:pt x="21590" y="3810"/>
                    <a:pt x="41910" y="5080"/>
                    <a:pt x="50800" y="12700"/>
                  </a:cubicBezTo>
                  <a:cubicBezTo>
                    <a:pt x="63500" y="22860"/>
                    <a:pt x="71120" y="55880"/>
                    <a:pt x="73660" y="76200"/>
                  </a:cubicBezTo>
                  <a:cubicBezTo>
                    <a:pt x="74930" y="92710"/>
                    <a:pt x="72390" y="118110"/>
                    <a:pt x="63500" y="125730"/>
                  </a:cubicBezTo>
                  <a:cubicBezTo>
                    <a:pt x="57150" y="132080"/>
                    <a:pt x="40640" y="135890"/>
                    <a:pt x="35560" y="130810"/>
                  </a:cubicBezTo>
                  <a:cubicBezTo>
                    <a:pt x="30480" y="125730"/>
                    <a:pt x="50800" y="91440"/>
                    <a:pt x="50800" y="77470"/>
                  </a:cubicBezTo>
                  <a:cubicBezTo>
                    <a:pt x="49530" y="67310"/>
                    <a:pt x="39370" y="58420"/>
                    <a:pt x="40640" y="52070"/>
                  </a:cubicBezTo>
                  <a:cubicBezTo>
                    <a:pt x="43180" y="44450"/>
                    <a:pt x="58420" y="33020"/>
                    <a:pt x="66040" y="34290"/>
                  </a:cubicBezTo>
                  <a:cubicBezTo>
                    <a:pt x="73660" y="36830"/>
                    <a:pt x="83820" y="62230"/>
                    <a:pt x="83820" y="73660"/>
                  </a:cubicBezTo>
                  <a:cubicBezTo>
                    <a:pt x="83820" y="85090"/>
                    <a:pt x="74930" y="100330"/>
                    <a:pt x="67310" y="102870"/>
                  </a:cubicBezTo>
                  <a:cubicBezTo>
                    <a:pt x="59690" y="106680"/>
                    <a:pt x="36830" y="90170"/>
                    <a:pt x="36830" y="9017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6" id="46"/>
          <p:cNvGrpSpPr/>
          <p:nvPr/>
        </p:nvGrpSpPr>
        <p:grpSpPr>
          <a:xfrm rot="0">
            <a:off x="4451032" y="415290"/>
            <a:ext cx="115252" cy="119062"/>
            <a:chOff x="0" y="0"/>
            <a:chExt cx="153670" cy="15875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49530" y="49530"/>
              <a:ext cx="54610" cy="58420"/>
            </a:xfrm>
            <a:custGeom>
              <a:avLst/>
              <a:gdLst/>
              <a:ahLst/>
              <a:cxnLst/>
              <a:rect r="r" b="b" t="t" l="l"/>
              <a:pathLst>
                <a:path h="58420" w="54610">
                  <a:moveTo>
                    <a:pt x="53340" y="31750"/>
                  </a:moveTo>
                  <a:cubicBezTo>
                    <a:pt x="19050" y="58420"/>
                    <a:pt x="10160" y="50800"/>
                    <a:pt x="6350" y="44450"/>
                  </a:cubicBezTo>
                  <a:cubicBezTo>
                    <a:pt x="2540" y="39370"/>
                    <a:pt x="1270" y="27940"/>
                    <a:pt x="5080" y="21590"/>
                  </a:cubicBezTo>
                  <a:cubicBezTo>
                    <a:pt x="7620" y="15240"/>
                    <a:pt x="16510" y="7620"/>
                    <a:pt x="24130" y="6350"/>
                  </a:cubicBezTo>
                  <a:cubicBezTo>
                    <a:pt x="30480" y="6350"/>
                    <a:pt x="41910" y="8890"/>
                    <a:pt x="45720" y="13970"/>
                  </a:cubicBezTo>
                  <a:cubicBezTo>
                    <a:pt x="50800" y="19050"/>
                    <a:pt x="54610" y="30480"/>
                    <a:pt x="52070" y="36830"/>
                  </a:cubicBezTo>
                  <a:cubicBezTo>
                    <a:pt x="50800" y="44450"/>
                    <a:pt x="43180" y="53340"/>
                    <a:pt x="36830" y="55880"/>
                  </a:cubicBezTo>
                  <a:cubicBezTo>
                    <a:pt x="30480" y="58420"/>
                    <a:pt x="19050" y="57150"/>
                    <a:pt x="13970" y="53340"/>
                  </a:cubicBezTo>
                  <a:cubicBezTo>
                    <a:pt x="7620" y="48260"/>
                    <a:pt x="0" y="34290"/>
                    <a:pt x="1270" y="25400"/>
                  </a:cubicBezTo>
                  <a:cubicBezTo>
                    <a:pt x="3810" y="16510"/>
                    <a:pt x="16510" y="1270"/>
                    <a:pt x="25400" y="1270"/>
                  </a:cubicBezTo>
                  <a:cubicBezTo>
                    <a:pt x="34290" y="0"/>
                    <a:pt x="53340" y="21590"/>
                    <a:pt x="53340" y="2159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DAGFmcVXSx4</dc:identifier>
  <dcterms:modified xsi:type="dcterms:W3CDTF">2011-08-01T06:04:30Z</dcterms:modified>
  <cp:revision>1</cp:revision>
  <dc:title>Car Insurance</dc:title>
</cp:coreProperties>
</file>