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34" r:id="rId2"/>
    <p:sldId id="335" r:id="rId3"/>
    <p:sldId id="444" r:id="rId4"/>
    <p:sldId id="442" r:id="rId5"/>
    <p:sldId id="443" r:id="rId6"/>
    <p:sldId id="446" r:id="rId7"/>
    <p:sldId id="381" r:id="rId8"/>
    <p:sldId id="436" r:id="rId9"/>
    <p:sldId id="383" r:id="rId10"/>
    <p:sldId id="445" r:id="rId11"/>
    <p:sldId id="385" r:id="rId12"/>
    <p:sldId id="384" r:id="rId13"/>
    <p:sldId id="391" r:id="rId14"/>
    <p:sldId id="423" r:id="rId15"/>
    <p:sldId id="447" r:id="rId16"/>
    <p:sldId id="424" r:id="rId17"/>
    <p:sldId id="441" r:id="rId18"/>
    <p:sldId id="427" r:id="rId19"/>
    <p:sldId id="428" r:id="rId20"/>
    <p:sldId id="429" r:id="rId21"/>
    <p:sldId id="430" r:id="rId22"/>
    <p:sldId id="426" r:id="rId23"/>
    <p:sldId id="431" r:id="rId24"/>
    <p:sldId id="388" r:id="rId25"/>
    <p:sldId id="432" r:id="rId26"/>
    <p:sldId id="448" r:id="rId27"/>
    <p:sldId id="433" r:id="rId28"/>
    <p:sldId id="389" r:id="rId29"/>
    <p:sldId id="435" r:id="rId30"/>
    <p:sldId id="434" r:id="rId31"/>
    <p:sldId id="392" r:id="rId32"/>
    <p:sldId id="394" r:id="rId33"/>
    <p:sldId id="438" r:id="rId34"/>
    <p:sldId id="449" r:id="rId35"/>
    <p:sldId id="439" r:id="rId36"/>
    <p:sldId id="380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6136" autoAdjust="0"/>
  </p:normalViewPr>
  <p:slideViewPr>
    <p:cSldViewPr>
      <p:cViewPr varScale="1">
        <p:scale>
          <a:sx n="125" d="100"/>
          <a:sy n="125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Security Testing, Gary McGraw</a:t>
            </a:r>
          </a:p>
          <a:p>
            <a:r>
              <a:rPr lang="en-US" dirty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Testing,</a:t>
            </a:r>
            <a:r>
              <a:rPr lang="en-US" baseline="0" dirty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10/1/2017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10/1/2017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exploits/39150/" TargetMode="External"/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xploit-db.com/exploits/38223/" TargetMode="External"/><Relationship Id="rId4" Type="http://schemas.openxmlformats.org/officeDocument/2006/relationships/hyperlink" Target="https://youtube.com/watch?v=43DVOq5L2hw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ASP.NET</a:t>
            </a:r>
            <a:br>
              <a:rPr lang="en-US" dirty="0"/>
            </a:br>
            <a:r>
              <a:rPr lang="en-US" dirty="0"/>
              <a:t>Web Security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95038" cy="914400"/>
          </a:xfrm>
        </p:spPr>
        <p:txBody>
          <a:bodyPr/>
          <a:lstStyle/>
          <a:p>
            <a:r>
              <a:rPr lang="en-US" dirty="0"/>
              <a:t>Another SQL Injection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7038" y="1066800"/>
            <a:ext cx="8686800" cy="553998"/>
          </a:xfrm>
        </p:spPr>
        <p:txBody>
          <a:bodyPr/>
          <a:lstStyle/>
          <a:p>
            <a:r>
              <a:rPr lang="en-US" dirty="0"/>
              <a:t>Original SQL Query: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38" y="1676400"/>
            <a:ext cx="7924800" cy="707886"/>
          </a:xfrm>
        </p:spPr>
        <p:txBody>
          <a:bodyPr/>
          <a:lstStyle/>
          <a:p>
            <a:r>
              <a:rPr lang="en-US" noProof="1"/>
              <a:t>String sqlQuery = "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* FROM user WHERE name = '</a:t>
            </a:r>
            <a:r>
              <a:rPr lang="en-US" noProof="1"/>
              <a:t>" + username + "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' AND pass='</a:t>
            </a:r>
            <a:r>
              <a:rPr lang="en-US" noProof="1"/>
              <a:t>" + password + "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en-US" noProof="1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1940" y="4724399"/>
            <a:ext cx="2480897" cy="97667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37038" y="2590800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Setting username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/>
              <a:t> &amp; password to 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 OR '1'= '1  </a:t>
            </a:r>
            <a:r>
              <a:rPr lang="en-US" dirty="0"/>
              <a:t>produces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18038" y="37338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String sqlQuery = SELECT * FROM user WHERE name = '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Admin</a:t>
            </a:r>
            <a:r>
              <a:rPr lang="en-US" noProof="1"/>
              <a:t>' AND pass='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' OR '1'='1</a:t>
            </a:r>
            <a:r>
              <a:rPr lang="en-US" noProof="1"/>
              <a:t>'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37038" y="472440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user Admin exists – he is </a:t>
            </a:r>
            <a:br>
              <a:rPr lang="en-US" dirty="0"/>
            </a:br>
            <a:r>
              <a:rPr lang="en-US" dirty="0"/>
              <a:t>logged in without password</a:t>
            </a:r>
          </a:p>
        </p:txBody>
      </p:sp>
    </p:spTree>
    <p:extLst>
      <p:ext uri="{BB962C8B-B14F-4D97-AF65-F5344CB8AC3E}">
        <p14:creationId xmlns:p14="http://schemas.microsoft.com/office/powerpoint/2010/main" val="395340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/>
              <a:t> all data coming from the user: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419600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@"SELECT * FROM 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"%"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TextBoxSearch.Text.Replace("~",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dbContext.Database.SqlQuery&lt;Message&gt;(searchSql, searchString);</a:t>
            </a: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0" y="685800"/>
            <a:ext cx="5562600" cy="2133600"/>
          </a:xfrm>
        </p:spPr>
        <p:txBody>
          <a:bodyPr/>
          <a:lstStyle/>
          <a:p>
            <a:r>
              <a:rPr lang="en-US" dirty="0"/>
              <a:t>SQL Injection and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667000"/>
            <a:ext cx="3352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71650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/>
              <a:t>What is XSS and How to Prevent It?</a:t>
            </a:r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>
                <a:solidFill>
                  <a:schemeClr val="bg1"/>
                </a:solidFill>
              </a:rPr>
              <a:t>&gt;…</a:t>
            </a: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scripting (XSS)</a:t>
            </a:r>
            <a:r>
              <a:rPr lang="en-US" dirty="0"/>
              <a:t> is a common security vulnerability in Web applications</a:t>
            </a:r>
          </a:p>
          <a:p>
            <a:pPr lvl="1"/>
            <a:r>
              <a:rPr lang="en-US" dirty="0"/>
              <a:t>Web application is let to display a JavaScript code that is executed at the client's browser</a:t>
            </a:r>
          </a:p>
          <a:p>
            <a:pPr lvl="2"/>
            <a:r>
              <a:rPr lang="en-US" dirty="0"/>
              <a:t>Crackers could take control over sessions, cookies, passwords, and other private data</a:t>
            </a:r>
          </a:p>
          <a:p>
            <a:r>
              <a:rPr lang="en-US" dirty="0"/>
              <a:t>How to prevent from XSS?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/>
              <a:t> the user input (built-in in ASP.NET)</a:t>
            </a:r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/>
              <a:t> when displaying text data in a Web control</a:t>
            </a:r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scripting attack</a:t>
            </a:r>
          </a:p>
          <a:p>
            <a:pPr lvl="1"/>
            <a:r>
              <a:rPr lang="en-US" dirty="0"/>
              <a:t>Cookie theft</a:t>
            </a:r>
          </a:p>
          <a:p>
            <a:pPr lvl="1"/>
            <a:r>
              <a:rPr lang="en-US" dirty="0"/>
              <a:t>Account hijacking</a:t>
            </a:r>
          </a:p>
          <a:p>
            <a:pPr lvl="1"/>
            <a:r>
              <a:rPr lang="en-US" dirty="0"/>
              <a:t>Modify content</a:t>
            </a:r>
          </a:p>
          <a:p>
            <a:pPr lvl="1"/>
            <a:r>
              <a:rPr lang="en-US" dirty="0"/>
              <a:t>Modify user settings</a:t>
            </a:r>
          </a:p>
          <a:p>
            <a:pPr lvl="1"/>
            <a:r>
              <a:rPr lang="en-US" dirty="0"/>
              <a:t>Download malware</a:t>
            </a:r>
          </a:p>
          <a:p>
            <a:pPr lvl="1"/>
            <a:r>
              <a:rPr lang="en-US" dirty="0"/>
              <a:t>Submit CRSF attack</a:t>
            </a:r>
          </a:p>
          <a:p>
            <a:pPr lvl="1"/>
            <a:r>
              <a:rPr lang="en-US" dirty="0"/>
              <a:t>Password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Submits  script on an unsafe form</a:t>
            </a:r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 the script  on visiting the page</a:t>
            </a:r>
          </a:p>
        </p:txBody>
      </p:sp>
    </p:spTree>
    <p:extLst>
      <p:ext uri="{BB962C8B-B14F-4D97-AF65-F5344CB8AC3E}">
        <p14:creationId xmlns:p14="http://schemas.microsoft.com/office/powerpoint/2010/main" val="3218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ASP.NET applies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Controlled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/>
              <a:t> 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default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Escaping is a better way to handle the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6388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Error: A potentially dangerous Request.Form value was detected from the client 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Request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WebForms</a:t>
            </a:r>
            <a:endParaRPr lang="en-US" dirty="0"/>
          </a:p>
          <a:p>
            <a:pPr lvl="1">
              <a:spcAft>
                <a:spcPts val="8000"/>
              </a:spcAft>
            </a:pPr>
            <a:r>
              <a:rPr lang="en-US" dirty="0"/>
              <a:t>Disable the HTTP request validation for all pages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/>
              <a:t>):</a:t>
            </a:r>
          </a:p>
          <a:p>
            <a:r>
              <a:rPr lang="en-US" dirty="0"/>
              <a:t>ASP.NET MVC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/>
              <a:t> filter we can disable validation for an action or entire 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7432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4864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someInput) { … }</a:t>
            </a:r>
          </a:p>
        </p:txBody>
      </p:sp>
    </p:spTree>
    <p:extLst>
      <p:ext uri="{BB962C8B-B14F-4D97-AF65-F5344CB8AC3E}">
        <p14:creationId xmlns:p14="http://schemas.microsoft.com/office/powerpoint/2010/main" val="32822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/>
              <a:t>is the act of replacing special characters 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/>
              <a:t>Typical characters to escape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start / end of HTML tag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 – text in single / double quotes</a:t>
            </a:r>
          </a:p>
          <a:p>
            <a:pPr lvl="1"/>
            <a:r>
              <a:rPr lang="en-US" dirty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as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/>
              <a:t>escaping sequence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Numeric character references: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HTML entities: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r>
              <a:rPr lang="bg-BG" dirty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Other Threats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2" y="4355719"/>
            <a:ext cx="3576678" cy="181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Preventing XSS in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Razor template engine in ASP.NET MVC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render un-escaped HTML in MVC view use: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&amp;lt;script&amp;gt;alert(&amp;#39;hi&amp;#39;)&amp;lt;/script&amp;gt;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/>
              <a:t>HTML Escaping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/>
              <a:t>What is CSRF and How to Prevent It?</a:t>
            </a:r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CSRF?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(CSRF / </a:t>
            </a:r>
            <a:r>
              <a:rPr lang="en-US" dirty="0">
                <a:effectLst/>
              </a:rPr>
              <a:t>XSRF</a:t>
            </a:r>
            <a:r>
              <a:rPr lang="en-US" dirty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attacker uses these permissions to send a forged HTTP request</a:t>
            </a:r>
            <a:r>
              <a:rPr lang="bg-BG" dirty="0"/>
              <a:t> </a:t>
            </a:r>
            <a:r>
              <a:rPr lang="en-US" dirty="0"/>
              <a:t>unbeknownst to</a:t>
            </a:r>
            <a:r>
              <a:rPr lang="bg-BG" dirty="0"/>
              <a:t> </a:t>
            </a:r>
            <a:r>
              <a:rPr lang="en-US" dirty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Through a link / site / web form that the user is 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user has a valid authentication cookie for the site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(remembered in the browser)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attacker asks the user to visit some evil site, e.g. </a:t>
            </a:r>
            <a:r>
              <a:rPr lang="en-US" sz="2900" dirty="0">
                <a:hlinkClick r:id="rId2"/>
              </a:rPr>
              <a:t>http://evilsite.com</a:t>
            </a:r>
            <a:endParaRPr lang="en-US" sz="2900" dirty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evil site sends HTTP GET / POST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performs the unauthorized command on behalf of the authenticated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request forgery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MySite.com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&lt;form action=“mysite.com/ChangePassword”&gt;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 data on behalf of User</a:t>
            </a:r>
          </a:p>
        </p:txBody>
      </p:sp>
    </p:spTree>
    <p:extLst>
      <p:ext uri="{BB962C8B-B14F-4D97-AF65-F5344CB8AC3E}">
        <p14:creationId xmlns:p14="http://schemas.microsoft.com/office/powerpoint/2010/main" val="37498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3" y="1124258"/>
            <a:ext cx="2724673" cy="3600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6" y="1124258"/>
            <a:ext cx="2724673" cy="3600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258"/>
            <a:ext cx="2724673" cy="3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prevent CSRF attacks in MVC apps use</a:t>
            </a:r>
            <a:br>
              <a:rPr lang="en-US" sz="3000"/>
            </a:br>
            <a:r>
              <a:rPr lang="en-US" sz="3000"/>
              <a:t>anti-forgery </a:t>
            </a:r>
            <a:r>
              <a:rPr lang="en-US" sz="3000" dirty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Verify the anti-CSRF token in each controller action that should be protected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(@Html.BeginForm("Action", "Controller"))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Action(…)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jQuery AJAX requests use code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5344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action="" method="post"&gt;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&lt;%= Html.AntiForgeryToken()%&gt;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575505"/>
            <a:ext cx="85344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 = $('#__AjaxAntiForgeryForm');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token = $('input[name="__RequestVerificationToken"]', form).val();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type: 'POST',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__RequestVerificationToken: token,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someValue: 'some value'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76400"/>
          </a:xfrm>
        </p:spPr>
        <p:txBody>
          <a:bodyPr/>
          <a:lstStyle/>
          <a:p>
            <a:r>
              <a:rPr lang="en-US" dirty="0"/>
              <a:t>Web Security</a:t>
            </a:r>
            <a:br>
              <a:rPr lang="en-US" dirty="0"/>
            </a:br>
            <a:r>
              <a:rPr lang="en-US" dirty="0"/>
              <a:t>Main Concepts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1622" y="29718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Anti-CSRF in MVC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/>
              <a:t>What is Parameter Tampering and How to Prevent It?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Parameter Tampering?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Tampering?</a:t>
            </a:r>
          </a:p>
          <a:p>
            <a:pPr lvl="1"/>
            <a:r>
              <a:rPr lang="en-US" dirty="0"/>
              <a:t>Malicious user alters the HTTP request parameters in unexpected way</a:t>
            </a:r>
          </a:p>
          <a:p>
            <a:pPr lvl="1"/>
            <a:r>
              <a:rPr lang="en-US" dirty="0"/>
              <a:t>Altered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/>
              <a:t> (in GET requests)</a:t>
            </a:r>
          </a:p>
          <a:p>
            <a:pPr lvl="1"/>
            <a:r>
              <a:rPr lang="en-US" dirty="0"/>
              <a:t>Altered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/>
              <a:t> (form fields in POST requests)</a:t>
            </a:r>
          </a:p>
          <a:p>
            <a:pPr lvl="1"/>
            <a:r>
              <a:rPr lang="en-US" dirty="0"/>
              <a:t>Altered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client-side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/>
              <a:t> in MVC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1362114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undisclosed computer-software vulnerability that hackers can exploit</a:t>
            </a:r>
          </a:p>
          <a:p>
            <a:r>
              <a:rPr lang="en-US" dirty="0"/>
              <a:t>Know as "zero-day" because once the flaw becomes known, the software's author has zero days in which to plan any mitigation</a:t>
            </a:r>
          </a:p>
          <a:p>
            <a:r>
              <a:rPr lang="en-US" dirty="0">
                <a:hlinkClick r:id="rId2"/>
              </a:rPr>
              <a:t>https://www.exploit-db.com/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https://www.exploit-db.com/exploits/39150/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https://youtube.com/watch?v=43DVOq5L2hw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https://www.exploit-db.com/exploits/38223/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Threats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 in the Middle (</a:t>
            </a:r>
            <a:r>
              <a:rPr lang="en-US" dirty="0" err="1"/>
              <a:t>MiTM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Denial of Service (</a:t>
            </a:r>
            <a:r>
              <a:rPr lang="en-US" dirty="0" err="1"/>
              <a:t>DoS</a:t>
            </a:r>
            <a:r>
              <a:rPr lang="en-US" dirty="0"/>
              <a:t> and </a:t>
            </a:r>
            <a:r>
              <a:rPr lang="en-US" dirty="0" err="1"/>
              <a:t>DDos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"Web Design with HTML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CSS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or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Software Security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Most people consider software security as a necessary feature of a product</a:t>
            </a:r>
          </a:p>
          <a:p>
            <a:r>
              <a:rPr lang="en-US" dirty="0"/>
              <a:t>Is Security Vulnerability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the software "failed" and allowed a hacker to see personal info, most users would consider that a software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62915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real world, software failures usually happen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Without intentional mischief</a:t>
            </a:r>
          </a:p>
          <a:p>
            <a:r>
              <a:rPr lang="en-US" dirty="0"/>
              <a:t>Failures can be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malicious attacks</a:t>
            </a:r>
          </a:p>
          <a:p>
            <a:pPr lvl="1"/>
            <a:r>
              <a:rPr lang="en-US" dirty="0"/>
              <a:t>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Challenge/Prestige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Curiosity</a:t>
            </a:r>
            <a:r>
              <a:rPr lang="en-US" dirty="0"/>
              <a:t> driven</a:t>
            </a:r>
          </a:p>
          <a:p>
            <a:pPr lvl="1"/>
            <a:r>
              <a:rPr lang="en-US" dirty="0"/>
              <a:t>Aiming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/>
              <a:t> resources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Vandalizing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270112"/>
            <a:ext cx="2748356" cy="20481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Secure the Weakest 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(!) Limit the Publicly Available 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(!) Incorrect Until Proven 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Consider each user input as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(!) The Principle of the "Weakest Privilege"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Security in 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 Constant Defense (also use backups)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/>
              <a:t>What is SQL Injection and How </a:t>
            </a:r>
            <a:r>
              <a:rPr lang="en-US"/>
              <a:t>to Prevent It?</a:t>
            </a:r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searchSql = "SELECT * FROM Messages WHERE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matchingMessages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/>
              <a:t>How Does</a:t>
            </a:r>
            <a:br>
              <a:rPr lang="en-US" dirty="0"/>
            </a:br>
            <a:r>
              <a:rPr lang="en-US" dirty="0"/>
              <a:t>SQL Injection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90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6576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2342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10495</TotalTime>
  <Words>1948</Words>
  <Application>Microsoft Office PowerPoint</Application>
  <PresentationFormat>On-screen Show (4:3)</PresentationFormat>
  <Paragraphs>324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XSS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MVC Apps</vt:lpstr>
      <vt:lpstr>Cross-Site Request Forgery</vt:lpstr>
      <vt:lpstr>What is CSRF?</vt:lpstr>
      <vt:lpstr>CSRF Explained</vt:lpstr>
      <vt:lpstr>CSRF</vt:lpstr>
      <vt:lpstr>Cross-Site Request Forgery</vt:lpstr>
      <vt:lpstr>Prevent CSRF in ASP.NET MVC</vt:lpstr>
      <vt:lpstr>Prevent CSRF in AJAX Requests</vt:lpstr>
      <vt:lpstr>Anti-CSRF in MVC Apps</vt:lpstr>
      <vt:lpstr>Parameter Tampering</vt:lpstr>
      <vt:lpstr>What is Parameter Tampering?</vt:lpstr>
      <vt:lpstr>Parameter Tampering</vt:lpstr>
      <vt:lpstr>Zero-day Vulnerabilities</vt:lpstr>
      <vt:lpstr>Other Threats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Martin Veshev</cp:lastModifiedBy>
  <cp:revision>757</cp:revision>
  <dcterms:created xsi:type="dcterms:W3CDTF">2007-12-08T16:03:35Z</dcterms:created>
  <dcterms:modified xsi:type="dcterms:W3CDTF">2017-10-03T07:43:38Z</dcterms:modified>
  <cp:category>ASP.NET, web development, security</cp:category>
</cp:coreProperties>
</file>