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2" r:id="rId7"/>
    <p:sldId id="267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5" r:id="rId19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80" d="100"/>
          <a:sy n="80" d="100"/>
        </p:scale>
        <p:origin x="78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28/06/2021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28/06/2021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x/swing/JInternalFram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Paletas de NetBeans 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a las paletas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EF926-265E-4A9F-80B6-EADEA444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/>
              <a:t>Text Field: Componente que permite editar una línea individual de texto.</a:t>
            </a:r>
          </a:p>
          <a:p>
            <a:r>
              <a:rPr lang="es-ES_tradnl" b="1" dirty="0"/>
              <a:t>Text </a:t>
            </a:r>
            <a:r>
              <a:rPr lang="es-ES_tradnl" b="1" dirty="0" err="1"/>
              <a:t>Area</a:t>
            </a:r>
            <a:r>
              <a:rPr lang="es-ES_tradnl" b="1" dirty="0"/>
              <a:t>: </a:t>
            </a:r>
            <a:r>
              <a:rPr lang="es-ES_tradnl" dirty="0"/>
              <a:t>Presenta un área de varias líneas que muestra textos sin adornos.</a:t>
            </a:r>
          </a:p>
          <a:p>
            <a:r>
              <a:rPr lang="es-MX" dirty="0" err="1"/>
              <a:t>Scroll</a:t>
            </a:r>
            <a:r>
              <a:rPr lang="es-MX" dirty="0"/>
              <a:t> Bar: Permite ajustar el contenido del área visible de otro componente.</a:t>
            </a:r>
          </a:p>
          <a:p>
            <a:r>
              <a:rPr lang="es-MX" dirty="0"/>
              <a:t>Slider: Permite seleccionar gráficamente un valor al deslizar un botón dentro de un intervalo limitado.</a:t>
            </a:r>
          </a:p>
          <a:p>
            <a:r>
              <a:rPr lang="es-MX" dirty="0" err="1"/>
              <a:t>Progress</a:t>
            </a:r>
            <a:r>
              <a:rPr lang="es-MX" dirty="0"/>
              <a:t> Bar: Informa el progreso de un trabajo, mostrando un porcentaje de realización o una visualización textual del porcentaje.</a:t>
            </a:r>
          </a:p>
          <a:p>
            <a:r>
              <a:rPr lang="es-ES_tradnl" b="1" dirty="0" err="1"/>
              <a:t>Formatted</a:t>
            </a:r>
            <a:r>
              <a:rPr lang="es-ES_tradnl" b="1" dirty="0"/>
              <a:t> Field: </a:t>
            </a:r>
            <a:r>
              <a:rPr lang="es-ES_tradnl" dirty="0"/>
              <a:t>Permite editar un valor formateado (línea de texto), así como recuperar un objeto particular una vez el texto haya sido editado.</a:t>
            </a:r>
          </a:p>
          <a:p>
            <a:r>
              <a:rPr lang="es-ES_tradnl" b="1" dirty="0" err="1"/>
              <a:t>Password</a:t>
            </a:r>
            <a:r>
              <a:rPr lang="es-ES_tradnl" b="1" dirty="0"/>
              <a:t> Field: </a:t>
            </a:r>
            <a:r>
              <a:rPr lang="es-ES_tradnl" dirty="0"/>
              <a:t>Permite editar una línea individual de texto donde se indica lo que se ha teclado, pero sin mostrar los </a:t>
            </a:r>
            <a:r>
              <a:rPr lang="es-ES_tradnl" dirty="0" err="1"/>
              <a:t>carácteres</a:t>
            </a:r>
            <a:r>
              <a:rPr lang="es-ES_tradnl" dirty="0"/>
              <a:t> originales. </a:t>
            </a:r>
          </a:p>
          <a:p>
            <a:endParaRPr lang="es-ES_tradnl" dirty="0"/>
          </a:p>
          <a:p>
            <a:endParaRPr lang="es-ES_tradnl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ES_tradnl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DFF390-B498-48A8-90F2-C6A45F43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260648"/>
            <a:ext cx="559195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07108-0E5B-41A2-B945-42AE5325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b="1" dirty="0" err="1"/>
              <a:t>Spinner</a:t>
            </a:r>
            <a:r>
              <a:rPr lang="es-ES_tradnl" b="1" dirty="0"/>
              <a:t>: </a:t>
            </a:r>
            <a:r>
              <a:rPr lang="es-ES_tradnl" dirty="0"/>
              <a:t>Es un cuadro de entrada de una línea individual que permite seleccionar un número o valor de una secuencia ordenada.</a:t>
            </a:r>
          </a:p>
          <a:p>
            <a:r>
              <a:rPr lang="es-ES_tradnl" b="1" dirty="0" err="1"/>
              <a:t>Separator</a:t>
            </a:r>
            <a:r>
              <a:rPr lang="es-ES_tradnl" b="1" dirty="0"/>
              <a:t>: </a:t>
            </a:r>
            <a:r>
              <a:rPr lang="es-ES_tradnl" dirty="0"/>
              <a:t>Componente con una utilidad diversa para realizar líneas divisorias.</a:t>
            </a:r>
          </a:p>
          <a:p>
            <a:r>
              <a:rPr lang="es-ES_tradnl" b="1" dirty="0"/>
              <a:t>Text </a:t>
            </a:r>
            <a:r>
              <a:rPr lang="es-ES_tradnl" b="1" dirty="0" err="1"/>
              <a:t>Pane</a:t>
            </a:r>
            <a:r>
              <a:rPr lang="es-ES_tradnl" b="1" dirty="0"/>
              <a:t>: </a:t>
            </a:r>
            <a:r>
              <a:rPr lang="es-ES_tradnl" dirty="0"/>
              <a:t>Un componente de texto que se puede marcar con atributos que se representarán gráficamente.</a:t>
            </a:r>
          </a:p>
          <a:p>
            <a:r>
              <a:rPr lang="es-MX" dirty="0"/>
              <a:t>Editor </a:t>
            </a:r>
            <a:r>
              <a:rPr lang="es-MX" dirty="0" err="1"/>
              <a:t>Pane</a:t>
            </a:r>
            <a:r>
              <a:rPr lang="es-MX" dirty="0"/>
              <a:t>: Es un componente de texto que sirve para editar diferentes contenidos.</a:t>
            </a:r>
          </a:p>
          <a:p>
            <a:r>
              <a:rPr lang="es-MX" dirty="0" err="1"/>
              <a:t>Tree</a:t>
            </a:r>
            <a:r>
              <a:rPr lang="es-MX" dirty="0"/>
              <a:t>: Permite un control que muestra un conjunto de datos jerárquicos.</a:t>
            </a:r>
          </a:p>
          <a:p>
            <a:r>
              <a:rPr lang="es-MX" dirty="0"/>
              <a:t>Table: Es utilizado para mostrar y editar las habituales tablas bidimensionales con celdas.</a:t>
            </a:r>
          </a:p>
          <a:p>
            <a:endParaRPr lang="es-MX" dirty="0"/>
          </a:p>
          <a:p>
            <a:endParaRPr lang="es-MX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1BF75B-E8DB-4B34-907F-CCCF02C7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260648"/>
            <a:ext cx="559195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050A7-CA50-4A3B-9F57-AF307CDD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600" dirty="0"/>
              <a:t>SWING MENUS </a:t>
            </a:r>
          </a:p>
          <a:p>
            <a:r>
              <a:rPr lang="es-ES_tradnl" b="1" dirty="0" err="1"/>
              <a:t>Menu</a:t>
            </a:r>
            <a:r>
              <a:rPr lang="es-ES_tradnl" b="1" dirty="0"/>
              <a:t> Bar: </a:t>
            </a:r>
            <a:r>
              <a:rPr lang="es-ES_tradnl" dirty="0"/>
              <a:t>Permite la creación de un contenedor para menús y los elementos de un menú.</a:t>
            </a:r>
          </a:p>
          <a:p>
            <a:r>
              <a:rPr lang="es-ES_tradnl" b="1" dirty="0" err="1"/>
              <a:t>Menu</a:t>
            </a:r>
            <a:r>
              <a:rPr lang="es-ES_tradnl" b="1" dirty="0"/>
              <a:t>: </a:t>
            </a:r>
            <a:r>
              <a:rPr lang="es-ES_tradnl" dirty="0"/>
              <a:t>Permite la creación de un menú para elementos de menú y submenú.</a:t>
            </a:r>
          </a:p>
          <a:p>
            <a:r>
              <a:rPr lang="es-MX" dirty="0" err="1"/>
              <a:t>Menu</a:t>
            </a:r>
            <a:r>
              <a:rPr lang="es-MX" dirty="0"/>
              <a:t> </a:t>
            </a:r>
            <a:r>
              <a:rPr lang="es-MX" dirty="0" err="1"/>
              <a:t>Item</a:t>
            </a:r>
            <a:r>
              <a:rPr lang="es-MX" dirty="0"/>
              <a:t>: Tiene la función de añadir un elemento individual de un menú.</a:t>
            </a:r>
          </a:p>
          <a:p>
            <a:r>
              <a:rPr lang="es-ES_tradnl" b="1" dirty="0" err="1"/>
              <a:t>Menu</a:t>
            </a:r>
            <a:r>
              <a:rPr lang="es-ES_tradnl" b="1" dirty="0"/>
              <a:t> </a:t>
            </a:r>
            <a:r>
              <a:rPr lang="es-ES_tradnl" b="1" dirty="0" err="1"/>
              <a:t>Item</a:t>
            </a:r>
            <a:r>
              <a:rPr lang="es-ES_tradnl" b="1" dirty="0"/>
              <a:t> / </a:t>
            </a:r>
            <a:r>
              <a:rPr lang="es-ES_tradnl" b="1" dirty="0" err="1"/>
              <a:t>CheckBox</a:t>
            </a:r>
            <a:r>
              <a:rPr lang="es-ES_tradnl" b="1" dirty="0"/>
              <a:t> : </a:t>
            </a:r>
            <a:r>
              <a:rPr lang="es-ES_tradnl" dirty="0"/>
              <a:t>Permite crear un elemento casilla de activación en un menú.</a:t>
            </a:r>
          </a:p>
          <a:p>
            <a:r>
              <a:rPr lang="es-MX" dirty="0" err="1"/>
              <a:t>Menu</a:t>
            </a:r>
            <a:r>
              <a:rPr lang="es-MX" dirty="0"/>
              <a:t> </a:t>
            </a:r>
            <a:r>
              <a:rPr lang="es-MX" dirty="0" err="1"/>
              <a:t>Item</a:t>
            </a:r>
            <a:r>
              <a:rPr lang="es-MX" dirty="0"/>
              <a:t> / </a:t>
            </a:r>
            <a:r>
              <a:rPr lang="es-MX" dirty="0" err="1"/>
              <a:t>RadioButton</a:t>
            </a:r>
            <a:r>
              <a:rPr lang="es-MX" dirty="0"/>
              <a:t> : Permite crear un elemento con un botón de opción en un menú.</a:t>
            </a:r>
          </a:p>
          <a:p>
            <a:r>
              <a:rPr lang="es-ES_tradnl" b="1" dirty="0" err="1"/>
              <a:t>Popup</a:t>
            </a:r>
            <a:r>
              <a:rPr lang="es-ES_tradnl" b="1" dirty="0"/>
              <a:t> </a:t>
            </a:r>
            <a:r>
              <a:rPr lang="es-ES_tradnl" b="1" dirty="0" err="1"/>
              <a:t>Menu</a:t>
            </a:r>
            <a:r>
              <a:rPr lang="es-ES_tradnl" b="1" dirty="0"/>
              <a:t>: </a:t>
            </a:r>
            <a:r>
              <a:rPr lang="es-ES_tradnl" dirty="0"/>
              <a:t>Se crea una pequeña ventana que emerge y muestra varias opciones.</a:t>
            </a:r>
          </a:p>
          <a:p>
            <a:r>
              <a:rPr lang="es-MX" dirty="0" err="1"/>
              <a:t>Separator</a:t>
            </a:r>
            <a:r>
              <a:rPr lang="es-MX" dirty="0"/>
              <a:t> (Separador): Es un componente que sirve de utilidad diversa para realizar líneas divisorias dentro de un menú.</a:t>
            </a:r>
            <a:endParaRPr lang="es-ES_tradnl" dirty="0"/>
          </a:p>
          <a:p>
            <a:endParaRPr lang="es-MX" dirty="0"/>
          </a:p>
          <a:p>
            <a:endParaRPr lang="es-ES_tradnl" dirty="0"/>
          </a:p>
          <a:p>
            <a:endParaRPr lang="es-MX" dirty="0"/>
          </a:p>
          <a:p>
            <a:endParaRPr lang="es-ES_tradnl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949007-66B3-4FF1-B1BD-BAE5754D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49" y="404664"/>
            <a:ext cx="8151926" cy="8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22211-489D-47EF-9FE5-0E27FEAA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/>
              <a:t>Dialog</a:t>
            </a:r>
            <a:r>
              <a:rPr lang="es-MX" dirty="0"/>
              <a:t>: Es un componente que sirve para presentar diálogos que son ventanas auxiliares que se presentan cuando de registra un evento dentro de un programa.</a:t>
            </a:r>
          </a:p>
          <a:p>
            <a:r>
              <a:rPr lang="es-ES_tradnl" b="1" dirty="0" err="1"/>
              <a:t>Frame</a:t>
            </a:r>
            <a:r>
              <a:rPr lang="es-ES_tradnl" b="1" dirty="0"/>
              <a:t>: </a:t>
            </a:r>
            <a:r>
              <a:rPr lang="es-ES_tradnl" dirty="0"/>
              <a:t>Sirve para generar ventanas sobre las cuales se podrían añadir distintos objetos con los que podrá  interactuar o no el usuario.</a:t>
            </a:r>
          </a:p>
          <a:p>
            <a:r>
              <a:rPr lang="es-ES_tradnl" b="1" dirty="0"/>
              <a:t>Color </a:t>
            </a:r>
            <a:r>
              <a:rPr lang="es-ES_tradnl" b="1" dirty="0" err="1"/>
              <a:t>Chooser</a:t>
            </a:r>
            <a:r>
              <a:rPr lang="es-ES_tradnl" b="1" dirty="0"/>
              <a:t>: </a:t>
            </a:r>
            <a:r>
              <a:rPr lang="es-ES_tradnl" dirty="0"/>
              <a:t>Es un componente que ayuda a seleccionar un color de una forma más atractiva para el usuario.</a:t>
            </a:r>
          </a:p>
          <a:p>
            <a:r>
              <a:rPr lang="es-ES_tradnl" b="1" dirty="0"/>
              <a:t>File </a:t>
            </a:r>
            <a:r>
              <a:rPr lang="es-ES_tradnl" b="1" dirty="0" err="1"/>
              <a:t>Chooser</a:t>
            </a:r>
            <a:r>
              <a:rPr lang="es-ES_tradnl" b="1" dirty="0"/>
              <a:t>: </a:t>
            </a:r>
            <a:r>
              <a:rPr lang="es-ES_tradnl" dirty="0"/>
              <a:t>Sirve para abrir un cuadro de diálogo para seleccionar un archivo y poder trabajar con este archivo mediante sus métodos y propiedades.</a:t>
            </a:r>
          </a:p>
          <a:p>
            <a:r>
              <a:rPr lang="es-ES_tradnl" b="1" dirty="0" err="1"/>
              <a:t>Option</a:t>
            </a:r>
            <a:r>
              <a:rPr lang="es-ES_tradnl" b="1" dirty="0"/>
              <a:t> </a:t>
            </a:r>
            <a:r>
              <a:rPr lang="es-ES_tradnl" b="1" dirty="0" err="1"/>
              <a:t>Pane</a:t>
            </a:r>
            <a:r>
              <a:rPr lang="es-ES_tradnl" b="1" dirty="0"/>
              <a:t>: </a:t>
            </a:r>
            <a:r>
              <a:rPr lang="es-ES_tradnl" dirty="0"/>
              <a:t>Facilita la creación de un cuadro de diálogo estándar que solicita a los usuarios un valor o les informa algo.</a:t>
            </a:r>
            <a:endParaRPr lang="es-ES_tradnl" b="1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A6F3B8-2D42-4946-920A-BA33C6FB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64335"/>
            <a:ext cx="9212989" cy="6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1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02C3C-6D41-4EA7-B474-8B469924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err="1"/>
              <a:t>Glue</a:t>
            </a:r>
            <a:r>
              <a:rPr lang="es-MX" dirty="0"/>
              <a:t>: Es un componente invisible de peso ligero que crece lo necesario para absorber cualquier espacio extra en su contenedor.</a:t>
            </a:r>
          </a:p>
          <a:p>
            <a:r>
              <a:rPr lang="es-EC" dirty="0"/>
              <a:t>Horizontal </a:t>
            </a:r>
            <a:r>
              <a:rPr lang="es-EC" dirty="0" err="1"/>
              <a:t>Glue</a:t>
            </a:r>
            <a:r>
              <a:rPr lang="es-EC" dirty="0"/>
              <a:t>:  Esto permitirá absorber el espacio horizontal adicional entre dos componentes.</a:t>
            </a:r>
          </a:p>
          <a:p>
            <a:r>
              <a:rPr lang="es-ES_tradnl" b="1" dirty="0"/>
              <a:t>Horizontal </a:t>
            </a:r>
            <a:r>
              <a:rPr lang="es-ES_tradnl" b="1" dirty="0" err="1"/>
              <a:t>Strut</a:t>
            </a:r>
            <a:r>
              <a:rPr lang="es-ES_tradnl" b="1" dirty="0"/>
              <a:t>: </a:t>
            </a:r>
            <a:r>
              <a:rPr lang="es-ES_tradnl" dirty="0"/>
              <a:t>Es un componente de soporte horizontal que coloca a la cantidad de espacio entre los componentes de ambos lados. </a:t>
            </a:r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Rigid</a:t>
            </a:r>
            <a:r>
              <a:rPr lang="es-ES_tradnl" b="1" dirty="0"/>
              <a:t> </a:t>
            </a:r>
            <a:r>
              <a:rPr lang="es-ES_tradnl" b="1" dirty="0" err="1"/>
              <a:t>Area</a:t>
            </a:r>
            <a:r>
              <a:rPr lang="es-ES_tradnl" b="1" dirty="0"/>
              <a:t>: </a:t>
            </a:r>
            <a:r>
              <a:rPr lang="es-ES_tradnl" dirty="0"/>
              <a:t>Se utiliza cuando queremos un espacio fijo entre los componentes.</a:t>
            </a:r>
          </a:p>
          <a:p>
            <a:pPr marL="285750" indent="-285750"/>
            <a:r>
              <a:rPr lang="es-ES_tradnl" b="1" dirty="0"/>
              <a:t>Vertical </a:t>
            </a:r>
            <a:r>
              <a:rPr lang="es-ES_tradnl" b="1" dirty="0" err="1"/>
              <a:t>Glue</a:t>
            </a:r>
            <a:r>
              <a:rPr lang="es-ES_tradnl" b="1" dirty="0"/>
              <a:t>: </a:t>
            </a:r>
            <a:r>
              <a:rPr lang="es-ES_tradnl" dirty="0"/>
              <a:t>Esto permitirá absorber el espacio vertical adicional entre dos componentes.</a:t>
            </a:r>
          </a:p>
          <a:p>
            <a:pPr marL="285750" indent="-285750"/>
            <a:r>
              <a:rPr lang="es-MX" dirty="0"/>
              <a:t>Vertical </a:t>
            </a:r>
            <a:r>
              <a:rPr lang="es-MX" dirty="0" err="1"/>
              <a:t>Strut</a:t>
            </a:r>
            <a:r>
              <a:rPr lang="es-MX" dirty="0"/>
              <a:t>: Es un componente de puntal que coloca la cantidad especificada de espacio entre los componentes anteriores y por debajo de este.</a:t>
            </a:r>
          </a:p>
          <a:p>
            <a:pPr marL="285750" indent="-285750"/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6FF917-4636-4E12-93E1-A0764BFA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93851"/>
            <a:ext cx="8822857" cy="9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EB87A-81C4-4A4D-A06E-8428809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D4CD1-1FB6-44A9-8B75-A9091D7A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/>
              <a:t>La paleta de NetBeans es una forma de generar la parte visual y el código de una aplicación </a:t>
            </a:r>
            <a:r>
              <a:rPr lang="en-US" dirty="0"/>
              <a:t>de </a:t>
            </a:r>
            <a:r>
              <a:rPr lang="es-EC" dirty="0"/>
              <a:t>manera instantánea lo que nos permite poder desarrollar una aplicación con mas eficacia y menos errores </a:t>
            </a:r>
          </a:p>
        </p:txBody>
      </p:sp>
    </p:spTree>
    <p:extLst>
      <p:ext uri="{BB962C8B-B14F-4D97-AF65-F5344CB8AC3E}">
        <p14:creationId xmlns:p14="http://schemas.microsoft.com/office/powerpoint/2010/main" val="294802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Las paletas de NetBeans son un agregado al programa de programación y facilita la parte de visual del programa que se esta desarrollando gracias a la creación de interfaz de forma mas dinámica ya que a diferencia de hacerlo a mano podemos organizarnos de mejor manera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781400E4-84BE-4D1E-9284-F0AF11EB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764704"/>
            <a:ext cx="4062942" cy="2438400"/>
          </a:xfrm>
        </p:spPr>
        <p:txBody>
          <a:bodyPr/>
          <a:lstStyle/>
          <a:p>
            <a:r>
              <a:rPr lang="es-EC" dirty="0"/>
              <a:t>Secciones de la paleta del NetBeans </a:t>
            </a:r>
          </a:p>
        </p:txBody>
      </p:sp>
      <p:pic>
        <p:nvPicPr>
          <p:cNvPr id="2050" name="Picture 2" descr="Programación de Teléfonos Celulares Usando Java Micro Edition: Descripción  del NetBeans">
            <a:extLst>
              <a:ext uri="{FF2B5EF4-FFF2-40B4-BE49-F238E27FC236}">
                <a16:creationId xmlns:a16="http://schemas.microsoft.com/office/drawing/2014/main" id="{0470F0A6-2E93-4DC5-A82E-E7813943B8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4971" y="1222301"/>
            <a:ext cx="6094413" cy="431179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17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erfaz Gráfica de Usuario con Netbeans - dCodinGames">
            <a:extLst>
              <a:ext uri="{FF2B5EF4-FFF2-40B4-BE49-F238E27FC236}">
                <a16:creationId xmlns:a16="http://schemas.microsoft.com/office/drawing/2014/main" id="{FDB360BE-2DC6-4F0E-A65E-B0885D24B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1" y="764704"/>
            <a:ext cx="8028141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EF504D6-672F-412F-8FB7-52956D3BB41D}"/>
              </a:ext>
            </a:extLst>
          </p:cNvPr>
          <p:cNvSpPr txBox="1"/>
          <p:nvPr/>
        </p:nvSpPr>
        <p:spPr>
          <a:xfrm>
            <a:off x="2566020" y="87015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Funciones básicas de la paleta del NetBeans 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9B5A4-825E-449F-A4BC-97296681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NetBeans proporciona un editor visual en el que los componentes gráficos se pueden arrastrar y soltar desde una paleta en tu aplicación, lo que te permite ver la aplicación que estás desarrollando. Usar la paleta para crear una aplicación es muy fácil y no requiere conocimientos de programación. </a:t>
            </a:r>
            <a:endParaRPr lang="es-EC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2021-06-28 00-09-59">
            <a:hlinkClick r:id="" action="ppaction://media"/>
            <a:extLst>
              <a:ext uri="{FF2B5EF4-FFF2-40B4-BE49-F238E27FC236}">
                <a16:creationId xmlns:a16="http://schemas.microsoft.com/office/drawing/2014/main" id="{F61E6650-54EB-4BCE-B3B0-B92EDE0C73E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32050" y="1700808"/>
            <a:ext cx="7932738" cy="4462463"/>
          </a:xfrm>
        </p:spPr>
      </p:pic>
    </p:spTree>
    <p:extLst>
      <p:ext uri="{BB962C8B-B14F-4D97-AF65-F5344CB8AC3E}">
        <p14:creationId xmlns:p14="http://schemas.microsoft.com/office/powerpoint/2010/main" val="16347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2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86FE-F939-43E7-8EC1-80C58E40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 fontScale="90000"/>
          </a:bodyPr>
          <a:lstStyle/>
          <a:p>
            <a:r>
              <a:rPr lang="es-EC" dirty="0"/>
              <a:t>Además genera de manera automática el código para lo que hallamos seleccionado lo que también reduce el tiempo que podemos pasar desarrollando la parte visual de la aplicación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FA6A7F-D133-4034-B3A4-971FD4E3C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787" y="1701797"/>
            <a:ext cx="8340693" cy="4462272"/>
          </a:xfrm>
          <a:noFill/>
        </p:spPr>
      </p:pic>
    </p:spTree>
    <p:extLst>
      <p:ext uri="{BB962C8B-B14F-4D97-AF65-F5344CB8AC3E}">
        <p14:creationId xmlns:p14="http://schemas.microsoft.com/office/powerpoint/2010/main" val="30140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E922B-8686-4841-A5E5-6EBD0657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Se divide en 7 secciones con sus respectivas opciones.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66DA5B-5864-4318-A498-C0987C7CA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501" y="1701800"/>
            <a:ext cx="5385422" cy="4462463"/>
          </a:xfrm>
        </p:spPr>
      </p:pic>
    </p:spTree>
    <p:extLst>
      <p:ext uri="{BB962C8B-B14F-4D97-AF65-F5344CB8AC3E}">
        <p14:creationId xmlns:p14="http://schemas.microsoft.com/office/powerpoint/2010/main" val="16947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9FA97-7FAE-4BA7-AE67-22863983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C" dirty="0"/>
              <a:t>Swing </a:t>
            </a:r>
            <a:r>
              <a:rPr lang="es-EC" dirty="0" err="1"/>
              <a:t>containers</a:t>
            </a:r>
            <a:endParaRPr lang="es-EC" dirty="0"/>
          </a:p>
          <a:p>
            <a:r>
              <a:rPr lang="es-EC" sz="2000" dirty="0" err="1"/>
              <a:t>JPanel</a:t>
            </a:r>
            <a:r>
              <a:rPr lang="en-US" sz="2000" dirty="0"/>
              <a:t>: </a:t>
            </a:r>
            <a:r>
              <a:rPr lang="es-MX" sz="2000" dirty="0"/>
              <a:t>Permite la creación de paneles independientes donde se almacenan otros componentes.</a:t>
            </a:r>
            <a:r>
              <a:rPr lang="es-EC" sz="2000" dirty="0"/>
              <a:t> </a:t>
            </a:r>
          </a:p>
          <a:p>
            <a:r>
              <a:rPr lang="es-MX" sz="2000" dirty="0" err="1"/>
              <a:t>JTabbedPane</a:t>
            </a:r>
            <a:r>
              <a:rPr lang="es-MX" sz="2000" dirty="0"/>
              <a:t>: Permite la creación de pestañas, cada pestaña representa un contenedor independiente.</a:t>
            </a:r>
          </a:p>
          <a:p>
            <a:r>
              <a:rPr lang="es-MX" sz="2000" dirty="0" err="1"/>
              <a:t>JSplitPane</a:t>
            </a:r>
            <a:r>
              <a:rPr lang="es-MX" sz="2000" dirty="0"/>
              <a:t>: permite la creación de un contenedor dividido en 2 secciones.</a:t>
            </a:r>
          </a:p>
          <a:p>
            <a:r>
              <a:rPr lang="es-MX" sz="2000" dirty="0" err="1"/>
              <a:t>JScrollPane</a:t>
            </a:r>
            <a:r>
              <a:rPr lang="es-MX" sz="2000" dirty="0"/>
              <a:t> – permite la vinculación de barras de desplazamiento en un contenedor.</a:t>
            </a:r>
          </a:p>
          <a:p>
            <a:r>
              <a:rPr lang="es-MX" sz="2000" dirty="0" err="1"/>
              <a:t>JToolBar</a:t>
            </a:r>
            <a:r>
              <a:rPr lang="es-MX" sz="2000" dirty="0"/>
              <a:t>: Permite introducir una Barra de herramientas </a:t>
            </a:r>
          </a:p>
          <a:p>
            <a:r>
              <a:rPr lang="es-EC" sz="2000" dirty="0" err="1"/>
              <a:t>JDesktopPane</a:t>
            </a:r>
            <a:r>
              <a:rPr lang="es-EC" sz="2000" dirty="0"/>
              <a:t>: Permite crear ventanas dentro de una ventana principal.</a:t>
            </a:r>
          </a:p>
          <a:p>
            <a:r>
              <a:rPr lang="es-EC" sz="2000" dirty="0" err="1"/>
              <a:t>JInternalFrame</a:t>
            </a:r>
            <a:r>
              <a:rPr lang="es-EC" sz="2000" dirty="0"/>
              <a:t>: agrega marcos internos a un panel de escritorio</a:t>
            </a:r>
          </a:p>
          <a:p>
            <a:r>
              <a:rPr lang="es-MX" sz="2000" dirty="0" err="1"/>
              <a:t>JLayeredPane</a:t>
            </a:r>
            <a:r>
              <a:rPr lang="es-MX" sz="2000" dirty="0"/>
              <a:t>: proporciona una tercera dimensión para el posicionamiento de componentes</a:t>
            </a:r>
            <a:endParaRPr lang="es-EC" sz="2000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6D999F-D434-4080-96D0-0B84B27E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08" y="699264"/>
            <a:ext cx="5611008" cy="6287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916985A-A8A6-4B08-9DFE-9D97FD5F8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000" b="0" i="0" u="none" strike="noStrike" cap="none" normalizeH="0" baseline="0">
                <a:ln>
                  <a:noFill/>
                </a:ln>
                <a:solidFill>
                  <a:srgbClr val="09569D"/>
                </a:solidFill>
                <a:effectLst/>
                <a:latin typeface="Monaco"/>
                <a:cs typeface="Arial" panose="020B0604020202020204" pitchFamily="34" charset="0"/>
                <a:hlinkClick r:id="rId3"/>
              </a:rPr>
              <a:t>JInternalFrame</a:t>
            </a:r>
            <a:r>
              <a:rPr kumimoji="0" lang="es-EC" altLang="es-EC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C" alt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0FAFBD1-9CB9-4C11-BF0D-3BAB282C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000" b="0" i="0" u="none" strike="noStrike" cap="none" normalizeH="0" baseline="0">
                <a:ln>
                  <a:noFill/>
                </a:ln>
                <a:solidFill>
                  <a:srgbClr val="09569D"/>
                </a:solidFill>
                <a:effectLst/>
                <a:latin typeface="Monaco"/>
                <a:cs typeface="Arial" panose="020B0604020202020204" pitchFamily="34" charset="0"/>
                <a:hlinkClick r:id="rId3"/>
              </a:rPr>
              <a:t>JInternalFrame</a:t>
            </a:r>
            <a:r>
              <a:rPr kumimoji="0" lang="es-EC" altLang="es-EC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C" alt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FC531-BE24-4BCF-98E1-09B04028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C" sz="4600" dirty="0"/>
              <a:t>SWING CONTROLS </a:t>
            </a:r>
          </a:p>
          <a:p>
            <a:r>
              <a:rPr lang="es-EC" dirty="0" err="1"/>
              <a:t>Jlabel</a:t>
            </a:r>
            <a:r>
              <a:rPr lang="es-EC" dirty="0"/>
              <a:t>: Permite Vincular Etiquetas, tanto de texto como de </a:t>
            </a:r>
            <a:r>
              <a:rPr lang="es-EC" dirty="0" err="1"/>
              <a:t>imagenes</a:t>
            </a:r>
            <a:r>
              <a:rPr lang="es-EC" dirty="0"/>
              <a:t>.</a:t>
            </a:r>
          </a:p>
          <a:p>
            <a:r>
              <a:rPr lang="es-MX" dirty="0" err="1"/>
              <a:t>Jbutton</a:t>
            </a:r>
            <a:r>
              <a:rPr lang="es-MX" dirty="0"/>
              <a:t>: Permite vincular Botones simples. </a:t>
            </a:r>
          </a:p>
          <a:p>
            <a:r>
              <a:rPr lang="es-MX" dirty="0" err="1"/>
              <a:t>JToggleButton</a:t>
            </a:r>
            <a:r>
              <a:rPr lang="es-MX" dirty="0"/>
              <a:t>: Botón que al oprimirlo se quedará presionado hasta que se ejecute otro evento.</a:t>
            </a:r>
          </a:p>
          <a:p>
            <a:r>
              <a:rPr lang="es-MX" dirty="0" err="1"/>
              <a:t>JCheckBox</a:t>
            </a:r>
            <a:r>
              <a:rPr lang="es-MX" dirty="0"/>
              <a:t>: Son Casilla de verificación, ideal para selección múltiples.</a:t>
            </a:r>
          </a:p>
          <a:p>
            <a:r>
              <a:rPr lang="es-MX" dirty="0" err="1"/>
              <a:t>JRadioButton</a:t>
            </a:r>
            <a:r>
              <a:rPr lang="es-MX" dirty="0"/>
              <a:t>: Permite presentar opciones de selección similares a las </a:t>
            </a:r>
            <a:r>
              <a:rPr lang="es-MX" dirty="0" err="1"/>
              <a:t>checkbox</a:t>
            </a:r>
            <a:r>
              <a:rPr lang="es-MX" dirty="0"/>
              <a:t>, solo que el enfoque de estas es de única selección.</a:t>
            </a:r>
          </a:p>
          <a:p>
            <a:r>
              <a:rPr lang="es-MX" dirty="0" err="1"/>
              <a:t>JbutoonGroup</a:t>
            </a:r>
            <a:r>
              <a:rPr lang="es-MX" dirty="0"/>
              <a:t>: El </a:t>
            </a:r>
            <a:r>
              <a:rPr lang="es-MX" dirty="0" err="1"/>
              <a:t>boton</a:t>
            </a:r>
            <a:r>
              <a:rPr lang="es-MX" dirty="0"/>
              <a:t> de grupo permite agregar ciertos botones tipo radio a un grupo, para que solo se permita seleccionar solo un radio </a:t>
            </a:r>
            <a:r>
              <a:rPr lang="es-MX" dirty="0" err="1"/>
              <a:t>button</a:t>
            </a:r>
            <a:r>
              <a:rPr lang="es-MX" dirty="0"/>
              <a:t> a la vez.</a:t>
            </a:r>
          </a:p>
          <a:p>
            <a:r>
              <a:rPr lang="es-MX" dirty="0" err="1"/>
              <a:t>JComboBox</a:t>
            </a:r>
            <a:r>
              <a:rPr lang="es-MX" dirty="0"/>
              <a:t> – Permite mostrar una lista de elementos como un combo de selección.</a:t>
            </a:r>
          </a:p>
          <a:p>
            <a:r>
              <a:rPr lang="es-MX" dirty="0" err="1"/>
              <a:t>JList</a:t>
            </a:r>
            <a:r>
              <a:rPr lang="es-MX" dirty="0"/>
              <a:t>: cargar los datos en este, aunque la información podría provenir de una base de datos.</a:t>
            </a:r>
          </a:p>
          <a:p>
            <a:endParaRPr lang="es-MX" dirty="0"/>
          </a:p>
          <a:p>
            <a:endParaRPr lang="es-MX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6B78DA-45E8-44EE-8B59-D9DBE92A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260648"/>
            <a:ext cx="559195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897</TotalTime>
  <Words>1014</Words>
  <Application>Microsoft Office PowerPoint</Application>
  <PresentationFormat>Personalizado</PresentationFormat>
  <Paragraphs>87</Paragraphs>
  <Slides>15</Slides>
  <Notes>3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Monaco</vt:lpstr>
      <vt:lpstr>Tecnología 16x9</vt:lpstr>
      <vt:lpstr>Paletas de NetBeans </vt:lpstr>
      <vt:lpstr>Introducción </vt:lpstr>
      <vt:lpstr>Secciones de la paleta del NetBeans </vt:lpstr>
      <vt:lpstr>Presentación de PowerPoint</vt:lpstr>
      <vt:lpstr>NetBeans proporciona un editor visual en el que los componentes gráficos se pueden arrastrar y soltar desde una paleta en tu aplicación, lo que te permite ver la aplicación que estás desarrollando. Usar la paleta para crear una aplicación es muy fácil y no requiere conocimientos de programación. </vt:lpstr>
      <vt:lpstr>Además genera de manera automática el código para lo que hallamos seleccionado lo que también reduce el tiempo que podemos pasar desarrollando la parte visual de la aplicación </vt:lpstr>
      <vt:lpstr>Se divide en 7 secciones con sus respectivas opciones.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Paletas de NetBeans </dc:title>
  <dc:creator>Sebastian Pesantez</dc:creator>
  <cp:lastModifiedBy>Sebastian Pesantez</cp:lastModifiedBy>
  <cp:revision>15</cp:revision>
  <dcterms:created xsi:type="dcterms:W3CDTF">2021-06-28T04:29:24Z</dcterms:created>
  <dcterms:modified xsi:type="dcterms:W3CDTF">2021-06-29T04:28:18Z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