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Poppi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regular.fntdata"/><Relationship Id="rId14" Type="http://schemas.openxmlformats.org/officeDocument/2006/relationships/slide" Target="slides/slide9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안녕하세요, 저희는 5조 ‘커넥션’ 팀입니다.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저희 팀은 OpenVINO 3D Pose Estimation을 활용해, ‘자세 교정 보조앱’을 주제로 프로젝트를 진행했습니다.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많은 분들이 공감하시겠지만 </a:t>
            </a:r>
            <a:r>
              <a:rPr lang="en-US"/>
              <a:t>장시간 앉아 있는 생활 패턴 속에서 자세가 나쁘다는 걸 알고 있음에도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업무에 집중하거나 공부에 집중하다보면 무의식적으로 자세가 무너지는 상황에 자주 놓입니다.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그래서 저희는 이 문제를 해결하기 위해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나쁜 자세를 실시간으로 감지하고 경고 메시지를 통해  자세 교정을 유도하는 방향으로 진행했습니다.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4" name="Google Shape;184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85" name="Google Shape;185;p4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기술적으로는 몇 가지 어려운 점이 있었습니다.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3D 포즈 추종에서 주요 관절의 위치를 추정하</a:t>
            </a:r>
            <a:r>
              <a:rPr lang="en-US"/>
              <a:t>는 keypoint 수가 한정적이어서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세밀한 자세 판단에는 한계가 있다는 점이 있고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모델 자체가 '서 있는 자세'를 기준으로 학습돼 있어서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‘앉은 자세’에 대한 정확도는 떨어졌습니다.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그래서 '정확한 수치 예측'보다는,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'지속된 나쁜 자세를 감지'하는</a:t>
            </a:r>
            <a:r>
              <a:rPr lang="en-US"/>
              <a:t> 현실적인 </a:t>
            </a:r>
            <a:r>
              <a:rPr lang="en-US"/>
              <a:t>방향을 잡았습니다.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그리고 LLM을통해 사용자에게 피드백을 제공하는 기능도 생각했었는데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LLM 성능상의 제약과 프로젝트 시간이 부족하여 로컬 연동하는데 한계가 있었고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단순한 경고 메시지로 피드백을 제공하는 방식으로 구현했습니다.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8" name="Google Shape;188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69f47f7d43_0_1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다음은 저희 조 협업 과정에 대한 소개입니다.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자율주행 프로젝트를 진행할때 아쉬웠던 점 중 하나가 GIT 사용법이 숙지되어 있지 않아 제대로 된 협업하지 못했던 점이였습니다.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프로젝트 이후 저희 조원들끼리 Git Hub를 사용법에 대해 공부했고 미니 프로젝트에 활용할 수 있었던 점이 개인적으로 가장 만족스러웠던 부분입니다.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저희 협업구조에 대해 설명드리면 먼저 소령님이 OpenVINO에서 받은 3D 자세 추종 프로젝트를 모듈화 하였습니다.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포즈 모델 파일은 OpenVINO 모델을 통해 3D keypoint를 추출하고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포스쳐 에널라이즈 파일은 해당 데이터를 기반으로 자세를 분석하고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비쥬얼라이져 파일은  경고 메시지를 출력하고 시각화를 출력하는 형태로 모듈화 하였습니다.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다음은 예진님이 맡아주신 카메라 연동과 LLM 부분입니다.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카메라 연동은 바로 해주셔서 LLM을 통해 사용자에게 피드백을 할 수 있는지 맡아주셨습니다.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다양한 모델을 통해 유의미한 피드백을 하는 LLM 모델이 있었지만 CPU 환경상 직접 로컬에 연동하는데 하드웨어상 어려움이 있었고 한국어 지원에 특화된 모델을 찾기 어려웠습니다.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또 시간이 부족하여 이 부분이 아쉬웠습니다.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다음은 제가 맡은 자세 판단 알고리즘입니다.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나쁜 자세 판단은 허리 구부정, 거북목, 라운드 숄더 3가지로 정했고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10초 이상 지속 시 경고를 출력하는 알고리즘으로 구현했습니다.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69f47f7d43_0_11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7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69f9c69ada_0_4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369f9c69ada_0_46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8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9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21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A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-1516027" y="-62745"/>
            <a:ext cx="20846261" cy="10455849"/>
            <a:chOff x="0" y="0"/>
            <a:chExt cx="27795014" cy="13941133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0" name="Google Shape;90;p13"/>
            <p:cNvSpPr/>
            <p:nvPr/>
          </p:nvSpPr>
          <p:spPr>
            <a:xfrm>
              <a:off x="6955551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1" name="Google Shape;91;p13"/>
            <p:cNvSpPr/>
            <p:nvPr/>
          </p:nvSpPr>
          <p:spPr>
            <a:xfrm>
              <a:off x="13883911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2" name="Google Shape;92;p13"/>
            <p:cNvSpPr/>
            <p:nvPr/>
          </p:nvSpPr>
          <p:spPr>
            <a:xfrm>
              <a:off x="20812271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3" name="Google Shape;93;p13"/>
            <p:cNvSpPr/>
            <p:nvPr/>
          </p:nvSpPr>
          <p:spPr>
            <a:xfrm>
              <a:off x="0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4" name="Google Shape;94;p13"/>
            <p:cNvSpPr/>
            <p:nvPr/>
          </p:nvSpPr>
          <p:spPr>
            <a:xfrm>
              <a:off x="6955551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5" name="Google Shape;95;p13"/>
            <p:cNvSpPr/>
            <p:nvPr/>
          </p:nvSpPr>
          <p:spPr>
            <a:xfrm>
              <a:off x="13883911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6" name="Google Shape;96;p13"/>
            <p:cNvSpPr/>
            <p:nvPr/>
          </p:nvSpPr>
          <p:spPr>
            <a:xfrm>
              <a:off x="20812271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97" name="Google Shape;97;p13"/>
          <p:cNvGrpSpPr/>
          <p:nvPr/>
        </p:nvGrpSpPr>
        <p:grpSpPr>
          <a:xfrm>
            <a:off x="980630" y="733893"/>
            <a:ext cx="16326741" cy="8862722"/>
            <a:chOff x="0" y="-241102"/>
            <a:chExt cx="21768988" cy="11816963"/>
          </a:xfrm>
        </p:grpSpPr>
        <p:grpSp>
          <p:nvGrpSpPr>
            <p:cNvPr id="98" name="Google Shape;98;p13"/>
            <p:cNvGrpSpPr/>
            <p:nvPr/>
          </p:nvGrpSpPr>
          <p:grpSpPr>
            <a:xfrm>
              <a:off x="128188" y="-93892"/>
              <a:ext cx="21640800" cy="11669753"/>
              <a:chOff x="0" y="-47625"/>
              <a:chExt cx="4274726" cy="2305136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0" y="0"/>
                <a:ext cx="4274726" cy="2257511"/>
              </a:xfrm>
              <a:custGeom>
                <a:rect b="b" l="l" r="r" t="t"/>
                <a:pathLst>
                  <a:path extrusionOk="0"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628566"/>
              </a:solidFill>
              <a:ln>
                <a:noFill/>
              </a:ln>
            </p:spPr>
          </p:sp>
          <p:sp>
            <p:nvSpPr>
              <p:cNvPr id="100" name="Google Shape;100;p13"/>
              <p:cNvSpPr txBox="1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13"/>
            <p:cNvGrpSpPr/>
            <p:nvPr/>
          </p:nvGrpSpPr>
          <p:grpSpPr>
            <a:xfrm>
              <a:off x="0" y="-241102"/>
              <a:ext cx="21640800" cy="11669753"/>
              <a:chOff x="0" y="-47625"/>
              <a:chExt cx="4274726" cy="2305136"/>
            </a:xfrm>
          </p:grpSpPr>
          <p:sp>
            <p:nvSpPr>
              <p:cNvPr id="102" name="Google Shape;102;p13"/>
              <p:cNvSpPr/>
              <p:nvPr/>
            </p:nvSpPr>
            <p:spPr>
              <a:xfrm>
                <a:off x="0" y="0"/>
                <a:ext cx="4274726" cy="2257511"/>
              </a:xfrm>
              <a:custGeom>
                <a:rect b="b" l="l" r="r" t="t"/>
                <a:pathLst>
                  <a:path extrusionOk="0"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FFFFFF"/>
              </a:solidFill>
              <a:ln cap="sq" cmpd="sng" w="19050">
                <a:solidFill>
                  <a:srgbClr val="485849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03" name="Google Shape;103;p13"/>
              <p:cNvSpPr txBox="1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" name="Google Shape;104;p13"/>
          <p:cNvSpPr/>
          <p:nvPr/>
        </p:nvSpPr>
        <p:spPr>
          <a:xfrm>
            <a:off x="15720211" y="231437"/>
            <a:ext cx="1136863" cy="1168738"/>
          </a:xfrm>
          <a:custGeom>
            <a:rect b="b" l="l" r="r" t="t"/>
            <a:pathLst>
              <a:path extrusionOk="0" h="1168738" w="1136863">
                <a:moveTo>
                  <a:pt x="0" y="0"/>
                </a:moveTo>
                <a:lnTo>
                  <a:pt x="1136863" y="0"/>
                </a:lnTo>
                <a:lnTo>
                  <a:pt x="1136863" y="1168738"/>
                </a:lnTo>
                <a:lnTo>
                  <a:pt x="0" y="11687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13"/>
          <p:cNvSpPr/>
          <p:nvPr/>
        </p:nvSpPr>
        <p:spPr>
          <a:xfrm>
            <a:off x="8169222" y="2745877"/>
            <a:ext cx="1475764" cy="1141258"/>
          </a:xfrm>
          <a:custGeom>
            <a:rect b="b" l="l" r="r" t="t"/>
            <a:pathLst>
              <a:path extrusionOk="0" h="1141258" w="1475764">
                <a:moveTo>
                  <a:pt x="0" y="0"/>
                </a:moveTo>
                <a:lnTo>
                  <a:pt x="1475764" y="0"/>
                </a:lnTo>
                <a:lnTo>
                  <a:pt x="1475764" y="1141258"/>
                </a:lnTo>
                <a:lnTo>
                  <a:pt x="0" y="11412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13"/>
          <p:cNvSpPr txBox="1"/>
          <p:nvPr/>
        </p:nvSpPr>
        <p:spPr>
          <a:xfrm>
            <a:off x="1200150" y="1031875"/>
            <a:ext cx="297537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485849"/>
                </a:solidFill>
                <a:latin typeface="Poppins"/>
                <a:ea typeface="Poppins"/>
                <a:cs typeface="Poppins"/>
                <a:sym typeface="Poppins"/>
              </a:rPr>
              <a:t>OpenVINO mini Project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5686112" y="5560535"/>
            <a:ext cx="6441984" cy="1035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69" u="none" cap="none" strike="noStrike">
                <a:solidFill>
                  <a:srgbClr val="485849"/>
                </a:solidFill>
                <a:latin typeface="Arial"/>
                <a:ea typeface="Arial"/>
                <a:cs typeface="Arial"/>
                <a:sym typeface="Arial"/>
              </a:rPr>
              <a:t>5조 커넥션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3440714" y="3668060"/>
            <a:ext cx="11406571" cy="2006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743" u="none" cap="none" strike="noStrike">
                <a:solidFill>
                  <a:srgbClr val="8CB791"/>
                </a:solidFill>
                <a:latin typeface="Arial"/>
                <a:ea typeface="Arial"/>
                <a:cs typeface="Arial"/>
                <a:sym typeface="Arial"/>
              </a:rPr>
              <a:t>자세 교정 보조앱</a:t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13375407" y="8880475"/>
            <a:ext cx="3819212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485849"/>
                </a:solidFill>
                <a:latin typeface="Arial"/>
                <a:ea typeface="Arial"/>
                <a:cs typeface="Arial"/>
                <a:sym typeface="Arial"/>
              </a:rPr>
              <a:t>김예진, 성세빈, 이경진, 정소령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A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4"/>
          <p:cNvGrpSpPr/>
          <p:nvPr/>
        </p:nvGrpSpPr>
        <p:grpSpPr>
          <a:xfrm>
            <a:off x="-1516027" y="-62745"/>
            <a:ext cx="20846261" cy="10455849"/>
            <a:chOff x="0" y="0"/>
            <a:chExt cx="27795014" cy="13941133"/>
          </a:xfrm>
        </p:grpSpPr>
        <p:sp>
          <p:nvSpPr>
            <p:cNvPr id="115" name="Google Shape;115;p14"/>
            <p:cNvSpPr/>
            <p:nvPr/>
          </p:nvSpPr>
          <p:spPr>
            <a:xfrm>
              <a:off x="0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6" name="Google Shape;116;p14"/>
            <p:cNvSpPr/>
            <p:nvPr/>
          </p:nvSpPr>
          <p:spPr>
            <a:xfrm>
              <a:off x="6955551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7" name="Google Shape;117;p14"/>
            <p:cNvSpPr/>
            <p:nvPr/>
          </p:nvSpPr>
          <p:spPr>
            <a:xfrm>
              <a:off x="13883911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8" name="Google Shape;118;p14"/>
            <p:cNvSpPr/>
            <p:nvPr/>
          </p:nvSpPr>
          <p:spPr>
            <a:xfrm>
              <a:off x="20812271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9" name="Google Shape;119;p14"/>
            <p:cNvSpPr/>
            <p:nvPr/>
          </p:nvSpPr>
          <p:spPr>
            <a:xfrm>
              <a:off x="0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0" name="Google Shape;120;p14"/>
            <p:cNvSpPr/>
            <p:nvPr/>
          </p:nvSpPr>
          <p:spPr>
            <a:xfrm>
              <a:off x="6955551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1" name="Google Shape;121;p14"/>
            <p:cNvSpPr/>
            <p:nvPr/>
          </p:nvSpPr>
          <p:spPr>
            <a:xfrm>
              <a:off x="13883911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2" name="Google Shape;122;p14"/>
            <p:cNvSpPr/>
            <p:nvPr/>
          </p:nvSpPr>
          <p:spPr>
            <a:xfrm>
              <a:off x="20812271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23" name="Google Shape;123;p14"/>
          <p:cNvGrpSpPr/>
          <p:nvPr/>
        </p:nvGrpSpPr>
        <p:grpSpPr>
          <a:xfrm>
            <a:off x="980630" y="657693"/>
            <a:ext cx="16326741" cy="8862722"/>
            <a:chOff x="0" y="-241102"/>
            <a:chExt cx="21768988" cy="11816963"/>
          </a:xfrm>
        </p:grpSpPr>
        <p:grpSp>
          <p:nvGrpSpPr>
            <p:cNvPr id="124" name="Google Shape;124;p14"/>
            <p:cNvGrpSpPr/>
            <p:nvPr/>
          </p:nvGrpSpPr>
          <p:grpSpPr>
            <a:xfrm>
              <a:off x="128188" y="-93892"/>
              <a:ext cx="21640800" cy="11669753"/>
              <a:chOff x="0" y="-47625"/>
              <a:chExt cx="4274726" cy="2305136"/>
            </a:xfrm>
          </p:grpSpPr>
          <p:sp>
            <p:nvSpPr>
              <p:cNvPr id="125" name="Google Shape;125;p14"/>
              <p:cNvSpPr/>
              <p:nvPr/>
            </p:nvSpPr>
            <p:spPr>
              <a:xfrm>
                <a:off x="0" y="0"/>
                <a:ext cx="4274726" cy="2257511"/>
              </a:xfrm>
              <a:custGeom>
                <a:rect b="b" l="l" r="r" t="t"/>
                <a:pathLst>
                  <a:path extrusionOk="0"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628566"/>
              </a:solidFill>
              <a:ln>
                <a:noFill/>
              </a:ln>
            </p:spPr>
          </p:sp>
          <p:sp>
            <p:nvSpPr>
              <p:cNvPr id="126" name="Google Shape;126;p14"/>
              <p:cNvSpPr txBox="1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" name="Google Shape;127;p14"/>
            <p:cNvGrpSpPr/>
            <p:nvPr/>
          </p:nvGrpSpPr>
          <p:grpSpPr>
            <a:xfrm>
              <a:off x="0" y="-241102"/>
              <a:ext cx="21640800" cy="11669753"/>
              <a:chOff x="0" y="-47625"/>
              <a:chExt cx="4274726" cy="2305136"/>
            </a:xfrm>
          </p:grpSpPr>
          <p:sp>
            <p:nvSpPr>
              <p:cNvPr id="128" name="Google Shape;128;p14"/>
              <p:cNvSpPr/>
              <p:nvPr/>
            </p:nvSpPr>
            <p:spPr>
              <a:xfrm>
                <a:off x="0" y="0"/>
                <a:ext cx="4274726" cy="2257511"/>
              </a:xfrm>
              <a:custGeom>
                <a:rect b="b" l="l" r="r" t="t"/>
                <a:pathLst>
                  <a:path extrusionOk="0"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FFFFFF"/>
              </a:solidFill>
              <a:ln cap="sq" cmpd="sng" w="19050">
                <a:solidFill>
                  <a:srgbClr val="485849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29" name="Google Shape;129;p14"/>
              <p:cNvSpPr txBox="1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0" name="Google Shape;130;p14"/>
          <p:cNvSpPr/>
          <p:nvPr/>
        </p:nvSpPr>
        <p:spPr>
          <a:xfrm>
            <a:off x="15720211" y="231437"/>
            <a:ext cx="1136863" cy="1168738"/>
          </a:xfrm>
          <a:custGeom>
            <a:rect b="b" l="l" r="r" t="t"/>
            <a:pathLst>
              <a:path extrusionOk="0" h="1168738" w="1136863">
                <a:moveTo>
                  <a:pt x="0" y="0"/>
                </a:moveTo>
                <a:lnTo>
                  <a:pt x="1136863" y="0"/>
                </a:lnTo>
                <a:lnTo>
                  <a:pt x="1136863" y="1168738"/>
                </a:lnTo>
                <a:lnTo>
                  <a:pt x="0" y="11687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14"/>
          <p:cNvSpPr txBox="1"/>
          <p:nvPr/>
        </p:nvSpPr>
        <p:spPr>
          <a:xfrm>
            <a:off x="2017519" y="1749808"/>
            <a:ext cx="3481325" cy="1427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306" u="none" cap="none" strike="noStrike">
                <a:solidFill>
                  <a:srgbClr val="485849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  <p:grpSp>
        <p:nvGrpSpPr>
          <p:cNvPr id="132" name="Google Shape;132;p14"/>
          <p:cNvGrpSpPr/>
          <p:nvPr/>
        </p:nvGrpSpPr>
        <p:grpSpPr>
          <a:xfrm>
            <a:off x="9210974" y="4592638"/>
            <a:ext cx="6755523" cy="3365133"/>
            <a:chOff x="9896774" y="5126038"/>
            <a:chExt cx="6755523" cy="3365133"/>
          </a:xfrm>
        </p:grpSpPr>
        <p:grpSp>
          <p:nvGrpSpPr>
            <p:cNvPr id="133" name="Google Shape;133;p14"/>
            <p:cNvGrpSpPr/>
            <p:nvPr/>
          </p:nvGrpSpPr>
          <p:grpSpPr>
            <a:xfrm>
              <a:off x="9896774" y="5126038"/>
              <a:ext cx="911851" cy="837051"/>
              <a:chOff x="0" y="-47625"/>
              <a:chExt cx="812800" cy="746125"/>
            </a:xfrm>
          </p:grpSpPr>
          <p:sp>
            <p:nvSpPr>
              <p:cNvPr id="134" name="Google Shape;134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rect b="b" l="l" r="r" t="t"/>
                <a:pathLst>
                  <a:path extrusionOk="0" h="698500" w="81280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FFFFF"/>
              </a:solidFill>
              <a:ln cap="sq" cmpd="sng" w="19050">
                <a:solidFill>
                  <a:srgbClr val="485849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35" name="Google Shape;135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600" u="none" cap="none" strike="noStrike">
                    <a:solidFill>
                      <a:srgbClr val="727070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/>
              </a:p>
            </p:txBody>
          </p:sp>
        </p:grpSp>
        <p:grpSp>
          <p:nvGrpSpPr>
            <p:cNvPr id="136" name="Google Shape;136;p14"/>
            <p:cNvGrpSpPr/>
            <p:nvPr/>
          </p:nvGrpSpPr>
          <p:grpSpPr>
            <a:xfrm>
              <a:off x="9896774" y="6392185"/>
              <a:ext cx="911851" cy="837051"/>
              <a:chOff x="0" y="-47625"/>
              <a:chExt cx="812800" cy="746125"/>
            </a:xfrm>
          </p:grpSpPr>
          <p:sp>
            <p:nvSpPr>
              <p:cNvPr id="137" name="Google Shape;137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rect b="b" l="l" r="r" t="t"/>
                <a:pathLst>
                  <a:path extrusionOk="0" h="698500" w="81280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FFFFF"/>
              </a:solidFill>
              <a:ln cap="sq" cmpd="sng" w="19050">
                <a:solidFill>
                  <a:srgbClr val="628566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38" name="Google Shape;138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600" u="none" cap="none" strike="noStrike">
                    <a:solidFill>
                      <a:srgbClr val="727070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/>
              </a:p>
            </p:txBody>
          </p:sp>
        </p:grpSp>
        <p:grpSp>
          <p:nvGrpSpPr>
            <p:cNvPr id="139" name="Google Shape;139;p14"/>
            <p:cNvGrpSpPr/>
            <p:nvPr/>
          </p:nvGrpSpPr>
          <p:grpSpPr>
            <a:xfrm>
              <a:off x="9896774" y="7654120"/>
              <a:ext cx="911851" cy="837051"/>
              <a:chOff x="0" y="-47625"/>
              <a:chExt cx="812800" cy="746125"/>
            </a:xfrm>
          </p:grpSpPr>
          <p:sp>
            <p:nvSpPr>
              <p:cNvPr id="140" name="Google Shape;140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rect b="b" l="l" r="r" t="t"/>
                <a:pathLst>
                  <a:path extrusionOk="0" h="698500" w="81280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FFFFF"/>
              </a:solidFill>
              <a:ln cap="sq" cmpd="sng" w="19050">
                <a:solidFill>
                  <a:srgbClr val="628566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41" name="Google Shape;141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600" u="none" cap="none" strike="noStrike">
                    <a:solidFill>
                      <a:srgbClr val="727070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/>
              </a:p>
            </p:txBody>
          </p:sp>
        </p:grpSp>
        <p:sp>
          <p:nvSpPr>
            <p:cNvPr id="142" name="Google Shape;142;p14"/>
            <p:cNvSpPr txBox="1"/>
            <p:nvPr/>
          </p:nvSpPr>
          <p:spPr>
            <a:xfrm>
              <a:off x="11055497" y="5292037"/>
              <a:ext cx="4311000" cy="4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4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77" u="none" cap="none" strike="noStrike">
                  <a:solidFill>
                    <a:srgbClr val="658C6A"/>
                  </a:solidFill>
                  <a:latin typeface="Arial"/>
                  <a:ea typeface="Arial"/>
                  <a:cs typeface="Arial"/>
                  <a:sym typeface="Arial"/>
                </a:rPr>
                <a:t>문제 정의 및 해결 방안</a:t>
              </a:r>
              <a:endParaRPr/>
            </a:p>
          </p:txBody>
        </p:sp>
        <p:sp>
          <p:nvSpPr>
            <p:cNvPr id="143" name="Google Shape;143;p14"/>
            <p:cNvSpPr txBox="1"/>
            <p:nvPr/>
          </p:nvSpPr>
          <p:spPr>
            <a:xfrm>
              <a:off x="11055497" y="6556078"/>
              <a:ext cx="5596800" cy="4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4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77" u="none" cap="none" strike="noStrike">
                  <a:solidFill>
                    <a:srgbClr val="658C6A"/>
                  </a:solidFill>
                  <a:latin typeface="Arial"/>
                  <a:ea typeface="Arial"/>
                  <a:cs typeface="Arial"/>
                  <a:sym typeface="Arial"/>
                </a:rPr>
                <a:t>구현상 어려웠던 점과 해결 </a:t>
              </a:r>
              <a:r>
                <a:rPr lang="en-US" sz="2977">
                  <a:solidFill>
                    <a:srgbClr val="658C6A"/>
                  </a:solidFill>
                </a:rPr>
                <a:t>전략</a:t>
              </a:r>
              <a:endParaRPr/>
            </a:p>
          </p:txBody>
        </p:sp>
        <p:sp>
          <p:nvSpPr>
            <p:cNvPr id="144" name="Google Shape;144;p14"/>
            <p:cNvSpPr txBox="1"/>
            <p:nvPr/>
          </p:nvSpPr>
          <p:spPr>
            <a:xfrm>
              <a:off x="11055497" y="7820118"/>
              <a:ext cx="4311000" cy="4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4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77" u="none" cap="none" strike="noStrike">
                  <a:solidFill>
                    <a:srgbClr val="658C6A"/>
                  </a:solidFill>
                  <a:latin typeface="Arial"/>
                  <a:ea typeface="Arial"/>
                  <a:cs typeface="Arial"/>
                  <a:sym typeface="Arial"/>
                </a:rPr>
                <a:t>결과물 소개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A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5"/>
          <p:cNvGrpSpPr/>
          <p:nvPr/>
        </p:nvGrpSpPr>
        <p:grpSpPr>
          <a:xfrm>
            <a:off x="-1516027" y="-62745"/>
            <a:ext cx="20846261" cy="10455849"/>
            <a:chOff x="0" y="0"/>
            <a:chExt cx="27795014" cy="13941133"/>
          </a:xfrm>
        </p:grpSpPr>
        <p:sp>
          <p:nvSpPr>
            <p:cNvPr id="150" name="Google Shape;150;p15"/>
            <p:cNvSpPr/>
            <p:nvPr/>
          </p:nvSpPr>
          <p:spPr>
            <a:xfrm>
              <a:off x="0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51" name="Google Shape;151;p15"/>
            <p:cNvSpPr/>
            <p:nvPr/>
          </p:nvSpPr>
          <p:spPr>
            <a:xfrm>
              <a:off x="6955551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52" name="Google Shape;152;p15"/>
            <p:cNvSpPr/>
            <p:nvPr/>
          </p:nvSpPr>
          <p:spPr>
            <a:xfrm>
              <a:off x="13883911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53" name="Google Shape;153;p15"/>
            <p:cNvSpPr/>
            <p:nvPr/>
          </p:nvSpPr>
          <p:spPr>
            <a:xfrm>
              <a:off x="20812271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54" name="Google Shape;154;p15"/>
            <p:cNvSpPr/>
            <p:nvPr/>
          </p:nvSpPr>
          <p:spPr>
            <a:xfrm>
              <a:off x="0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55" name="Google Shape;155;p15"/>
            <p:cNvSpPr/>
            <p:nvPr/>
          </p:nvSpPr>
          <p:spPr>
            <a:xfrm>
              <a:off x="6955551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56" name="Google Shape;156;p15"/>
            <p:cNvSpPr/>
            <p:nvPr/>
          </p:nvSpPr>
          <p:spPr>
            <a:xfrm>
              <a:off x="13883911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57" name="Google Shape;157;p15"/>
            <p:cNvSpPr/>
            <p:nvPr/>
          </p:nvSpPr>
          <p:spPr>
            <a:xfrm>
              <a:off x="20812271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58" name="Google Shape;158;p15"/>
          <p:cNvGrpSpPr/>
          <p:nvPr/>
        </p:nvGrpSpPr>
        <p:grpSpPr>
          <a:xfrm>
            <a:off x="980630" y="657693"/>
            <a:ext cx="16326741" cy="8862722"/>
            <a:chOff x="0" y="-241102"/>
            <a:chExt cx="21768988" cy="11816963"/>
          </a:xfrm>
        </p:grpSpPr>
        <p:grpSp>
          <p:nvGrpSpPr>
            <p:cNvPr id="159" name="Google Shape;159;p15"/>
            <p:cNvGrpSpPr/>
            <p:nvPr/>
          </p:nvGrpSpPr>
          <p:grpSpPr>
            <a:xfrm>
              <a:off x="128188" y="-93892"/>
              <a:ext cx="21640800" cy="11669753"/>
              <a:chOff x="0" y="-47625"/>
              <a:chExt cx="4274726" cy="2305136"/>
            </a:xfrm>
          </p:grpSpPr>
          <p:sp>
            <p:nvSpPr>
              <p:cNvPr id="160" name="Google Shape;160;p15"/>
              <p:cNvSpPr/>
              <p:nvPr/>
            </p:nvSpPr>
            <p:spPr>
              <a:xfrm>
                <a:off x="0" y="0"/>
                <a:ext cx="4274726" cy="2257511"/>
              </a:xfrm>
              <a:custGeom>
                <a:rect b="b" l="l" r="r" t="t"/>
                <a:pathLst>
                  <a:path extrusionOk="0"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628566"/>
              </a:solidFill>
              <a:ln>
                <a:noFill/>
              </a:ln>
            </p:spPr>
          </p:sp>
          <p:sp>
            <p:nvSpPr>
              <p:cNvPr id="161" name="Google Shape;161;p15"/>
              <p:cNvSpPr txBox="1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" name="Google Shape;162;p15"/>
            <p:cNvGrpSpPr/>
            <p:nvPr/>
          </p:nvGrpSpPr>
          <p:grpSpPr>
            <a:xfrm>
              <a:off x="0" y="-241102"/>
              <a:ext cx="21640800" cy="11669753"/>
              <a:chOff x="0" y="-47625"/>
              <a:chExt cx="4274726" cy="2305136"/>
            </a:xfrm>
          </p:grpSpPr>
          <p:sp>
            <p:nvSpPr>
              <p:cNvPr id="163" name="Google Shape;163;p15"/>
              <p:cNvSpPr/>
              <p:nvPr/>
            </p:nvSpPr>
            <p:spPr>
              <a:xfrm>
                <a:off x="0" y="0"/>
                <a:ext cx="4274726" cy="2257511"/>
              </a:xfrm>
              <a:custGeom>
                <a:rect b="b" l="l" r="r" t="t"/>
                <a:pathLst>
                  <a:path extrusionOk="0"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FFFFFF"/>
              </a:solidFill>
              <a:ln cap="sq" cmpd="sng" w="19050">
                <a:solidFill>
                  <a:srgbClr val="485849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64" name="Google Shape;164;p15"/>
              <p:cNvSpPr txBox="1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5" name="Google Shape;165;p15"/>
          <p:cNvSpPr/>
          <p:nvPr/>
        </p:nvSpPr>
        <p:spPr>
          <a:xfrm>
            <a:off x="15720211" y="231437"/>
            <a:ext cx="1136863" cy="1168738"/>
          </a:xfrm>
          <a:custGeom>
            <a:rect b="b" l="l" r="r" t="t"/>
            <a:pathLst>
              <a:path extrusionOk="0" h="1168738" w="1136863">
                <a:moveTo>
                  <a:pt x="0" y="0"/>
                </a:moveTo>
                <a:lnTo>
                  <a:pt x="1136863" y="0"/>
                </a:lnTo>
                <a:lnTo>
                  <a:pt x="1136863" y="1168738"/>
                </a:lnTo>
                <a:lnTo>
                  <a:pt x="0" y="11687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6" name="Google Shape;166;p15"/>
          <p:cNvGrpSpPr/>
          <p:nvPr/>
        </p:nvGrpSpPr>
        <p:grpSpPr>
          <a:xfrm>
            <a:off x="2281366" y="3379010"/>
            <a:ext cx="6642252" cy="5244550"/>
            <a:chOff x="0" y="-66675"/>
            <a:chExt cx="1813523" cy="1431911"/>
          </a:xfrm>
        </p:grpSpPr>
        <p:sp>
          <p:nvSpPr>
            <p:cNvPr id="167" name="Google Shape;167;p15"/>
            <p:cNvSpPr/>
            <p:nvPr/>
          </p:nvSpPr>
          <p:spPr>
            <a:xfrm>
              <a:off x="0" y="0"/>
              <a:ext cx="1813523" cy="1365236"/>
            </a:xfrm>
            <a:custGeom>
              <a:rect b="b" l="l" r="r" t="t"/>
              <a:pathLst>
                <a:path extrusionOk="0" h="1365236" w="1813523">
                  <a:moveTo>
                    <a:pt x="116556" y="0"/>
                  </a:moveTo>
                  <a:lnTo>
                    <a:pt x="1696967" y="0"/>
                  </a:lnTo>
                  <a:cubicBezTo>
                    <a:pt x="1727879" y="0"/>
                    <a:pt x="1757526" y="12280"/>
                    <a:pt x="1779384" y="34138"/>
                  </a:cubicBezTo>
                  <a:cubicBezTo>
                    <a:pt x="1801243" y="55997"/>
                    <a:pt x="1813523" y="85643"/>
                    <a:pt x="1813523" y="116556"/>
                  </a:cubicBezTo>
                  <a:lnTo>
                    <a:pt x="1813523" y="1248680"/>
                  </a:lnTo>
                  <a:cubicBezTo>
                    <a:pt x="1813523" y="1313052"/>
                    <a:pt x="1761339" y="1365236"/>
                    <a:pt x="1696967" y="1365236"/>
                  </a:cubicBezTo>
                  <a:lnTo>
                    <a:pt x="116556" y="1365236"/>
                  </a:lnTo>
                  <a:cubicBezTo>
                    <a:pt x="52184" y="1365236"/>
                    <a:pt x="0" y="1313052"/>
                    <a:pt x="0" y="1248680"/>
                  </a:cubicBezTo>
                  <a:lnTo>
                    <a:pt x="0" y="116556"/>
                  </a:lnTo>
                  <a:cubicBezTo>
                    <a:pt x="0" y="52184"/>
                    <a:pt x="52184" y="0"/>
                    <a:pt x="116556" y="0"/>
                  </a:cubicBezTo>
                  <a:close/>
                </a:path>
              </a:pathLst>
            </a:custGeom>
            <a:solidFill>
              <a:srgbClr val="E3F0E5">
                <a:alpha val="30588"/>
              </a:srgbClr>
            </a:solidFill>
            <a:ln cap="rnd" cmpd="sng" w="19050">
              <a:solidFill>
                <a:srgbClr val="3E4047">
                  <a:alpha val="30588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 txBox="1"/>
            <p:nvPr/>
          </p:nvSpPr>
          <p:spPr>
            <a:xfrm>
              <a:off x="0" y="-66675"/>
              <a:ext cx="1813523" cy="14319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15"/>
          <p:cNvGrpSpPr/>
          <p:nvPr/>
        </p:nvGrpSpPr>
        <p:grpSpPr>
          <a:xfrm>
            <a:off x="9387845" y="3379010"/>
            <a:ext cx="6618789" cy="5244550"/>
            <a:chOff x="0" y="-66675"/>
            <a:chExt cx="1807117" cy="1431911"/>
          </a:xfrm>
        </p:grpSpPr>
        <p:sp>
          <p:nvSpPr>
            <p:cNvPr id="170" name="Google Shape;170;p15"/>
            <p:cNvSpPr/>
            <p:nvPr/>
          </p:nvSpPr>
          <p:spPr>
            <a:xfrm>
              <a:off x="0" y="0"/>
              <a:ext cx="1807117" cy="1365236"/>
            </a:xfrm>
            <a:custGeom>
              <a:rect b="b" l="l" r="r" t="t"/>
              <a:pathLst>
                <a:path extrusionOk="0" h="1365236" w="1807117">
                  <a:moveTo>
                    <a:pt x="116969" y="0"/>
                  </a:moveTo>
                  <a:lnTo>
                    <a:pt x="1690148" y="0"/>
                  </a:lnTo>
                  <a:cubicBezTo>
                    <a:pt x="1721170" y="0"/>
                    <a:pt x="1750921" y="12323"/>
                    <a:pt x="1772857" y="34259"/>
                  </a:cubicBezTo>
                  <a:cubicBezTo>
                    <a:pt x="1794793" y="56195"/>
                    <a:pt x="1807117" y="85947"/>
                    <a:pt x="1807117" y="116969"/>
                  </a:cubicBezTo>
                  <a:lnTo>
                    <a:pt x="1807117" y="1248267"/>
                  </a:lnTo>
                  <a:cubicBezTo>
                    <a:pt x="1807117" y="1312867"/>
                    <a:pt x="1754748" y="1365236"/>
                    <a:pt x="1690148" y="1365236"/>
                  </a:cubicBezTo>
                  <a:lnTo>
                    <a:pt x="116969" y="1365236"/>
                  </a:lnTo>
                  <a:cubicBezTo>
                    <a:pt x="52369" y="1365236"/>
                    <a:pt x="0" y="1312867"/>
                    <a:pt x="0" y="1248267"/>
                  </a:cubicBezTo>
                  <a:lnTo>
                    <a:pt x="0" y="116969"/>
                  </a:lnTo>
                  <a:cubicBezTo>
                    <a:pt x="0" y="52369"/>
                    <a:pt x="52369" y="0"/>
                    <a:pt x="116969" y="0"/>
                  </a:cubicBezTo>
                  <a:close/>
                </a:path>
              </a:pathLst>
            </a:custGeom>
            <a:solidFill>
              <a:srgbClr val="E3F0E5">
                <a:alpha val="49803"/>
              </a:srgbClr>
            </a:solidFill>
            <a:ln cap="rnd" cmpd="sng" w="19050">
              <a:solidFill>
                <a:srgbClr val="485849">
                  <a:alpha val="4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 txBox="1"/>
            <p:nvPr/>
          </p:nvSpPr>
          <p:spPr>
            <a:xfrm>
              <a:off x="0" y="-66675"/>
              <a:ext cx="1807117" cy="14319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2" name="Google Shape;172;p15"/>
          <p:cNvCxnSpPr/>
          <p:nvPr/>
        </p:nvCxnSpPr>
        <p:spPr>
          <a:xfrm>
            <a:off x="2305200" y="4714485"/>
            <a:ext cx="6618417" cy="16199"/>
          </a:xfrm>
          <a:prstGeom prst="straightConnector1">
            <a:avLst/>
          </a:prstGeom>
          <a:noFill/>
          <a:ln cap="flat" cmpd="sng" w="19050">
            <a:solidFill>
              <a:srgbClr val="485849">
                <a:alpha val="60392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15"/>
          <p:cNvCxnSpPr/>
          <p:nvPr/>
        </p:nvCxnSpPr>
        <p:spPr>
          <a:xfrm>
            <a:off x="9387845" y="4724010"/>
            <a:ext cx="6618789" cy="0"/>
          </a:xfrm>
          <a:prstGeom prst="straightConnector1">
            <a:avLst/>
          </a:prstGeom>
          <a:noFill/>
          <a:ln cap="flat" cmpd="sng" w="19050">
            <a:solidFill>
              <a:srgbClr val="485849">
                <a:alpha val="6549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15"/>
          <p:cNvSpPr/>
          <p:nvPr/>
        </p:nvSpPr>
        <p:spPr>
          <a:xfrm>
            <a:off x="3182079" y="6400825"/>
            <a:ext cx="4840790" cy="1569353"/>
          </a:xfrm>
          <a:custGeom>
            <a:rect b="b" l="l" r="r" t="t"/>
            <a:pathLst>
              <a:path extrusionOk="0" h="1569353" w="4840790">
                <a:moveTo>
                  <a:pt x="0" y="0"/>
                </a:moveTo>
                <a:lnTo>
                  <a:pt x="4840791" y="0"/>
                </a:lnTo>
                <a:lnTo>
                  <a:pt x="4840791" y="1569353"/>
                </a:lnTo>
                <a:lnTo>
                  <a:pt x="0" y="1569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00000" l="0" r="0" t="0"/>
            </a:stretch>
          </a:blipFill>
          <a:ln>
            <a:noFill/>
          </a:ln>
        </p:spPr>
      </p:sp>
      <p:sp>
        <p:nvSpPr>
          <p:cNvPr id="175" name="Google Shape;175;p15"/>
          <p:cNvSpPr txBox="1"/>
          <p:nvPr/>
        </p:nvSpPr>
        <p:spPr>
          <a:xfrm>
            <a:off x="3870789" y="1325575"/>
            <a:ext cx="9011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9" u="none" cap="none" strike="noStrike">
                <a:solidFill>
                  <a:srgbClr val="485849"/>
                </a:solidFill>
                <a:latin typeface="Arial"/>
                <a:ea typeface="Arial"/>
                <a:cs typeface="Arial"/>
                <a:sym typeface="Arial"/>
              </a:rPr>
              <a:t>문제 정의 및 해결방안</a:t>
            </a:r>
            <a:endParaRPr/>
          </a:p>
        </p:txBody>
      </p:sp>
      <p:sp>
        <p:nvSpPr>
          <p:cNvPr id="176" name="Google Shape;176;p15"/>
          <p:cNvSpPr txBox="1"/>
          <p:nvPr/>
        </p:nvSpPr>
        <p:spPr>
          <a:xfrm>
            <a:off x="2846729" y="5086350"/>
            <a:ext cx="557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85849"/>
                </a:solidFill>
              </a:rPr>
              <a:t>장시간 앉아 있는 생활 패턴은 나쁜 자세를 인지하고 있음에도 불구하고 무의식적으로 자세가 무너짐</a:t>
            </a:r>
            <a:endParaRPr/>
          </a:p>
        </p:txBody>
      </p:sp>
      <p:sp>
        <p:nvSpPr>
          <p:cNvPr id="177" name="Google Shape;177;p15"/>
          <p:cNvSpPr txBox="1"/>
          <p:nvPr/>
        </p:nvSpPr>
        <p:spPr>
          <a:xfrm>
            <a:off x="9911440" y="5086350"/>
            <a:ext cx="557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85849"/>
                </a:solidFill>
              </a:rPr>
              <a:t>실시간으로 나쁜 자세를 감지하면 경고 메시지를 통해 즉각적인 피드백을 제공하여 바른 자세를 유도</a:t>
            </a:r>
            <a:endParaRPr/>
          </a:p>
        </p:txBody>
      </p:sp>
      <p:sp>
        <p:nvSpPr>
          <p:cNvPr id="178" name="Google Shape;178;p15"/>
          <p:cNvSpPr txBox="1"/>
          <p:nvPr/>
        </p:nvSpPr>
        <p:spPr>
          <a:xfrm>
            <a:off x="1822669" y="1065212"/>
            <a:ext cx="20481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350" u="none" cap="none" strike="noStrike">
                <a:solidFill>
                  <a:srgbClr val="8CB79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79" name="Google Shape;179;p15"/>
          <p:cNvSpPr txBox="1"/>
          <p:nvPr/>
        </p:nvSpPr>
        <p:spPr>
          <a:xfrm>
            <a:off x="3179564" y="3959301"/>
            <a:ext cx="490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658C6A"/>
                </a:solidFill>
              </a:rPr>
              <a:t>문제 정의</a:t>
            </a:r>
            <a:endParaRPr b="1"/>
          </a:p>
        </p:txBody>
      </p:sp>
      <p:sp>
        <p:nvSpPr>
          <p:cNvPr id="180" name="Google Shape;180;p15"/>
          <p:cNvSpPr txBox="1"/>
          <p:nvPr/>
        </p:nvSpPr>
        <p:spPr>
          <a:xfrm>
            <a:off x="10244274" y="3959301"/>
            <a:ext cx="490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658C6A"/>
                </a:solidFill>
              </a:rPr>
              <a:t>해결 방안</a:t>
            </a:r>
            <a:endParaRPr b="1"/>
          </a:p>
        </p:txBody>
      </p:sp>
      <p:sp>
        <p:nvSpPr>
          <p:cNvPr id="181" name="Google Shape;181;p15"/>
          <p:cNvSpPr/>
          <p:nvPr/>
        </p:nvSpPr>
        <p:spPr>
          <a:xfrm>
            <a:off x="10471333" y="6454775"/>
            <a:ext cx="4821650" cy="1563148"/>
          </a:xfrm>
          <a:custGeom>
            <a:rect b="b" l="l" r="r" t="t"/>
            <a:pathLst>
              <a:path extrusionOk="0" h="1563148" w="4821650">
                <a:moveTo>
                  <a:pt x="0" y="0"/>
                </a:moveTo>
                <a:lnTo>
                  <a:pt x="4821651" y="0"/>
                </a:lnTo>
                <a:lnTo>
                  <a:pt x="4821651" y="1563148"/>
                </a:lnTo>
                <a:lnTo>
                  <a:pt x="0" y="15631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-10000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A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6"/>
          <p:cNvGrpSpPr/>
          <p:nvPr/>
        </p:nvGrpSpPr>
        <p:grpSpPr>
          <a:xfrm>
            <a:off x="-1516027" y="-62745"/>
            <a:ext cx="20846261" cy="10455850"/>
            <a:chOff x="0" y="0"/>
            <a:chExt cx="27795014" cy="13941133"/>
          </a:xfrm>
        </p:grpSpPr>
        <p:sp>
          <p:nvSpPr>
            <p:cNvPr id="191" name="Google Shape;191;p16"/>
            <p:cNvSpPr/>
            <p:nvPr/>
          </p:nvSpPr>
          <p:spPr>
            <a:xfrm>
              <a:off x="0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2" name="Google Shape;192;p16"/>
            <p:cNvSpPr/>
            <p:nvPr/>
          </p:nvSpPr>
          <p:spPr>
            <a:xfrm>
              <a:off x="6955551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3" name="Google Shape;193;p16"/>
            <p:cNvSpPr/>
            <p:nvPr/>
          </p:nvSpPr>
          <p:spPr>
            <a:xfrm>
              <a:off x="13883911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4" name="Google Shape;194;p16"/>
            <p:cNvSpPr/>
            <p:nvPr/>
          </p:nvSpPr>
          <p:spPr>
            <a:xfrm>
              <a:off x="20812271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5" name="Google Shape;195;p16"/>
            <p:cNvSpPr/>
            <p:nvPr/>
          </p:nvSpPr>
          <p:spPr>
            <a:xfrm>
              <a:off x="0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6" name="Google Shape;196;p16"/>
            <p:cNvSpPr/>
            <p:nvPr/>
          </p:nvSpPr>
          <p:spPr>
            <a:xfrm>
              <a:off x="6955551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7" name="Google Shape;197;p16"/>
            <p:cNvSpPr/>
            <p:nvPr/>
          </p:nvSpPr>
          <p:spPr>
            <a:xfrm>
              <a:off x="13883911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8" name="Google Shape;198;p16"/>
            <p:cNvSpPr/>
            <p:nvPr/>
          </p:nvSpPr>
          <p:spPr>
            <a:xfrm>
              <a:off x="20812271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99" name="Google Shape;199;p16"/>
          <p:cNvGrpSpPr/>
          <p:nvPr/>
        </p:nvGrpSpPr>
        <p:grpSpPr>
          <a:xfrm>
            <a:off x="980630" y="657693"/>
            <a:ext cx="16326741" cy="8862722"/>
            <a:chOff x="0" y="-241102"/>
            <a:chExt cx="21768988" cy="11816963"/>
          </a:xfrm>
        </p:grpSpPr>
        <p:grpSp>
          <p:nvGrpSpPr>
            <p:cNvPr id="200" name="Google Shape;200;p16"/>
            <p:cNvGrpSpPr/>
            <p:nvPr/>
          </p:nvGrpSpPr>
          <p:grpSpPr>
            <a:xfrm>
              <a:off x="128188" y="-93892"/>
              <a:ext cx="21640800" cy="11669753"/>
              <a:chOff x="0" y="-47625"/>
              <a:chExt cx="4274726" cy="2305136"/>
            </a:xfrm>
          </p:grpSpPr>
          <p:sp>
            <p:nvSpPr>
              <p:cNvPr id="201" name="Google Shape;201;p16"/>
              <p:cNvSpPr/>
              <p:nvPr/>
            </p:nvSpPr>
            <p:spPr>
              <a:xfrm>
                <a:off x="0" y="0"/>
                <a:ext cx="4274726" cy="2257511"/>
              </a:xfrm>
              <a:custGeom>
                <a:rect b="b" l="l" r="r" t="t"/>
                <a:pathLst>
                  <a:path extrusionOk="0"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628566"/>
              </a:solidFill>
              <a:ln>
                <a:noFill/>
              </a:ln>
            </p:spPr>
          </p:sp>
          <p:sp>
            <p:nvSpPr>
              <p:cNvPr id="202" name="Google Shape;202;p16"/>
              <p:cNvSpPr txBox="1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3" name="Google Shape;203;p16"/>
            <p:cNvGrpSpPr/>
            <p:nvPr/>
          </p:nvGrpSpPr>
          <p:grpSpPr>
            <a:xfrm>
              <a:off x="0" y="-241102"/>
              <a:ext cx="21640800" cy="11669753"/>
              <a:chOff x="0" y="-47625"/>
              <a:chExt cx="4274726" cy="2305136"/>
            </a:xfrm>
          </p:grpSpPr>
          <p:sp>
            <p:nvSpPr>
              <p:cNvPr id="204" name="Google Shape;204;p16"/>
              <p:cNvSpPr/>
              <p:nvPr/>
            </p:nvSpPr>
            <p:spPr>
              <a:xfrm>
                <a:off x="0" y="0"/>
                <a:ext cx="4274726" cy="2257511"/>
              </a:xfrm>
              <a:custGeom>
                <a:rect b="b" l="l" r="r" t="t"/>
                <a:pathLst>
                  <a:path extrusionOk="0"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FFFFFF"/>
              </a:solidFill>
              <a:ln cap="sq" cmpd="sng" w="19050">
                <a:solidFill>
                  <a:srgbClr val="658C6A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205" name="Google Shape;205;p16"/>
              <p:cNvSpPr txBox="1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6" name="Google Shape;206;p16"/>
          <p:cNvSpPr/>
          <p:nvPr/>
        </p:nvSpPr>
        <p:spPr>
          <a:xfrm>
            <a:off x="15720211" y="231437"/>
            <a:ext cx="1136863" cy="1168738"/>
          </a:xfrm>
          <a:custGeom>
            <a:rect b="b" l="l" r="r" t="t"/>
            <a:pathLst>
              <a:path extrusionOk="0" h="1168738" w="1136863">
                <a:moveTo>
                  <a:pt x="0" y="0"/>
                </a:moveTo>
                <a:lnTo>
                  <a:pt x="1136863" y="0"/>
                </a:lnTo>
                <a:lnTo>
                  <a:pt x="1136863" y="1168738"/>
                </a:lnTo>
                <a:lnTo>
                  <a:pt x="0" y="11687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7" name="Google Shape;207;p16"/>
          <p:cNvSpPr txBox="1"/>
          <p:nvPr/>
        </p:nvSpPr>
        <p:spPr>
          <a:xfrm>
            <a:off x="3870786" y="1325568"/>
            <a:ext cx="12430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9" u="none" cap="none" strike="noStrike">
                <a:solidFill>
                  <a:srgbClr val="485849"/>
                </a:solidFill>
                <a:latin typeface="Arial"/>
                <a:ea typeface="Arial"/>
                <a:cs typeface="Arial"/>
                <a:sym typeface="Arial"/>
              </a:rPr>
              <a:t>구현상 어려웠던 점과 해결전략</a:t>
            </a:r>
            <a:endParaRPr/>
          </a:p>
        </p:txBody>
      </p:sp>
      <p:sp>
        <p:nvSpPr>
          <p:cNvPr id="208" name="Google Shape;208;p16"/>
          <p:cNvSpPr txBox="1"/>
          <p:nvPr/>
        </p:nvSpPr>
        <p:spPr>
          <a:xfrm>
            <a:off x="1822669" y="1065212"/>
            <a:ext cx="20481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350" u="none" cap="none" strike="noStrike">
                <a:solidFill>
                  <a:srgbClr val="8CB79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209" name="Google Shape;209;p16"/>
          <p:cNvSpPr/>
          <p:nvPr/>
        </p:nvSpPr>
        <p:spPr>
          <a:xfrm>
            <a:off x="12264750" y="2944000"/>
            <a:ext cx="1435425" cy="1515323"/>
          </a:xfrm>
          <a:custGeom>
            <a:rect b="b" l="l" r="r" t="t"/>
            <a:pathLst>
              <a:path extrusionOk="0" h="1371333" w="1299027">
                <a:moveTo>
                  <a:pt x="0" y="0"/>
                </a:moveTo>
                <a:lnTo>
                  <a:pt x="1299027" y="0"/>
                </a:lnTo>
                <a:lnTo>
                  <a:pt x="1299027" y="1371333"/>
                </a:lnTo>
                <a:lnTo>
                  <a:pt x="0" y="13713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0" name="Google Shape;210;p16"/>
          <p:cNvGrpSpPr/>
          <p:nvPr/>
        </p:nvGrpSpPr>
        <p:grpSpPr>
          <a:xfrm>
            <a:off x="2339875" y="2923938"/>
            <a:ext cx="6368344" cy="5802843"/>
            <a:chOff x="2644675" y="2923938"/>
            <a:chExt cx="6368344" cy="5802843"/>
          </a:xfrm>
        </p:grpSpPr>
        <p:grpSp>
          <p:nvGrpSpPr>
            <p:cNvPr id="211" name="Google Shape;211;p16"/>
            <p:cNvGrpSpPr/>
            <p:nvPr/>
          </p:nvGrpSpPr>
          <p:grpSpPr>
            <a:xfrm>
              <a:off x="2644675" y="4438531"/>
              <a:ext cx="6368344" cy="4288250"/>
              <a:chOff x="0" y="-241101"/>
              <a:chExt cx="6809607" cy="4370859"/>
            </a:xfrm>
          </p:grpSpPr>
          <p:grpSp>
            <p:nvGrpSpPr>
              <p:cNvPr id="212" name="Google Shape;212;p16"/>
              <p:cNvGrpSpPr/>
              <p:nvPr/>
            </p:nvGrpSpPr>
            <p:grpSpPr>
              <a:xfrm>
                <a:off x="0" y="-241101"/>
                <a:ext cx="6809596" cy="4370859"/>
                <a:chOff x="0" y="-47625"/>
                <a:chExt cx="1345105" cy="863380"/>
              </a:xfrm>
            </p:grpSpPr>
            <p:sp>
              <p:nvSpPr>
                <p:cNvPr id="213" name="Google Shape;213;p16"/>
                <p:cNvSpPr/>
                <p:nvPr/>
              </p:nvSpPr>
              <p:spPr>
                <a:xfrm>
                  <a:off x="0" y="0"/>
                  <a:ext cx="1345105" cy="815755"/>
                </a:xfrm>
                <a:custGeom>
                  <a:rect b="b" l="l" r="r" t="t"/>
                  <a:pathLst>
                    <a:path extrusionOk="0" h="815755" w="1345105">
                      <a:moveTo>
                        <a:pt x="33349" y="0"/>
                      </a:moveTo>
                      <a:lnTo>
                        <a:pt x="1311756" y="0"/>
                      </a:lnTo>
                      <a:cubicBezTo>
                        <a:pt x="1330174" y="0"/>
                        <a:pt x="1345105" y="14931"/>
                        <a:pt x="1345105" y="33349"/>
                      </a:cubicBezTo>
                      <a:lnTo>
                        <a:pt x="1345105" y="782405"/>
                      </a:lnTo>
                      <a:cubicBezTo>
                        <a:pt x="1345105" y="791250"/>
                        <a:pt x="1341592" y="799733"/>
                        <a:pt x="1335338" y="805987"/>
                      </a:cubicBezTo>
                      <a:cubicBezTo>
                        <a:pt x="1329083" y="812241"/>
                        <a:pt x="1320601" y="815755"/>
                        <a:pt x="1311756" y="815755"/>
                      </a:cubicBezTo>
                      <a:lnTo>
                        <a:pt x="33349" y="815755"/>
                      </a:lnTo>
                      <a:cubicBezTo>
                        <a:pt x="14931" y="815755"/>
                        <a:pt x="0" y="800824"/>
                        <a:pt x="0" y="782405"/>
                      </a:cubicBezTo>
                      <a:lnTo>
                        <a:pt x="0" y="33349"/>
                      </a:lnTo>
                      <a:cubicBezTo>
                        <a:pt x="0" y="14931"/>
                        <a:pt x="14931" y="0"/>
                        <a:pt x="3334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rnd" cmpd="sng" w="19050">
                  <a:solidFill>
                    <a:srgbClr val="48584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16"/>
                <p:cNvSpPr txBox="1"/>
                <p:nvPr/>
              </p:nvSpPr>
              <p:spPr>
                <a:xfrm>
                  <a:off x="0" y="-47625"/>
                  <a:ext cx="1345105" cy="863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71055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15" name="Google Shape;215;p16"/>
              <p:cNvCxnSpPr/>
              <p:nvPr/>
            </p:nvCxnSpPr>
            <p:spPr>
              <a:xfrm>
                <a:off x="14907" y="841599"/>
                <a:ext cx="67947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48584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16" name="Google Shape;216;p16"/>
            <p:cNvSpPr/>
            <p:nvPr/>
          </p:nvSpPr>
          <p:spPr>
            <a:xfrm>
              <a:off x="5197863" y="2923938"/>
              <a:ext cx="1608070" cy="1555442"/>
            </a:xfrm>
            <a:custGeom>
              <a:rect b="b" l="l" r="r" t="t"/>
              <a:pathLst>
                <a:path extrusionOk="0" h="1555442" w="1608070">
                  <a:moveTo>
                    <a:pt x="0" y="0"/>
                  </a:moveTo>
                  <a:lnTo>
                    <a:pt x="1608070" y="0"/>
                  </a:lnTo>
                  <a:lnTo>
                    <a:pt x="1608070" y="1555442"/>
                  </a:lnTo>
                  <a:lnTo>
                    <a:pt x="0" y="155544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17" name="Google Shape;217;p16"/>
            <p:cNvSpPr txBox="1"/>
            <p:nvPr/>
          </p:nvSpPr>
          <p:spPr>
            <a:xfrm>
              <a:off x="2768050" y="5684950"/>
              <a:ext cx="6139500" cy="28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24853" lvl="1" marL="474978" marR="0" rtl="0" algn="l">
                <a:lnSpc>
                  <a:spcPct val="165029"/>
                </a:lnSpc>
                <a:spcBef>
                  <a:spcPts val="0"/>
                </a:spcBef>
                <a:spcAft>
                  <a:spcPts val="0"/>
                </a:spcAft>
                <a:buClr>
                  <a:srgbClr val="485849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rgbClr val="485849"/>
                  </a:solidFill>
                  <a:latin typeface="Arial"/>
                  <a:ea typeface="Arial"/>
                  <a:cs typeface="Arial"/>
                  <a:sym typeface="Arial"/>
                </a:rPr>
                <a:t>주요 관절의 위치를 </a:t>
              </a:r>
              <a:r>
                <a:rPr lang="en-US" sz="2000">
                  <a:solidFill>
                    <a:srgbClr val="485849"/>
                  </a:solidFill>
                </a:rPr>
                <a:t>추정하는</a:t>
              </a:r>
              <a:r>
                <a:rPr b="0" i="0" lang="en-US" sz="2000" u="none" cap="none" strike="noStrike">
                  <a:solidFill>
                    <a:srgbClr val="485849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>
                  <a:solidFill>
                    <a:srgbClr val="485849"/>
                  </a:solidFill>
                </a:rPr>
                <a:t>k</a:t>
              </a:r>
              <a:r>
                <a:rPr b="0" i="0" lang="en-US" sz="2000" u="none" cap="none" strike="noStrike">
                  <a:solidFill>
                    <a:srgbClr val="485849"/>
                  </a:solidFill>
                  <a:latin typeface="Arial"/>
                  <a:ea typeface="Arial"/>
                  <a:cs typeface="Arial"/>
                  <a:sym typeface="Arial"/>
                </a:rPr>
                <a:t>eypoint</a:t>
              </a:r>
              <a:r>
                <a:rPr lang="en-US" sz="2000">
                  <a:solidFill>
                    <a:srgbClr val="485849"/>
                  </a:solidFill>
                </a:rPr>
                <a:t> </a:t>
              </a:r>
              <a:r>
                <a:rPr b="0" i="0" lang="en-US" sz="2000" u="none" cap="none" strike="noStrike">
                  <a:solidFill>
                    <a:srgbClr val="485849"/>
                  </a:solidFill>
                  <a:latin typeface="Arial"/>
                  <a:ea typeface="Arial"/>
                  <a:cs typeface="Arial"/>
                  <a:sym typeface="Arial"/>
                </a:rPr>
                <a:t>수의 한계</a:t>
              </a:r>
              <a:r>
                <a:rPr lang="en-US" sz="2000">
                  <a:solidFill>
                    <a:srgbClr val="485849"/>
                  </a:solidFill>
                </a:rPr>
                <a:t>로 세밀한 자세 표현이 어려움</a:t>
              </a:r>
              <a:endParaRPr sz="2000">
                <a:solidFill>
                  <a:srgbClr val="485849"/>
                </a:solidFill>
              </a:endParaRPr>
            </a:p>
            <a:p>
              <a:pPr indent="-224853" lvl="1" marL="474978" marR="0" rtl="0" algn="l">
                <a:lnSpc>
                  <a:spcPct val="165029"/>
                </a:lnSpc>
                <a:spcBef>
                  <a:spcPts val="0"/>
                </a:spcBef>
                <a:spcAft>
                  <a:spcPts val="0"/>
                </a:spcAft>
                <a:buClr>
                  <a:srgbClr val="485849"/>
                </a:buClr>
                <a:buSzPts val="2000"/>
                <a:buFont typeface="Arial"/>
                <a:buChar char="•"/>
              </a:pPr>
              <a:r>
                <a:rPr lang="en-US" sz="2000">
                  <a:solidFill>
                    <a:srgbClr val="485849"/>
                  </a:solidFill>
                </a:rPr>
                <a:t>모델이 서 있는 자세를 기준으로 학습되어 앉은 자세에서의 정확도 저하 발생</a:t>
              </a:r>
              <a:endParaRPr sz="2000">
                <a:solidFill>
                  <a:srgbClr val="485849"/>
                </a:solidFill>
              </a:endParaRPr>
            </a:p>
            <a:p>
              <a:pPr indent="-224853" lvl="1" marL="474978" marR="0" rtl="0" algn="l">
                <a:lnSpc>
                  <a:spcPct val="165029"/>
                </a:lnSpc>
                <a:spcBef>
                  <a:spcPts val="0"/>
                </a:spcBef>
                <a:spcAft>
                  <a:spcPts val="0"/>
                </a:spcAft>
                <a:buClr>
                  <a:srgbClr val="485849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rgbClr val="485849"/>
                  </a:solidFill>
                  <a:latin typeface="Arial"/>
                  <a:ea typeface="Arial"/>
                  <a:cs typeface="Arial"/>
                  <a:sym typeface="Arial"/>
                </a:rPr>
                <a:t>제한된 CPU 환경에서</a:t>
              </a:r>
              <a:r>
                <a:rPr lang="en-US" sz="2000">
                  <a:solidFill>
                    <a:srgbClr val="485849"/>
                  </a:solidFill>
                </a:rPr>
                <a:t>는</a:t>
              </a:r>
              <a:r>
                <a:rPr b="0" i="0" lang="en-US" sz="2000" u="none" cap="none" strike="noStrike">
                  <a:solidFill>
                    <a:srgbClr val="485849"/>
                  </a:solidFill>
                  <a:latin typeface="Arial"/>
                  <a:ea typeface="Arial"/>
                  <a:cs typeface="Arial"/>
                  <a:sym typeface="Arial"/>
                </a:rPr>
                <a:t> LLM </a:t>
              </a:r>
              <a:r>
                <a:rPr lang="en-US" sz="2000">
                  <a:solidFill>
                    <a:srgbClr val="485849"/>
                  </a:solidFill>
                </a:rPr>
                <a:t>연동</a:t>
              </a:r>
              <a:r>
                <a:rPr b="0" i="0" lang="en-US" sz="2000" u="none" cap="none" strike="noStrike">
                  <a:solidFill>
                    <a:srgbClr val="485849"/>
                  </a:solidFill>
                  <a:latin typeface="Arial"/>
                  <a:ea typeface="Arial"/>
                  <a:cs typeface="Arial"/>
                  <a:sym typeface="Arial"/>
                </a:rPr>
                <a:t> 시 모델의 크기 </a:t>
              </a:r>
              <a:r>
                <a:rPr lang="en-US" sz="2000">
                  <a:solidFill>
                    <a:srgbClr val="485849"/>
                  </a:solidFill>
                </a:rPr>
                <a:t>및 처리 속도에 </a:t>
              </a:r>
              <a:r>
                <a:rPr b="0" i="0" lang="en-US" sz="2000" u="none" cap="none" strike="noStrike">
                  <a:solidFill>
                    <a:srgbClr val="485849"/>
                  </a:solidFill>
                  <a:latin typeface="Arial"/>
                  <a:ea typeface="Arial"/>
                  <a:cs typeface="Arial"/>
                  <a:sym typeface="Arial"/>
                </a:rPr>
                <a:t>제약</a:t>
              </a:r>
              <a:r>
                <a:rPr lang="en-US" sz="2000">
                  <a:solidFill>
                    <a:srgbClr val="485849"/>
                  </a:solidFill>
                </a:rPr>
                <a:t>이 있음</a:t>
              </a:r>
              <a:endParaRPr sz="2000"/>
            </a:p>
          </p:txBody>
        </p:sp>
        <p:sp>
          <p:nvSpPr>
            <p:cNvPr id="218" name="Google Shape;218;p16"/>
            <p:cNvSpPr txBox="1"/>
            <p:nvPr/>
          </p:nvSpPr>
          <p:spPr>
            <a:xfrm>
              <a:off x="3759098" y="4851308"/>
              <a:ext cx="4157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00" u="none" cap="none" strike="noStrike">
                  <a:solidFill>
                    <a:srgbClr val="628566"/>
                  </a:solidFill>
                </a:rPr>
                <a:t>기술적 이슈</a:t>
              </a:r>
              <a:endParaRPr b="1"/>
            </a:p>
          </p:txBody>
        </p:sp>
      </p:grpSp>
      <p:grpSp>
        <p:nvGrpSpPr>
          <p:cNvPr id="219" name="Google Shape;219;p16"/>
          <p:cNvGrpSpPr/>
          <p:nvPr/>
        </p:nvGrpSpPr>
        <p:grpSpPr>
          <a:xfrm>
            <a:off x="9798075" y="4438481"/>
            <a:ext cx="6368782" cy="4288351"/>
            <a:chOff x="0" y="-241102"/>
            <a:chExt cx="6810075" cy="4370963"/>
          </a:xfrm>
        </p:grpSpPr>
        <p:grpSp>
          <p:nvGrpSpPr>
            <p:cNvPr id="220" name="Google Shape;220;p16"/>
            <p:cNvGrpSpPr/>
            <p:nvPr/>
          </p:nvGrpSpPr>
          <p:grpSpPr>
            <a:xfrm>
              <a:off x="0" y="-241102"/>
              <a:ext cx="6810075" cy="4370963"/>
              <a:chOff x="0" y="-47625"/>
              <a:chExt cx="1345200" cy="863400"/>
            </a:xfrm>
          </p:grpSpPr>
          <p:sp>
            <p:nvSpPr>
              <p:cNvPr id="221" name="Google Shape;221;p16"/>
              <p:cNvSpPr/>
              <p:nvPr/>
            </p:nvSpPr>
            <p:spPr>
              <a:xfrm>
                <a:off x="0" y="0"/>
                <a:ext cx="1345105" cy="815755"/>
              </a:xfrm>
              <a:custGeom>
                <a:rect b="b" l="l" r="r" t="t"/>
                <a:pathLst>
                  <a:path extrusionOk="0" h="815755" w="1345105">
                    <a:moveTo>
                      <a:pt x="33349" y="0"/>
                    </a:moveTo>
                    <a:lnTo>
                      <a:pt x="1311756" y="0"/>
                    </a:lnTo>
                    <a:cubicBezTo>
                      <a:pt x="1330174" y="0"/>
                      <a:pt x="1345105" y="14931"/>
                      <a:pt x="1345105" y="33349"/>
                    </a:cubicBezTo>
                    <a:lnTo>
                      <a:pt x="1345105" y="782405"/>
                    </a:lnTo>
                    <a:cubicBezTo>
                      <a:pt x="1345105" y="791250"/>
                      <a:pt x="1341592" y="799733"/>
                      <a:pt x="1335338" y="805987"/>
                    </a:cubicBezTo>
                    <a:cubicBezTo>
                      <a:pt x="1329083" y="812241"/>
                      <a:pt x="1320601" y="815755"/>
                      <a:pt x="1311756" y="815755"/>
                    </a:cubicBezTo>
                    <a:lnTo>
                      <a:pt x="33349" y="815755"/>
                    </a:lnTo>
                    <a:cubicBezTo>
                      <a:pt x="14931" y="815755"/>
                      <a:pt x="0" y="800824"/>
                      <a:pt x="0" y="782405"/>
                    </a:cubicBezTo>
                    <a:lnTo>
                      <a:pt x="0" y="33349"/>
                    </a:lnTo>
                    <a:cubicBezTo>
                      <a:pt x="0" y="14931"/>
                      <a:pt x="14931" y="0"/>
                      <a:pt x="333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19050">
                <a:solidFill>
                  <a:srgbClr val="48584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6"/>
              <p:cNvSpPr txBox="1"/>
              <p:nvPr/>
            </p:nvSpPr>
            <p:spPr>
              <a:xfrm>
                <a:off x="0" y="-47625"/>
                <a:ext cx="1345200" cy="86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23" name="Google Shape;223;p16"/>
            <p:cNvCxnSpPr/>
            <p:nvPr/>
          </p:nvCxnSpPr>
          <p:spPr>
            <a:xfrm>
              <a:off x="14907" y="841599"/>
              <a:ext cx="6794700" cy="0"/>
            </a:xfrm>
            <a:prstGeom prst="straightConnector1">
              <a:avLst/>
            </a:prstGeom>
            <a:noFill/>
            <a:ln cap="flat" cmpd="sng" w="25400">
              <a:solidFill>
                <a:srgbClr val="48584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4" name="Google Shape;224;p16"/>
          <p:cNvSpPr txBox="1"/>
          <p:nvPr/>
        </p:nvSpPr>
        <p:spPr>
          <a:xfrm>
            <a:off x="10912498" y="4851258"/>
            <a:ext cx="415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628566"/>
                </a:solidFill>
              </a:rPr>
              <a:t>해결 전략</a:t>
            </a:r>
            <a:endParaRPr b="1"/>
          </a:p>
        </p:txBody>
      </p:sp>
      <p:sp>
        <p:nvSpPr>
          <p:cNvPr id="225" name="Google Shape;225;p16"/>
          <p:cNvSpPr txBox="1"/>
          <p:nvPr/>
        </p:nvSpPr>
        <p:spPr>
          <a:xfrm>
            <a:off x="9921450" y="5704875"/>
            <a:ext cx="61395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4853" lvl="1" marL="474978" marR="0" rtl="0" algn="l">
              <a:lnSpc>
                <a:spcPct val="165029"/>
              </a:lnSpc>
              <a:spcBef>
                <a:spcPts val="0"/>
              </a:spcBef>
              <a:spcAft>
                <a:spcPts val="0"/>
              </a:spcAft>
              <a:buClr>
                <a:srgbClr val="485849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485849"/>
                </a:solidFill>
              </a:rPr>
              <a:t>정확한 수치 예측 대신 지속적인 나쁜 자세를  감지하여 keypoint 수와 학습 데이터의 한계를 현실적으로 보안</a:t>
            </a:r>
            <a:endParaRPr sz="2000">
              <a:solidFill>
                <a:srgbClr val="485849"/>
              </a:solidFill>
            </a:endParaRPr>
          </a:p>
          <a:p>
            <a:pPr indent="-224853" lvl="1" marL="474978" marR="0" rtl="0" algn="l">
              <a:lnSpc>
                <a:spcPct val="165029"/>
              </a:lnSpc>
              <a:spcBef>
                <a:spcPts val="0"/>
              </a:spcBef>
              <a:spcAft>
                <a:spcPts val="0"/>
              </a:spcAft>
              <a:buClr>
                <a:srgbClr val="485849"/>
              </a:buClr>
              <a:buSzPts val="2000"/>
              <a:buChar char="•"/>
            </a:pPr>
            <a:r>
              <a:rPr lang="en-US" sz="2000">
                <a:solidFill>
                  <a:srgbClr val="485849"/>
                </a:solidFill>
              </a:rPr>
              <a:t>LLM 연동에는 성능 제약이 있어 경고 메시를 통해 즉각적인 피드백을 제공하는 방식으로 대체</a:t>
            </a:r>
            <a:endParaRPr sz="2000">
              <a:solidFill>
                <a:srgbClr val="48584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7"/>
          <p:cNvGrpSpPr/>
          <p:nvPr/>
        </p:nvGrpSpPr>
        <p:grpSpPr>
          <a:xfrm>
            <a:off x="-1516027" y="-62745"/>
            <a:ext cx="20846261" cy="10455850"/>
            <a:chOff x="0" y="0"/>
            <a:chExt cx="27795014" cy="13941133"/>
          </a:xfrm>
        </p:grpSpPr>
        <p:sp>
          <p:nvSpPr>
            <p:cNvPr id="231" name="Google Shape;231;p17"/>
            <p:cNvSpPr/>
            <p:nvPr/>
          </p:nvSpPr>
          <p:spPr>
            <a:xfrm>
              <a:off x="0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2" name="Google Shape;232;p17"/>
            <p:cNvSpPr/>
            <p:nvPr/>
          </p:nvSpPr>
          <p:spPr>
            <a:xfrm>
              <a:off x="6955551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3" name="Google Shape;233;p17"/>
            <p:cNvSpPr/>
            <p:nvPr/>
          </p:nvSpPr>
          <p:spPr>
            <a:xfrm>
              <a:off x="13883911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4" name="Google Shape;234;p17"/>
            <p:cNvSpPr/>
            <p:nvPr/>
          </p:nvSpPr>
          <p:spPr>
            <a:xfrm>
              <a:off x="20812271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5" name="Google Shape;235;p17"/>
            <p:cNvSpPr/>
            <p:nvPr/>
          </p:nvSpPr>
          <p:spPr>
            <a:xfrm>
              <a:off x="0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6" name="Google Shape;236;p17"/>
            <p:cNvSpPr/>
            <p:nvPr/>
          </p:nvSpPr>
          <p:spPr>
            <a:xfrm>
              <a:off x="6955551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7" name="Google Shape;237;p17"/>
            <p:cNvSpPr/>
            <p:nvPr/>
          </p:nvSpPr>
          <p:spPr>
            <a:xfrm>
              <a:off x="13883911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8" name="Google Shape;238;p17"/>
            <p:cNvSpPr/>
            <p:nvPr/>
          </p:nvSpPr>
          <p:spPr>
            <a:xfrm>
              <a:off x="20812271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239" name="Google Shape;239;p17"/>
          <p:cNvGrpSpPr/>
          <p:nvPr/>
        </p:nvGrpSpPr>
        <p:grpSpPr>
          <a:xfrm>
            <a:off x="980630" y="657693"/>
            <a:ext cx="16326741" cy="8862964"/>
            <a:chOff x="0" y="-241102"/>
            <a:chExt cx="21768988" cy="11817285"/>
          </a:xfrm>
        </p:grpSpPr>
        <p:grpSp>
          <p:nvGrpSpPr>
            <p:cNvPr id="240" name="Google Shape;240;p17"/>
            <p:cNvGrpSpPr/>
            <p:nvPr/>
          </p:nvGrpSpPr>
          <p:grpSpPr>
            <a:xfrm>
              <a:off x="128188" y="-93892"/>
              <a:ext cx="21640800" cy="11670075"/>
              <a:chOff x="0" y="-47625"/>
              <a:chExt cx="4274726" cy="2305200"/>
            </a:xfrm>
          </p:grpSpPr>
          <p:sp>
            <p:nvSpPr>
              <p:cNvPr id="241" name="Google Shape;241;p17"/>
              <p:cNvSpPr/>
              <p:nvPr/>
            </p:nvSpPr>
            <p:spPr>
              <a:xfrm>
                <a:off x="0" y="0"/>
                <a:ext cx="4274726" cy="2257511"/>
              </a:xfrm>
              <a:custGeom>
                <a:rect b="b" l="l" r="r" t="t"/>
                <a:pathLst>
                  <a:path extrusionOk="0"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628566"/>
              </a:solidFill>
              <a:ln>
                <a:noFill/>
              </a:ln>
            </p:spPr>
          </p:sp>
          <p:sp>
            <p:nvSpPr>
              <p:cNvPr id="242" name="Google Shape;242;p17"/>
              <p:cNvSpPr txBox="1"/>
              <p:nvPr/>
            </p:nvSpPr>
            <p:spPr>
              <a:xfrm>
                <a:off x="0" y="-47625"/>
                <a:ext cx="4274700" cy="23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17"/>
            <p:cNvGrpSpPr/>
            <p:nvPr/>
          </p:nvGrpSpPr>
          <p:grpSpPr>
            <a:xfrm>
              <a:off x="0" y="-241102"/>
              <a:ext cx="21640800" cy="11670075"/>
              <a:chOff x="0" y="-47625"/>
              <a:chExt cx="4274726" cy="2305200"/>
            </a:xfrm>
          </p:grpSpPr>
          <p:sp>
            <p:nvSpPr>
              <p:cNvPr id="244" name="Google Shape;244;p17"/>
              <p:cNvSpPr/>
              <p:nvPr/>
            </p:nvSpPr>
            <p:spPr>
              <a:xfrm>
                <a:off x="0" y="0"/>
                <a:ext cx="4274726" cy="2257511"/>
              </a:xfrm>
              <a:custGeom>
                <a:rect b="b" l="l" r="r" t="t"/>
                <a:pathLst>
                  <a:path extrusionOk="0"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FFFFFF"/>
              </a:solidFill>
              <a:ln cap="sq" cmpd="sng" w="19050">
                <a:solidFill>
                  <a:srgbClr val="658C6A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245" name="Google Shape;245;p17"/>
              <p:cNvSpPr txBox="1"/>
              <p:nvPr/>
            </p:nvSpPr>
            <p:spPr>
              <a:xfrm>
                <a:off x="0" y="-47625"/>
                <a:ext cx="4274700" cy="23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6" name="Google Shape;246;p17"/>
          <p:cNvSpPr/>
          <p:nvPr/>
        </p:nvSpPr>
        <p:spPr>
          <a:xfrm>
            <a:off x="15720211" y="231437"/>
            <a:ext cx="1136863" cy="1168738"/>
          </a:xfrm>
          <a:custGeom>
            <a:rect b="b" l="l" r="r" t="t"/>
            <a:pathLst>
              <a:path extrusionOk="0" h="1168738" w="1136863">
                <a:moveTo>
                  <a:pt x="0" y="0"/>
                </a:moveTo>
                <a:lnTo>
                  <a:pt x="1136863" y="0"/>
                </a:lnTo>
                <a:lnTo>
                  <a:pt x="1136863" y="1168738"/>
                </a:lnTo>
                <a:lnTo>
                  <a:pt x="0" y="11687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7" name="Google Shape;247;p17"/>
          <p:cNvSpPr txBox="1"/>
          <p:nvPr/>
        </p:nvSpPr>
        <p:spPr>
          <a:xfrm>
            <a:off x="3901536" y="1323050"/>
            <a:ext cx="10578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9" u="none" cap="none" strike="noStrike">
                <a:solidFill>
                  <a:srgbClr val="485849"/>
                </a:solidFill>
                <a:latin typeface="Arial"/>
                <a:ea typeface="Arial"/>
                <a:cs typeface="Arial"/>
                <a:sym typeface="Arial"/>
              </a:rPr>
              <a:t>결과물 소개 </a:t>
            </a:r>
            <a:r>
              <a:rPr b="0" i="0" lang="en-US" sz="3899" u="none" cap="none" strike="noStrike">
                <a:solidFill>
                  <a:srgbClr val="485849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3899">
                <a:solidFill>
                  <a:srgbClr val="485849"/>
                </a:solidFill>
              </a:rPr>
              <a:t>협업과정</a:t>
            </a:r>
            <a:endParaRPr sz="100"/>
          </a:p>
        </p:txBody>
      </p:sp>
      <p:grpSp>
        <p:nvGrpSpPr>
          <p:cNvPr id="248" name="Google Shape;248;p17"/>
          <p:cNvGrpSpPr/>
          <p:nvPr/>
        </p:nvGrpSpPr>
        <p:grpSpPr>
          <a:xfrm>
            <a:off x="6784750" y="3031000"/>
            <a:ext cx="4817124" cy="5580706"/>
            <a:chOff x="11890150" y="3031000"/>
            <a:chExt cx="4817124" cy="5580706"/>
          </a:xfrm>
        </p:grpSpPr>
        <p:grpSp>
          <p:nvGrpSpPr>
            <p:cNvPr id="249" name="Google Shape;249;p17"/>
            <p:cNvGrpSpPr/>
            <p:nvPr/>
          </p:nvGrpSpPr>
          <p:grpSpPr>
            <a:xfrm>
              <a:off x="11966350" y="3031000"/>
              <a:ext cx="4740924" cy="5580706"/>
              <a:chOff x="0" y="-38100"/>
              <a:chExt cx="5372152" cy="2216413"/>
            </a:xfrm>
          </p:grpSpPr>
          <p:sp>
            <p:nvSpPr>
              <p:cNvPr id="250" name="Google Shape;250;p17"/>
              <p:cNvSpPr/>
              <p:nvPr/>
            </p:nvSpPr>
            <p:spPr>
              <a:xfrm>
                <a:off x="0" y="0"/>
                <a:ext cx="5372152" cy="2178313"/>
              </a:xfrm>
              <a:custGeom>
                <a:rect b="b" l="l" r="r" t="t"/>
                <a:pathLst>
                  <a:path extrusionOk="0" h="2178313" w="5372152">
                    <a:moveTo>
                      <a:pt x="11447" y="0"/>
                    </a:moveTo>
                    <a:lnTo>
                      <a:pt x="5360705" y="0"/>
                    </a:lnTo>
                    <a:cubicBezTo>
                      <a:pt x="5363741" y="0"/>
                      <a:pt x="5366652" y="1206"/>
                      <a:pt x="5368799" y="3353"/>
                    </a:cubicBezTo>
                    <a:cubicBezTo>
                      <a:pt x="5370946" y="5500"/>
                      <a:pt x="5372152" y="8411"/>
                      <a:pt x="5372152" y="11447"/>
                    </a:cubicBezTo>
                    <a:lnTo>
                      <a:pt x="5372152" y="2166866"/>
                    </a:lnTo>
                    <a:cubicBezTo>
                      <a:pt x="5372152" y="2169902"/>
                      <a:pt x="5370946" y="2172813"/>
                      <a:pt x="5368799" y="2174960"/>
                    </a:cubicBezTo>
                    <a:cubicBezTo>
                      <a:pt x="5366652" y="2177107"/>
                      <a:pt x="5363741" y="2178313"/>
                      <a:pt x="5360705" y="2178313"/>
                    </a:cubicBezTo>
                    <a:lnTo>
                      <a:pt x="11447" y="2178313"/>
                    </a:lnTo>
                    <a:cubicBezTo>
                      <a:pt x="8411" y="2178313"/>
                      <a:pt x="5500" y="2177107"/>
                      <a:pt x="3353" y="2174960"/>
                    </a:cubicBezTo>
                    <a:cubicBezTo>
                      <a:pt x="1206" y="2172813"/>
                      <a:pt x="0" y="2169902"/>
                      <a:pt x="0" y="2166866"/>
                    </a:cubicBezTo>
                    <a:lnTo>
                      <a:pt x="0" y="11447"/>
                    </a:lnTo>
                    <a:cubicBezTo>
                      <a:pt x="0" y="8411"/>
                      <a:pt x="1206" y="5500"/>
                      <a:pt x="3353" y="3353"/>
                    </a:cubicBezTo>
                    <a:cubicBezTo>
                      <a:pt x="5500" y="1206"/>
                      <a:pt x="8411" y="0"/>
                      <a:pt x="1144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19050">
                <a:solidFill>
                  <a:srgbClr val="485849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7"/>
              <p:cNvSpPr txBox="1"/>
              <p:nvPr/>
            </p:nvSpPr>
            <p:spPr>
              <a:xfrm>
                <a:off x="0" y="-38100"/>
                <a:ext cx="5372100" cy="22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2" name="Google Shape;252;p17"/>
            <p:cNvGrpSpPr/>
            <p:nvPr/>
          </p:nvGrpSpPr>
          <p:grpSpPr>
            <a:xfrm>
              <a:off x="11890150" y="3050725"/>
              <a:ext cx="2928103" cy="726727"/>
              <a:chOff x="0" y="-1"/>
              <a:chExt cx="884543" cy="191400"/>
            </a:xfrm>
          </p:grpSpPr>
          <p:sp>
            <p:nvSpPr>
              <p:cNvPr id="253" name="Google Shape;253;p17"/>
              <p:cNvSpPr/>
              <p:nvPr/>
            </p:nvSpPr>
            <p:spPr>
              <a:xfrm>
                <a:off x="0" y="0"/>
                <a:ext cx="884543" cy="191259"/>
              </a:xfrm>
              <a:custGeom>
                <a:rect b="b" l="l" r="r" t="t"/>
                <a:pathLst>
                  <a:path extrusionOk="0" h="191259" w="884543">
                    <a:moveTo>
                      <a:pt x="29967" y="0"/>
                    </a:moveTo>
                    <a:lnTo>
                      <a:pt x="854576" y="0"/>
                    </a:lnTo>
                    <a:cubicBezTo>
                      <a:pt x="871126" y="0"/>
                      <a:pt x="884543" y="13417"/>
                      <a:pt x="884543" y="29967"/>
                    </a:cubicBezTo>
                    <a:lnTo>
                      <a:pt x="884543" y="161292"/>
                    </a:lnTo>
                    <a:cubicBezTo>
                      <a:pt x="884543" y="169239"/>
                      <a:pt x="881386" y="176862"/>
                      <a:pt x="875766" y="182482"/>
                    </a:cubicBezTo>
                    <a:cubicBezTo>
                      <a:pt x="870146" y="188102"/>
                      <a:pt x="862523" y="191259"/>
                      <a:pt x="854576" y="191259"/>
                    </a:cubicBezTo>
                    <a:lnTo>
                      <a:pt x="29967" y="191259"/>
                    </a:lnTo>
                    <a:cubicBezTo>
                      <a:pt x="13417" y="191259"/>
                      <a:pt x="0" y="177842"/>
                      <a:pt x="0" y="161292"/>
                    </a:cubicBezTo>
                    <a:lnTo>
                      <a:pt x="0" y="29967"/>
                    </a:lnTo>
                    <a:cubicBezTo>
                      <a:pt x="0" y="13417"/>
                      <a:pt x="13417" y="0"/>
                      <a:pt x="29967" y="0"/>
                    </a:cubicBezTo>
                    <a:close/>
                  </a:path>
                </a:pathLst>
              </a:custGeom>
              <a:solidFill>
                <a:srgbClr val="8CB791"/>
              </a:solidFill>
              <a:ln cap="sq" cmpd="sng" w="19050">
                <a:solidFill>
                  <a:srgbClr val="485849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7"/>
              <p:cNvSpPr txBox="1"/>
              <p:nvPr/>
            </p:nvSpPr>
            <p:spPr>
              <a:xfrm>
                <a:off x="1" y="-1"/>
                <a:ext cx="884400" cy="19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00">
                    <a:solidFill>
                      <a:srgbClr val="FFFFFF"/>
                    </a:solidFill>
                  </a:rPr>
                  <a:t>카메라 및 LLM 연동</a:t>
                </a:r>
                <a:endParaRPr sz="1100"/>
              </a:p>
            </p:txBody>
          </p:sp>
        </p:grpSp>
      </p:grpSp>
      <p:grpSp>
        <p:nvGrpSpPr>
          <p:cNvPr id="255" name="Google Shape;255;p17"/>
          <p:cNvGrpSpPr/>
          <p:nvPr/>
        </p:nvGrpSpPr>
        <p:grpSpPr>
          <a:xfrm>
            <a:off x="1643900" y="3025513"/>
            <a:ext cx="4878874" cy="5586194"/>
            <a:chOff x="1643900" y="3025513"/>
            <a:chExt cx="4878874" cy="5586194"/>
          </a:xfrm>
        </p:grpSpPr>
        <p:grpSp>
          <p:nvGrpSpPr>
            <p:cNvPr id="256" name="Google Shape;256;p17"/>
            <p:cNvGrpSpPr/>
            <p:nvPr/>
          </p:nvGrpSpPr>
          <p:grpSpPr>
            <a:xfrm>
              <a:off x="1781850" y="3031000"/>
              <a:ext cx="4740924" cy="5580706"/>
              <a:chOff x="0" y="-38100"/>
              <a:chExt cx="5372152" cy="2216413"/>
            </a:xfrm>
          </p:grpSpPr>
          <p:sp>
            <p:nvSpPr>
              <p:cNvPr id="257" name="Google Shape;257;p17"/>
              <p:cNvSpPr/>
              <p:nvPr/>
            </p:nvSpPr>
            <p:spPr>
              <a:xfrm>
                <a:off x="0" y="0"/>
                <a:ext cx="5372152" cy="2178313"/>
              </a:xfrm>
              <a:custGeom>
                <a:rect b="b" l="l" r="r" t="t"/>
                <a:pathLst>
                  <a:path extrusionOk="0" h="2178313" w="5372152">
                    <a:moveTo>
                      <a:pt x="11447" y="0"/>
                    </a:moveTo>
                    <a:lnTo>
                      <a:pt x="5360705" y="0"/>
                    </a:lnTo>
                    <a:cubicBezTo>
                      <a:pt x="5363741" y="0"/>
                      <a:pt x="5366652" y="1206"/>
                      <a:pt x="5368799" y="3353"/>
                    </a:cubicBezTo>
                    <a:cubicBezTo>
                      <a:pt x="5370946" y="5500"/>
                      <a:pt x="5372152" y="8411"/>
                      <a:pt x="5372152" y="11447"/>
                    </a:cubicBezTo>
                    <a:lnTo>
                      <a:pt x="5372152" y="2166866"/>
                    </a:lnTo>
                    <a:cubicBezTo>
                      <a:pt x="5372152" y="2169902"/>
                      <a:pt x="5370946" y="2172813"/>
                      <a:pt x="5368799" y="2174960"/>
                    </a:cubicBezTo>
                    <a:cubicBezTo>
                      <a:pt x="5366652" y="2177107"/>
                      <a:pt x="5363741" y="2178313"/>
                      <a:pt x="5360705" y="2178313"/>
                    </a:cubicBezTo>
                    <a:lnTo>
                      <a:pt x="11447" y="2178313"/>
                    </a:lnTo>
                    <a:cubicBezTo>
                      <a:pt x="8411" y="2178313"/>
                      <a:pt x="5500" y="2177107"/>
                      <a:pt x="3353" y="2174960"/>
                    </a:cubicBezTo>
                    <a:cubicBezTo>
                      <a:pt x="1206" y="2172813"/>
                      <a:pt x="0" y="2169902"/>
                      <a:pt x="0" y="2166866"/>
                    </a:cubicBezTo>
                    <a:lnTo>
                      <a:pt x="0" y="11447"/>
                    </a:lnTo>
                    <a:cubicBezTo>
                      <a:pt x="0" y="8411"/>
                      <a:pt x="1206" y="5500"/>
                      <a:pt x="3353" y="3353"/>
                    </a:cubicBezTo>
                    <a:cubicBezTo>
                      <a:pt x="5500" y="1206"/>
                      <a:pt x="8411" y="0"/>
                      <a:pt x="1144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19050">
                <a:solidFill>
                  <a:srgbClr val="485849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7"/>
              <p:cNvSpPr txBox="1"/>
              <p:nvPr/>
            </p:nvSpPr>
            <p:spPr>
              <a:xfrm>
                <a:off x="0" y="-38100"/>
                <a:ext cx="5372100" cy="22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259;p17"/>
            <p:cNvGrpSpPr/>
            <p:nvPr/>
          </p:nvGrpSpPr>
          <p:grpSpPr>
            <a:xfrm>
              <a:off x="1643900" y="3025513"/>
              <a:ext cx="2928103" cy="726727"/>
              <a:chOff x="0" y="-1"/>
              <a:chExt cx="884543" cy="191400"/>
            </a:xfrm>
          </p:grpSpPr>
          <p:sp>
            <p:nvSpPr>
              <p:cNvPr id="260" name="Google Shape;260;p17"/>
              <p:cNvSpPr/>
              <p:nvPr/>
            </p:nvSpPr>
            <p:spPr>
              <a:xfrm>
                <a:off x="0" y="0"/>
                <a:ext cx="884543" cy="191259"/>
              </a:xfrm>
              <a:custGeom>
                <a:rect b="b" l="l" r="r" t="t"/>
                <a:pathLst>
                  <a:path extrusionOk="0" h="191259" w="884543">
                    <a:moveTo>
                      <a:pt x="29967" y="0"/>
                    </a:moveTo>
                    <a:lnTo>
                      <a:pt x="854576" y="0"/>
                    </a:lnTo>
                    <a:cubicBezTo>
                      <a:pt x="871126" y="0"/>
                      <a:pt x="884543" y="13417"/>
                      <a:pt x="884543" y="29967"/>
                    </a:cubicBezTo>
                    <a:lnTo>
                      <a:pt x="884543" y="161292"/>
                    </a:lnTo>
                    <a:cubicBezTo>
                      <a:pt x="884543" y="169239"/>
                      <a:pt x="881386" y="176862"/>
                      <a:pt x="875766" y="182482"/>
                    </a:cubicBezTo>
                    <a:cubicBezTo>
                      <a:pt x="870146" y="188102"/>
                      <a:pt x="862523" y="191259"/>
                      <a:pt x="854576" y="191259"/>
                    </a:cubicBezTo>
                    <a:lnTo>
                      <a:pt x="29967" y="191259"/>
                    </a:lnTo>
                    <a:cubicBezTo>
                      <a:pt x="13417" y="191259"/>
                      <a:pt x="0" y="177842"/>
                      <a:pt x="0" y="161292"/>
                    </a:cubicBezTo>
                    <a:lnTo>
                      <a:pt x="0" y="29967"/>
                    </a:lnTo>
                    <a:cubicBezTo>
                      <a:pt x="0" y="13417"/>
                      <a:pt x="13417" y="0"/>
                      <a:pt x="29967" y="0"/>
                    </a:cubicBezTo>
                    <a:close/>
                  </a:path>
                </a:pathLst>
              </a:custGeom>
              <a:solidFill>
                <a:srgbClr val="8CB791"/>
              </a:solidFill>
              <a:ln cap="sq" cmpd="sng" w="19050">
                <a:solidFill>
                  <a:srgbClr val="485849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7"/>
              <p:cNvSpPr txBox="1"/>
              <p:nvPr/>
            </p:nvSpPr>
            <p:spPr>
              <a:xfrm>
                <a:off x="1" y="-1"/>
                <a:ext cx="884400" cy="19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5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모듈 구조</a:t>
                </a:r>
                <a:endParaRPr sz="1100"/>
              </a:p>
            </p:txBody>
          </p:sp>
        </p:grpSp>
        <p:pic>
          <p:nvPicPr>
            <p:cNvPr id="262" name="Google Shape;262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07913" y="4195750"/>
              <a:ext cx="4288800" cy="3940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3" name="Google Shape;263;p17"/>
          <p:cNvSpPr txBox="1"/>
          <p:nvPr/>
        </p:nvSpPr>
        <p:spPr>
          <a:xfrm>
            <a:off x="1822669" y="1065212"/>
            <a:ext cx="20481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350" u="none" cap="none" strike="noStrike">
                <a:solidFill>
                  <a:srgbClr val="8CB79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10350">
                <a:solidFill>
                  <a:srgbClr val="8CB791"/>
                </a:solidFill>
              </a:rPr>
              <a:t>3</a:t>
            </a:r>
            <a:endParaRPr/>
          </a:p>
        </p:txBody>
      </p:sp>
      <p:grpSp>
        <p:nvGrpSpPr>
          <p:cNvPr id="264" name="Google Shape;264;p17"/>
          <p:cNvGrpSpPr/>
          <p:nvPr/>
        </p:nvGrpSpPr>
        <p:grpSpPr>
          <a:xfrm>
            <a:off x="11827100" y="3031000"/>
            <a:ext cx="4817124" cy="5580706"/>
            <a:chOff x="6797900" y="3031000"/>
            <a:chExt cx="4817124" cy="5580706"/>
          </a:xfrm>
        </p:grpSpPr>
        <p:grpSp>
          <p:nvGrpSpPr>
            <p:cNvPr id="265" name="Google Shape;265;p17"/>
            <p:cNvGrpSpPr/>
            <p:nvPr/>
          </p:nvGrpSpPr>
          <p:grpSpPr>
            <a:xfrm>
              <a:off x="6874100" y="3031000"/>
              <a:ext cx="4740924" cy="5580706"/>
              <a:chOff x="0" y="-38100"/>
              <a:chExt cx="5372152" cy="2216413"/>
            </a:xfrm>
          </p:grpSpPr>
          <p:sp>
            <p:nvSpPr>
              <p:cNvPr id="266" name="Google Shape;266;p17"/>
              <p:cNvSpPr/>
              <p:nvPr/>
            </p:nvSpPr>
            <p:spPr>
              <a:xfrm>
                <a:off x="0" y="0"/>
                <a:ext cx="5372152" cy="2178313"/>
              </a:xfrm>
              <a:custGeom>
                <a:rect b="b" l="l" r="r" t="t"/>
                <a:pathLst>
                  <a:path extrusionOk="0" h="2178313" w="5372152">
                    <a:moveTo>
                      <a:pt x="11447" y="0"/>
                    </a:moveTo>
                    <a:lnTo>
                      <a:pt x="5360705" y="0"/>
                    </a:lnTo>
                    <a:cubicBezTo>
                      <a:pt x="5363741" y="0"/>
                      <a:pt x="5366652" y="1206"/>
                      <a:pt x="5368799" y="3353"/>
                    </a:cubicBezTo>
                    <a:cubicBezTo>
                      <a:pt x="5370946" y="5500"/>
                      <a:pt x="5372152" y="8411"/>
                      <a:pt x="5372152" y="11447"/>
                    </a:cubicBezTo>
                    <a:lnTo>
                      <a:pt x="5372152" y="2166866"/>
                    </a:lnTo>
                    <a:cubicBezTo>
                      <a:pt x="5372152" y="2169902"/>
                      <a:pt x="5370946" y="2172813"/>
                      <a:pt x="5368799" y="2174960"/>
                    </a:cubicBezTo>
                    <a:cubicBezTo>
                      <a:pt x="5366652" y="2177107"/>
                      <a:pt x="5363741" y="2178313"/>
                      <a:pt x="5360705" y="2178313"/>
                    </a:cubicBezTo>
                    <a:lnTo>
                      <a:pt x="11447" y="2178313"/>
                    </a:lnTo>
                    <a:cubicBezTo>
                      <a:pt x="8411" y="2178313"/>
                      <a:pt x="5500" y="2177107"/>
                      <a:pt x="3353" y="2174960"/>
                    </a:cubicBezTo>
                    <a:cubicBezTo>
                      <a:pt x="1206" y="2172813"/>
                      <a:pt x="0" y="2169902"/>
                      <a:pt x="0" y="2166866"/>
                    </a:cubicBezTo>
                    <a:lnTo>
                      <a:pt x="0" y="11447"/>
                    </a:lnTo>
                    <a:cubicBezTo>
                      <a:pt x="0" y="8411"/>
                      <a:pt x="1206" y="5500"/>
                      <a:pt x="3353" y="3353"/>
                    </a:cubicBezTo>
                    <a:cubicBezTo>
                      <a:pt x="5500" y="1206"/>
                      <a:pt x="8411" y="0"/>
                      <a:pt x="1144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19050">
                <a:solidFill>
                  <a:srgbClr val="485849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7"/>
              <p:cNvSpPr txBox="1"/>
              <p:nvPr/>
            </p:nvSpPr>
            <p:spPr>
              <a:xfrm>
                <a:off x="0" y="-38100"/>
                <a:ext cx="5372100" cy="22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" name="Google Shape;268;p17"/>
            <p:cNvGrpSpPr/>
            <p:nvPr/>
          </p:nvGrpSpPr>
          <p:grpSpPr>
            <a:xfrm>
              <a:off x="6797900" y="3050725"/>
              <a:ext cx="2928103" cy="726727"/>
              <a:chOff x="0" y="-1"/>
              <a:chExt cx="884543" cy="191400"/>
            </a:xfrm>
          </p:grpSpPr>
          <p:sp>
            <p:nvSpPr>
              <p:cNvPr id="269" name="Google Shape;269;p17"/>
              <p:cNvSpPr/>
              <p:nvPr/>
            </p:nvSpPr>
            <p:spPr>
              <a:xfrm>
                <a:off x="0" y="0"/>
                <a:ext cx="884543" cy="191259"/>
              </a:xfrm>
              <a:custGeom>
                <a:rect b="b" l="l" r="r" t="t"/>
                <a:pathLst>
                  <a:path extrusionOk="0" h="191259" w="884543">
                    <a:moveTo>
                      <a:pt x="29967" y="0"/>
                    </a:moveTo>
                    <a:lnTo>
                      <a:pt x="854576" y="0"/>
                    </a:lnTo>
                    <a:cubicBezTo>
                      <a:pt x="871126" y="0"/>
                      <a:pt x="884543" y="13417"/>
                      <a:pt x="884543" y="29967"/>
                    </a:cubicBezTo>
                    <a:lnTo>
                      <a:pt x="884543" y="161292"/>
                    </a:lnTo>
                    <a:cubicBezTo>
                      <a:pt x="884543" y="169239"/>
                      <a:pt x="881386" y="176862"/>
                      <a:pt x="875766" y="182482"/>
                    </a:cubicBezTo>
                    <a:cubicBezTo>
                      <a:pt x="870146" y="188102"/>
                      <a:pt x="862523" y="191259"/>
                      <a:pt x="854576" y="191259"/>
                    </a:cubicBezTo>
                    <a:lnTo>
                      <a:pt x="29967" y="191259"/>
                    </a:lnTo>
                    <a:cubicBezTo>
                      <a:pt x="13417" y="191259"/>
                      <a:pt x="0" y="177842"/>
                      <a:pt x="0" y="161292"/>
                    </a:cubicBezTo>
                    <a:lnTo>
                      <a:pt x="0" y="29967"/>
                    </a:lnTo>
                    <a:cubicBezTo>
                      <a:pt x="0" y="13417"/>
                      <a:pt x="13417" y="0"/>
                      <a:pt x="29967" y="0"/>
                    </a:cubicBezTo>
                    <a:close/>
                  </a:path>
                </a:pathLst>
              </a:custGeom>
              <a:solidFill>
                <a:srgbClr val="8CB791"/>
              </a:solidFill>
              <a:ln cap="sq" cmpd="sng" w="19050">
                <a:solidFill>
                  <a:srgbClr val="485849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7"/>
              <p:cNvSpPr txBox="1"/>
              <p:nvPr/>
            </p:nvSpPr>
            <p:spPr>
              <a:xfrm>
                <a:off x="1" y="-1"/>
                <a:ext cx="884400" cy="19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00">
                    <a:solidFill>
                      <a:srgbClr val="FFFFFF"/>
                    </a:solidFill>
                  </a:rPr>
                  <a:t>자세 판단 알고리즘</a:t>
                </a:r>
                <a:endParaRPr sz="1100"/>
              </a:p>
            </p:txBody>
          </p:sp>
        </p:grpSp>
        <p:pic>
          <p:nvPicPr>
            <p:cNvPr id="271" name="Google Shape;271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943740" y="4509201"/>
              <a:ext cx="4595085" cy="25306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265944" y="7124122"/>
              <a:ext cx="2674917" cy="3218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1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096125" y="7113023"/>
              <a:ext cx="1121023" cy="3440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4" name="Google Shape;27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91925" y="4267800"/>
            <a:ext cx="4402776" cy="38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18"/>
          <p:cNvGrpSpPr/>
          <p:nvPr/>
        </p:nvGrpSpPr>
        <p:grpSpPr>
          <a:xfrm>
            <a:off x="-1516027" y="-62745"/>
            <a:ext cx="20846261" cy="10455849"/>
            <a:chOff x="0" y="0"/>
            <a:chExt cx="27795014" cy="13941133"/>
          </a:xfrm>
        </p:grpSpPr>
        <p:sp>
          <p:nvSpPr>
            <p:cNvPr id="280" name="Google Shape;280;p18"/>
            <p:cNvSpPr/>
            <p:nvPr/>
          </p:nvSpPr>
          <p:spPr>
            <a:xfrm>
              <a:off x="0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1" name="Google Shape;281;p18"/>
            <p:cNvSpPr/>
            <p:nvPr/>
          </p:nvSpPr>
          <p:spPr>
            <a:xfrm>
              <a:off x="6955551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2" name="Google Shape;282;p18"/>
            <p:cNvSpPr/>
            <p:nvPr/>
          </p:nvSpPr>
          <p:spPr>
            <a:xfrm>
              <a:off x="13883911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3" name="Google Shape;283;p18"/>
            <p:cNvSpPr/>
            <p:nvPr/>
          </p:nvSpPr>
          <p:spPr>
            <a:xfrm>
              <a:off x="20812271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4" name="Google Shape;284;p18"/>
            <p:cNvSpPr/>
            <p:nvPr/>
          </p:nvSpPr>
          <p:spPr>
            <a:xfrm>
              <a:off x="0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5" name="Google Shape;285;p18"/>
            <p:cNvSpPr/>
            <p:nvPr/>
          </p:nvSpPr>
          <p:spPr>
            <a:xfrm>
              <a:off x="6955551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6" name="Google Shape;286;p18"/>
            <p:cNvSpPr/>
            <p:nvPr/>
          </p:nvSpPr>
          <p:spPr>
            <a:xfrm>
              <a:off x="13883911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7" name="Google Shape;287;p18"/>
            <p:cNvSpPr/>
            <p:nvPr/>
          </p:nvSpPr>
          <p:spPr>
            <a:xfrm>
              <a:off x="20812271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288" name="Google Shape;288;p18"/>
          <p:cNvGrpSpPr/>
          <p:nvPr/>
        </p:nvGrpSpPr>
        <p:grpSpPr>
          <a:xfrm>
            <a:off x="980630" y="657693"/>
            <a:ext cx="16326741" cy="8862722"/>
            <a:chOff x="0" y="-241102"/>
            <a:chExt cx="21768988" cy="11816963"/>
          </a:xfrm>
        </p:grpSpPr>
        <p:grpSp>
          <p:nvGrpSpPr>
            <p:cNvPr id="289" name="Google Shape;289;p18"/>
            <p:cNvGrpSpPr/>
            <p:nvPr/>
          </p:nvGrpSpPr>
          <p:grpSpPr>
            <a:xfrm>
              <a:off x="128188" y="-93892"/>
              <a:ext cx="21640800" cy="11669753"/>
              <a:chOff x="0" y="-47625"/>
              <a:chExt cx="4274726" cy="2305136"/>
            </a:xfrm>
          </p:grpSpPr>
          <p:sp>
            <p:nvSpPr>
              <p:cNvPr id="290" name="Google Shape;290;p18"/>
              <p:cNvSpPr/>
              <p:nvPr/>
            </p:nvSpPr>
            <p:spPr>
              <a:xfrm>
                <a:off x="0" y="0"/>
                <a:ext cx="4274726" cy="2257511"/>
              </a:xfrm>
              <a:custGeom>
                <a:rect b="b" l="l" r="r" t="t"/>
                <a:pathLst>
                  <a:path extrusionOk="0"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628566"/>
              </a:solidFill>
              <a:ln>
                <a:noFill/>
              </a:ln>
            </p:spPr>
          </p:sp>
          <p:sp>
            <p:nvSpPr>
              <p:cNvPr id="291" name="Google Shape;291;p18"/>
              <p:cNvSpPr txBox="1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2" name="Google Shape;292;p18"/>
            <p:cNvGrpSpPr/>
            <p:nvPr/>
          </p:nvGrpSpPr>
          <p:grpSpPr>
            <a:xfrm>
              <a:off x="0" y="-241102"/>
              <a:ext cx="21640800" cy="11669753"/>
              <a:chOff x="0" y="-47625"/>
              <a:chExt cx="4274726" cy="2305136"/>
            </a:xfrm>
          </p:grpSpPr>
          <p:sp>
            <p:nvSpPr>
              <p:cNvPr id="293" name="Google Shape;293;p18"/>
              <p:cNvSpPr/>
              <p:nvPr/>
            </p:nvSpPr>
            <p:spPr>
              <a:xfrm>
                <a:off x="0" y="0"/>
                <a:ext cx="4274726" cy="2257511"/>
              </a:xfrm>
              <a:custGeom>
                <a:rect b="b" l="l" r="r" t="t"/>
                <a:pathLst>
                  <a:path extrusionOk="0"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FFFFFF"/>
              </a:solidFill>
              <a:ln cap="sq" cmpd="sng" w="19050">
                <a:solidFill>
                  <a:srgbClr val="658C6A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294" name="Google Shape;294;p18"/>
              <p:cNvSpPr txBox="1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5" name="Google Shape;295;p18"/>
          <p:cNvSpPr/>
          <p:nvPr/>
        </p:nvSpPr>
        <p:spPr>
          <a:xfrm>
            <a:off x="15720211" y="231437"/>
            <a:ext cx="1136863" cy="1168738"/>
          </a:xfrm>
          <a:custGeom>
            <a:rect b="b" l="l" r="r" t="t"/>
            <a:pathLst>
              <a:path extrusionOk="0" h="1168738" w="1136863">
                <a:moveTo>
                  <a:pt x="0" y="0"/>
                </a:moveTo>
                <a:lnTo>
                  <a:pt x="1136863" y="0"/>
                </a:lnTo>
                <a:lnTo>
                  <a:pt x="1136863" y="1168738"/>
                </a:lnTo>
                <a:lnTo>
                  <a:pt x="0" y="11687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96" name="Google Shape;296;p18"/>
          <p:cNvGrpSpPr/>
          <p:nvPr/>
        </p:nvGrpSpPr>
        <p:grpSpPr>
          <a:xfrm>
            <a:off x="3291181" y="2734398"/>
            <a:ext cx="10922659" cy="6288850"/>
            <a:chOff x="0" y="-38100"/>
            <a:chExt cx="5372152" cy="2216413"/>
          </a:xfrm>
        </p:grpSpPr>
        <p:sp>
          <p:nvSpPr>
            <p:cNvPr id="297" name="Google Shape;297;p18"/>
            <p:cNvSpPr/>
            <p:nvPr/>
          </p:nvSpPr>
          <p:spPr>
            <a:xfrm>
              <a:off x="0" y="0"/>
              <a:ext cx="5372152" cy="2178313"/>
            </a:xfrm>
            <a:custGeom>
              <a:rect b="b" l="l" r="r" t="t"/>
              <a:pathLst>
                <a:path extrusionOk="0" h="2178313" w="5372152">
                  <a:moveTo>
                    <a:pt x="11447" y="0"/>
                  </a:moveTo>
                  <a:lnTo>
                    <a:pt x="5360705" y="0"/>
                  </a:lnTo>
                  <a:cubicBezTo>
                    <a:pt x="5363741" y="0"/>
                    <a:pt x="5366652" y="1206"/>
                    <a:pt x="5368799" y="3353"/>
                  </a:cubicBezTo>
                  <a:cubicBezTo>
                    <a:pt x="5370946" y="5500"/>
                    <a:pt x="5372152" y="8411"/>
                    <a:pt x="5372152" y="11447"/>
                  </a:cubicBezTo>
                  <a:lnTo>
                    <a:pt x="5372152" y="2166866"/>
                  </a:lnTo>
                  <a:cubicBezTo>
                    <a:pt x="5372152" y="2169902"/>
                    <a:pt x="5370946" y="2172813"/>
                    <a:pt x="5368799" y="2174960"/>
                  </a:cubicBezTo>
                  <a:cubicBezTo>
                    <a:pt x="5366652" y="2177107"/>
                    <a:pt x="5363741" y="2178313"/>
                    <a:pt x="5360705" y="2178313"/>
                  </a:cubicBezTo>
                  <a:lnTo>
                    <a:pt x="11447" y="2178313"/>
                  </a:lnTo>
                  <a:cubicBezTo>
                    <a:pt x="8411" y="2178313"/>
                    <a:pt x="5500" y="2177107"/>
                    <a:pt x="3353" y="2174960"/>
                  </a:cubicBezTo>
                  <a:cubicBezTo>
                    <a:pt x="1206" y="2172813"/>
                    <a:pt x="0" y="2169902"/>
                    <a:pt x="0" y="2166866"/>
                  </a:cubicBezTo>
                  <a:lnTo>
                    <a:pt x="0" y="11447"/>
                  </a:lnTo>
                  <a:cubicBezTo>
                    <a:pt x="0" y="8411"/>
                    <a:pt x="1206" y="5500"/>
                    <a:pt x="3353" y="3353"/>
                  </a:cubicBezTo>
                  <a:cubicBezTo>
                    <a:pt x="5500" y="1206"/>
                    <a:pt x="8411" y="0"/>
                    <a:pt x="114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48584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8"/>
            <p:cNvSpPr txBox="1"/>
            <p:nvPr/>
          </p:nvSpPr>
          <p:spPr>
            <a:xfrm>
              <a:off x="0" y="-38100"/>
              <a:ext cx="5372152" cy="2216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18"/>
          <p:cNvGrpSpPr/>
          <p:nvPr/>
        </p:nvGrpSpPr>
        <p:grpSpPr>
          <a:xfrm>
            <a:off x="3229650" y="2756631"/>
            <a:ext cx="2711920" cy="818924"/>
            <a:chOff x="0" y="-1"/>
            <a:chExt cx="884543" cy="191400"/>
          </a:xfrm>
        </p:grpSpPr>
        <p:sp>
          <p:nvSpPr>
            <p:cNvPr id="300" name="Google Shape;300;p18"/>
            <p:cNvSpPr/>
            <p:nvPr/>
          </p:nvSpPr>
          <p:spPr>
            <a:xfrm>
              <a:off x="0" y="0"/>
              <a:ext cx="884543" cy="191259"/>
            </a:xfrm>
            <a:custGeom>
              <a:rect b="b" l="l" r="r" t="t"/>
              <a:pathLst>
                <a:path extrusionOk="0" h="191259" w="884543">
                  <a:moveTo>
                    <a:pt x="29967" y="0"/>
                  </a:moveTo>
                  <a:lnTo>
                    <a:pt x="854576" y="0"/>
                  </a:lnTo>
                  <a:cubicBezTo>
                    <a:pt x="871126" y="0"/>
                    <a:pt x="884543" y="13417"/>
                    <a:pt x="884543" y="29967"/>
                  </a:cubicBezTo>
                  <a:lnTo>
                    <a:pt x="884543" y="161292"/>
                  </a:lnTo>
                  <a:cubicBezTo>
                    <a:pt x="884543" y="169239"/>
                    <a:pt x="881386" y="176862"/>
                    <a:pt x="875766" y="182482"/>
                  </a:cubicBezTo>
                  <a:cubicBezTo>
                    <a:pt x="870146" y="188102"/>
                    <a:pt x="862523" y="191259"/>
                    <a:pt x="854576" y="191259"/>
                  </a:cubicBezTo>
                  <a:lnTo>
                    <a:pt x="29967" y="191259"/>
                  </a:lnTo>
                  <a:cubicBezTo>
                    <a:pt x="13417" y="191259"/>
                    <a:pt x="0" y="177842"/>
                    <a:pt x="0" y="161292"/>
                  </a:cubicBezTo>
                  <a:lnTo>
                    <a:pt x="0" y="29967"/>
                  </a:lnTo>
                  <a:cubicBezTo>
                    <a:pt x="0" y="13417"/>
                    <a:pt x="13417" y="0"/>
                    <a:pt x="29967" y="0"/>
                  </a:cubicBezTo>
                  <a:close/>
                </a:path>
              </a:pathLst>
            </a:custGeom>
            <a:solidFill>
              <a:srgbClr val="8CB791"/>
            </a:solidFill>
            <a:ln cap="sq" cmpd="sng" w="19050">
              <a:solidFill>
                <a:srgbClr val="48584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8"/>
            <p:cNvSpPr txBox="1"/>
            <p:nvPr/>
          </p:nvSpPr>
          <p:spPr>
            <a:xfrm>
              <a:off x="1" y="-1"/>
              <a:ext cx="884400" cy="19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주요 코드 설명</a:t>
              </a:r>
              <a:endParaRPr/>
            </a:p>
          </p:txBody>
        </p:sp>
      </p:grpSp>
      <p:sp>
        <p:nvSpPr>
          <p:cNvPr id="302" name="Google Shape;302;p18"/>
          <p:cNvSpPr txBox="1"/>
          <p:nvPr/>
        </p:nvSpPr>
        <p:spPr>
          <a:xfrm>
            <a:off x="1822675" y="1065200"/>
            <a:ext cx="20481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350" u="none" cap="none" strike="noStrike">
                <a:solidFill>
                  <a:srgbClr val="8CB79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grpSp>
        <p:nvGrpSpPr>
          <p:cNvPr id="303" name="Google Shape;303;p18"/>
          <p:cNvGrpSpPr/>
          <p:nvPr/>
        </p:nvGrpSpPr>
        <p:grpSpPr>
          <a:xfrm>
            <a:off x="4529664" y="3737137"/>
            <a:ext cx="8676912" cy="4883858"/>
            <a:chOff x="4605750" y="3941375"/>
            <a:chExt cx="8553738" cy="4679370"/>
          </a:xfrm>
        </p:grpSpPr>
        <p:sp>
          <p:nvSpPr>
            <p:cNvPr id="304" name="Google Shape;304;p18"/>
            <p:cNvSpPr/>
            <p:nvPr/>
          </p:nvSpPr>
          <p:spPr>
            <a:xfrm>
              <a:off x="4605752" y="5745817"/>
              <a:ext cx="8553737" cy="1252644"/>
            </a:xfrm>
            <a:custGeom>
              <a:rect b="b" l="l" r="r" t="t"/>
              <a:pathLst>
                <a:path extrusionOk="0" h="1795906" w="11677456">
                  <a:moveTo>
                    <a:pt x="0" y="0"/>
                  </a:moveTo>
                  <a:lnTo>
                    <a:pt x="11677456" y="0"/>
                  </a:lnTo>
                  <a:lnTo>
                    <a:pt x="11677456" y="1795906"/>
                  </a:lnTo>
                  <a:lnTo>
                    <a:pt x="0" y="179590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-7922" t="0"/>
              </a:stretch>
            </a:blipFill>
            <a:ln>
              <a:noFill/>
            </a:ln>
          </p:spPr>
        </p:sp>
        <p:sp>
          <p:nvSpPr>
            <p:cNvPr id="305" name="Google Shape;305;p18"/>
            <p:cNvSpPr/>
            <p:nvPr/>
          </p:nvSpPr>
          <p:spPr>
            <a:xfrm>
              <a:off x="4605752" y="6929222"/>
              <a:ext cx="8553737" cy="1691523"/>
            </a:xfrm>
            <a:custGeom>
              <a:rect b="b" l="l" r="r" t="t"/>
              <a:pathLst>
                <a:path extrusionOk="0" h="2425122" w="11677456">
                  <a:moveTo>
                    <a:pt x="0" y="0"/>
                  </a:moveTo>
                  <a:lnTo>
                    <a:pt x="11677456" y="0"/>
                  </a:lnTo>
                  <a:lnTo>
                    <a:pt x="11677456" y="2425123"/>
                  </a:lnTo>
                  <a:lnTo>
                    <a:pt x="0" y="242512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0" r="-5151" t="0"/>
              </a:stretch>
            </a:blipFill>
            <a:ln>
              <a:noFill/>
            </a:ln>
          </p:spPr>
        </p:sp>
        <p:sp>
          <p:nvSpPr>
            <p:cNvPr id="306" name="Google Shape;306;p18"/>
            <p:cNvSpPr/>
            <p:nvPr/>
          </p:nvSpPr>
          <p:spPr>
            <a:xfrm>
              <a:off x="4605750" y="3941375"/>
              <a:ext cx="8549762" cy="1901611"/>
            </a:xfrm>
            <a:custGeom>
              <a:rect b="b" l="l" r="r" t="t"/>
              <a:pathLst>
                <a:path extrusionOk="0" h="2806806" w="11324188">
                  <a:moveTo>
                    <a:pt x="0" y="0"/>
                  </a:moveTo>
                  <a:lnTo>
                    <a:pt x="11324189" y="0"/>
                  </a:lnTo>
                  <a:lnTo>
                    <a:pt x="11324189" y="2806806"/>
                  </a:lnTo>
                  <a:lnTo>
                    <a:pt x="0" y="280680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-69" l="0" r="-779" t="-59"/>
              </a:stretch>
            </a:blipFill>
            <a:ln>
              <a:noFill/>
            </a:ln>
          </p:spPr>
        </p:sp>
      </p:grpSp>
      <p:sp>
        <p:nvSpPr>
          <p:cNvPr id="307" name="Google Shape;307;p18"/>
          <p:cNvSpPr txBox="1"/>
          <p:nvPr/>
        </p:nvSpPr>
        <p:spPr>
          <a:xfrm>
            <a:off x="3901536" y="1323050"/>
            <a:ext cx="10578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9" u="none" cap="none" strike="noStrike">
                <a:solidFill>
                  <a:srgbClr val="485849"/>
                </a:solidFill>
                <a:latin typeface="Arial"/>
                <a:ea typeface="Arial"/>
                <a:cs typeface="Arial"/>
                <a:sym typeface="Arial"/>
              </a:rPr>
              <a:t>결과물 소개 </a:t>
            </a:r>
            <a:r>
              <a:rPr b="0" i="0" lang="en-US" sz="3899" u="none" cap="none" strike="noStrike">
                <a:solidFill>
                  <a:srgbClr val="485849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3899">
                <a:solidFill>
                  <a:srgbClr val="485849"/>
                </a:solidFill>
              </a:rPr>
              <a:t>주요 코드</a:t>
            </a:r>
            <a:endParaRPr sz="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19"/>
          <p:cNvGrpSpPr/>
          <p:nvPr/>
        </p:nvGrpSpPr>
        <p:grpSpPr>
          <a:xfrm>
            <a:off x="-1516027" y="-62745"/>
            <a:ext cx="20846261" cy="10455850"/>
            <a:chOff x="0" y="0"/>
            <a:chExt cx="27795014" cy="13941133"/>
          </a:xfrm>
        </p:grpSpPr>
        <p:sp>
          <p:nvSpPr>
            <p:cNvPr id="313" name="Google Shape;313;p19"/>
            <p:cNvSpPr/>
            <p:nvPr/>
          </p:nvSpPr>
          <p:spPr>
            <a:xfrm>
              <a:off x="0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14" name="Google Shape;314;p19"/>
            <p:cNvSpPr/>
            <p:nvPr/>
          </p:nvSpPr>
          <p:spPr>
            <a:xfrm>
              <a:off x="6955551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15" name="Google Shape;315;p19"/>
            <p:cNvSpPr/>
            <p:nvPr/>
          </p:nvSpPr>
          <p:spPr>
            <a:xfrm>
              <a:off x="13883911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16" name="Google Shape;316;p19"/>
            <p:cNvSpPr/>
            <p:nvPr/>
          </p:nvSpPr>
          <p:spPr>
            <a:xfrm>
              <a:off x="20812271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17" name="Google Shape;317;p19"/>
            <p:cNvSpPr/>
            <p:nvPr/>
          </p:nvSpPr>
          <p:spPr>
            <a:xfrm>
              <a:off x="0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18" name="Google Shape;318;p19"/>
            <p:cNvSpPr/>
            <p:nvPr/>
          </p:nvSpPr>
          <p:spPr>
            <a:xfrm>
              <a:off x="6955551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19" name="Google Shape;319;p19"/>
            <p:cNvSpPr/>
            <p:nvPr/>
          </p:nvSpPr>
          <p:spPr>
            <a:xfrm>
              <a:off x="13883911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20" name="Google Shape;320;p19"/>
            <p:cNvSpPr/>
            <p:nvPr/>
          </p:nvSpPr>
          <p:spPr>
            <a:xfrm>
              <a:off x="20812271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321" name="Google Shape;321;p19"/>
          <p:cNvGrpSpPr/>
          <p:nvPr/>
        </p:nvGrpSpPr>
        <p:grpSpPr>
          <a:xfrm>
            <a:off x="980630" y="657693"/>
            <a:ext cx="16326741" cy="8862964"/>
            <a:chOff x="0" y="-241102"/>
            <a:chExt cx="21768988" cy="11817285"/>
          </a:xfrm>
        </p:grpSpPr>
        <p:grpSp>
          <p:nvGrpSpPr>
            <p:cNvPr id="322" name="Google Shape;322;p19"/>
            <p:cNvGrpSpPr/>
            <p:nvPr/>
          </p:nvGrpSpPr>
          <p:grpSpPr>
            <a:xfrm>
              <a:off x="128188" y="-93892"/>
              <a:ext cx="21640800" cy="11670075"/>
              <a:chOff x="0" y="-47625"/>
              <a:chExt cx="4274726" cy="2305200"/>
            </a:xfrm>
          </p:grpSpPr>
          <p:sp>
            <p:nvSpPr>
              <p:cNvPr id="323" name="Google Shape;323;p19"/>
              <p:cNvSpPr/>
              <p:nvPr/>
            </p:nvSpPr>
            <p:spPr>
              <a:xfrm>
                <a:off x="0" y="0"/>
                <a:ext cx="4274726" cy="2257511"/>
              </a:xfrm>
              <a:custGeom>
                <a:rect b="b" l="l" r="r" t="t"/>
                <a:pathLst>
                  <a:path extrusionOk="0"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628566"/>
              </a:solidFill>
              <a:ln>
                <a:noFill/>
              </a:ln>
            </p:spPr>
          </p:sp>
          <p:sp>
            <p:nvSpPr>
              <p:cNvPr id="324" name="Google Shape;324;p19"/>
              <p:cNvSpPr txBox="1"/>
              <p:nvPr/>
            </p:nvSpPr>
            <p:spPr>
              <a:xfrm>
                <a:off x="0" y="-47625"/>
                <a:ext cx="4274700" cy="23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" name="Google Shape;325;p19"/>
            <p:cNvGrpSpPr/>
            <p:nvPr/>
          </p:nvGrpSpPr>
          <p:grpSpPr>
            <a:xfrm>
              <a:off x="0" y="-241102"/>
              <a:ext cx="21640800" cy="11670075"/>
              <a:chOff x="0" y="-47625"/>
              <a:chExt cx="4274726" cy="2305200"/>
            </a:xfrm>
          </p:grpSpPr>
          <p:sp>
            <p:nvSpPr>
              <p:cNvPr id="326" name="Google Shape;326;p19"/>
              <p:cNvSpPr/>
              <p:nvPr/>
            </p:nvSpPr>
            <p:spPr>
              <a:xfrm>
                <a:off x="0" y="0"/>
                <a:ext cx="4274726" cy="2257511"/>
              </a:xfrm>
              <a:custGeom>
                <a:rect b="b" l="l" r="r" t="t"/>
                <a:pathLst>
                  <a:path extrusionOk="0"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FFFFFF"/>
              </a:solidFill>
              <a:ln cap="sq" cmpd="sng" w="19050">
                <a:solidFill>
                  <a:srgbClr val="658C6A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327" name="Google Shape;327;p19"/>
              <p:cNvSpPr txBox="1"/>
              <p:nvPr/>
            </p:nvSpPr>
            <p:spPr>
              <a:xfrm>
                <a:off x="0" y="-47625"/>
                <a:ext cx="4274700" cy="23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19"/>
          <p:cNvSpPr/>
          <p:nvPr/>
        </p:nvSpPr>
        <p:spPr>
          <a:xfrm>
            <a:off x="15720211" y="231437"/>
            <a:ext cx="1136863" cy="1168738"/>
          </a:xfrm>
          <a:custGeom>
            <a:rect b="b" l="l" r="r" t="t"/>
            <a:pathLst>
              <a:path extrusionOk="0" h="1168738" w="1136863">
                <a:moveTo>
                  <a:pt x="0" y="0"/>
                </a:moveTo>
                <a:lnTo>
                  <a:pt x="1136863" y="0"/>
                </a:lnTo>
                <a:lnTo>
                  <a:pt x="1136863" y="1168738"/>
                </a:lnTo>
                <a:lnTo>
                  <a:pt x="0" y="11687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29" name="Google Shape;329;p19"/>
          <p:cNvGrpSpPr/>
          <p:nvPr/>
        </p:nvGrpSpPr>
        <p:grpSpPr>
          <a:xfrm>
            <a:off x="3291181" y="2734398"/>
            <a:ext cx="10922659" cy="6288850"/>
            <a:chOff x="0" y="-38100"/>
            <a:chExt cx="5372152" cy="2216413"/>
          </a:xfrm>
        </p:grpSpPr>
        <p:sp>
          <p:nvSpPr>
            <p:cNvPr id="330" name="Google Shape;330;p19"/>
            <p:cNvSpPr/>
            <p:nvPr/>
          </p:nvSpPr>
          <p:spPr>
            <a:xfrm>
              <a:off x="0" y="0"/>
              <a:ext cx="5372152" cy="2178313"/>
            </a:xfrm>
            <a:custGeom>
              <a:rect b="b" l="l" r="r" t="t"/>
              <a:pathLst>
                <a:path extrusionOk="0" h="2178313" w="5372152">
                  <a:moveTo>
                    <a:pt x="11447" y="0"/>
                  </a:moveTo>
                  <a:lnTo>
                    <a:pt x="5360705" y="0"/>
                  </a:lnTo>
                  <a:cubicBezTo>
                    <a:pt x="5363741" y="0"/>
                    <a:pt x="5366652" y="1206"/>
                    <a:pt x="5368799" y="3353"/>
                  </a:cubicBezTo>
                  <a:cubicBezTo>
                    <a:pt x="5370946" y="5500"/>
                    <a:pt x="5372152" y="8411"/>
                    <a:pt x="5372152" y="11447"/>
                  </a:cubicBezTo>
                  <a:lnTo>
                    <a:pt x="5372152" y="2166866"/>
                  </a:lnTo>
                  <a:cubicBezTo>
                    <a:pt x="5372152" y="2169902"/>
                    <a:pt x="5370946" y="2172813"/>
                    <a:pt x="5368799" y="2174960"/>
                  </a:cubicBezTo>
                  <a:cubicBezTo>
                    <a:pt x="5366652" y="2177107"/>
                    <a:pt x="5363741" y="2178313"/>
                    <a:pt x="5360705" y="2178313"/>
                  </a:cubicBezTo>
                  <a:lnTo>
                    <a:pt x="11447" y="2178313"/>
                  </a:lnTo>
                  <a:cubicBezTo>
                    <a:pt x="8411" y="2178313"/>
                    <a:pt x="5500" y="2177107"/>
                    <a:pt x="3353" y="2174960"/>
                  </a:cubicBezTo>
                  <a:cubicBezTo>
                    <a:pt x="1206" y="2172813"/>
                    <a:pt x="0" y="2169902"/>
                    <a:pt x="0" y="2166866"/>
                  </a:cubicBezTo>
                  <a:lnTo>
                    <a:pt x="0" y="11447"/>
                  </a:lnTo>
                  <a:cubicBezTo>
                    <a:pt x="0" y="8411"/>
                    <a:pt x="1206" y="5500"/>
                    <a:pt x="3353" y="3353"/>
                  </a:cubicBezTo>
                  <a:cubicBezTo>
                    <a:pt x="5500" y="1206"/>
                    <a:pt x="8411" y="0"/>
                    <a:pt x="114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48584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9"/>
            <p:cNvSpPr txBox="1"/>
            <p:nvPr/>
          </p:nvSpPr>
          <p:spPr>
            <a:xfrm>
              <a:off x="0" y="-38100"/>
              <a:ext cx="5372100" cy="22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2" name="Google Shape;332;p19"/>
          <p:cNvGrpSpPr/>
          <p:nvPr/>
        </p:nvGrpSpPr>
        <p:grpSpPr>
          <a:xfrm>
            <a:off x="3229650" y="2756631"/>
            <a:ext cx="2711920" cy="818924"/>
            <a:chOff x="0" y="-1"/>
            <a:chExt cx="884543" cy="191400"/>
          </a:xfrm>
        </p:grpSpPr>
        <p:sp>
          <p:nvSpPr>
            <p:cNvPr id="333" name="Google Shape;333;p19"/>
            <p:cNvSpPr/>
            <p:nvPr/>
          </p:nvSpPr>
          <p:spPr>
            <a:xfrm>
              <a:off x="0" y="0"/>
              <a:ext cx="884543" cy="191259"/>
            </a:xfrm>
            <a:custGeom>
              <a:rect b="b" l="l" r="r" t="t"/>
              <a:pathLst>
                <a:path extrusionOk="0" h="191259" w="884543">
                  <a:moveTo>
                    <a:pt x="29967" y="0"/>
                  </a:moveTo>
                  <a:lnTo>
                    <a:pt x="854576" y="0"/>
                  </a:lnTo>
                  <a:cubicBezTo>
                    <a:pt x="871126" y="0"/>
                    <a:pt x="884543" y="13417"/>
                    <a:pt x="884543" y="29967"/>
                  </a:cubicBezTo>
                  <a:lnTo>
                    <a:pt x="884543" y="161292"/>
                  </a:lnTo>
                  <a:cubicBezTo>
                    <a:pt x="884543" y="169239"/>
                    <a:pt x="881386" y="176862"/>
                    <a:pt x="875766" y="182482"/>
                  </a:cubicBezTo>
                  <a:cubicBezTo>
                    <a:pt x="870146" y="188102"/>
                    <a:pt x="862523" y="191259"/>
                    <a:pt x="854576" y="191259"/>
                  </a:cubicBezTo>
                  <a:lnTo>
                    <a:pt x="29967" y="191259"/>
                  </a:lnTo>
                  <a:cubicBezTo>
                    <a:pt x="13417" y="191259"/>
                    <a:pt x="0" y="177842"/>
                    <a:pt x="0" y="161292"/>
                  </a:cubicBezTo>
                  <a:lnTo>
                    <a:pt x="0" y="29967"/>
                  </a:lnTo>
                  <a:cubicBezTo>
                    <a:pt x="0" y="13417"/>
                    <a:pt x="13417" y="0"/>
                    <a:pt x="29967" y="0"/>
                  </a:cubicBezTo>
                  <a:close/>
                </a:path>
              </a:pathLst>
            </a:custGeom>
            <a:solidFill>
              <a:srgbClr val="8CB791"/>
            </a:solidFill>
            <a:ln cap="sq" cmpd="sng" w="19050">
              <a:solidFill>
                <a:srgbClr val="48584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9"/>
            <p:cNvSpPr txBox="1"/>
            <p:nvPr/>
          </p:nvSpPr>
          <p:spPr>
            <a:xfrm>
              <a:off x="1" y="-1"/>
              <a:ext cx="884400" cy="19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800">
                  <a:solidFill>
                    <a:srgbClr val="FFFFFF"/>
                  </a:solidFill>
                </a:rPr>
                <a:t>EMA</a:t>
              </a:r>
              <a:r>
                <a:rPr b="0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설명</a:t>
              </a:r>
              <a:endParaRPr/>
            </a:p>
          </p:txBody>
        </p:sp>
      </p:grpSp>
      <p:sp>
        <p:nvSpPr>
          <p:cNvPr id="335" name="Google Shape;335;p19"/>
          <p:cNvSpPr txBox="1"/>
          <p:nvPr/>
        </p:nvSpPr>
        <p:spPr>
          <a:xfrm>
            <a:off x="1822675" y="1065200"/>
            <a:ext cx="20481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350" u="none" cap="none" strike="noStrike">
                <a:solidFill>
                  <a:srgbClr val="8CB79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336" name="Google Shape;336;p19"/>
          <p:cNvSpPr txBox="1"/>
          <p:nvPr/>
        </p:nvSpPr>
        <p:spPr>
          <a:xfrm>
            <a:off x="3901536" y="1323050"/>
            <a:ext cx="10578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9" u="none" cap="none" strike="noStrike">
                <a:solidFill>
                  <a:srgbClr val="485849"/>
                </a:solidFill>
                <a:latin typeface="Arial"/>
                <a:ea typeface="Arial"/>
                <a:cs typeface="Arial"/>
                <a:sym typeface="Arial"/>
              </a:rPr>
              <a:t>결과물 소개 </a:t>
            </a:r>
            <a:r>
              <a:rPr b="0" i="0" lang="en-US" sz="3899" u="none" cap="none" strike="noStrike">
                <a:solidFill>
                  <a:srgbClr val="485849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3899">
                <a:solidFill>
                  <a:srgbClr val="485849"/>
                </a:solidFill>
              </a:rPr>
              <a:t>EMA 설명</a:t>
            </a:r>
            <a:endParaRPr sz="100"/>
          </a:p>
        </p:txBody>
      </p:sp>
      <p:pic>
        <p:nvPicPr>
          <p:cNvPr id="337" name="Google Shape;33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1528" y="3708853"/>
            <a:ext cx="9573150" cy="49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0"/>
          <p:cNvGrpSpPr/>
          <p:nvPr/>
        </p:nvGrpSpPr>
        <p:grpSpPr>
          <a:xfrm>
            <a:off x="-1586977" y="-84420"/>
            <a:ext cx="20846261" cy="10455850"/>
            <a:chOff x="0" y="0"/>
            <a:chExt cx="27795014" cy="13941133"/>
          </a:xfrm>
        </p:grpSpPr>
        <p:sp>
          <p:nvSpPr>
            <p:cNvPr id="343" name="Google Shape;343;p20"/>
            <p:cNvSpPr/>
            <p:nvPr/>
          </p:nvSpPr>
          <p:spPr>
            <a:xfrm>
              <a:off x="0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44" name="Google Shape;344;p20"/>
            <p:cNvSpPr/>
            <p:nvPr/>
          </p:nvSpPr>
          <p:spPr>
            <a:xfrm>
              <a:off x="6955551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45" name="Google Shape;345;p20"/>
            <p:cNvSpPr/>
            <p:nvPr/>
          </p:nvSpPr>
          <p:spPr>
            <a:xfrm>
              <a:off x="13883911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46" name="Google Shape;346;p20"/>
            <p:cNvSpPr/>
            <p:nvPr/>
          </p:nvSpPr>
          <p:spPr>
            <a:xfrm>
              <a:off x="20812271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47" name="Google Shape;347;p20"/>
            <p:cNvSpPr/>
            <p:nvPr/>
          </p:nvSpPr>
          <p:spPr>
            <a:xfrm>
              <a:off x="0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48" name="Google Shape;348;p20"/>
            <p:cNvSpPr/>
            <p:nvPr/>
          </p:nvSpPr>
          <p:spPr>
            <a:xfrm>
              <a:off x="6955551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49" name="Google Shape;349;p20"/>
            <p:cNvSpPr/>
            <p:nvPr/>
          </p:nvSpPr>
          <p:spPr>
            <a:xfrm>
              <a:off x="13883911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50" name="Google Shape;350;p20"/>
            <p:cNvSpPr/>
            <p:nvPr/>
          </p:nvSpPr>
          <p:spPr>
            <a:xfrm>
              <a:off x="20812271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351" name="Google Shape;351;p20"/>
          <p:cNvGrpSpPr/>
          <p:nvPr/>
        </p:nvGrpSpPr>
        <p:grpSpPr>
          <a:xfrm>
            <a:off x="980630" y="657693"/>
            <a:ext cx="16326741" cy="8862722"/>
            <a:chOff x="0" y="-241102"/>
            <a:chExt cx="21768988" cy="11816963"/>
          </a:xfrm>
        </p:grpSpPr>
        <p:grpSp>
          <p:nvGrpSpPr>
            <p:cNvPr id="352" name="Google Shape;352;p20"/>
            <p:cNvGrpSpPr/>
            <p:nvPr/>
          </p:nvGrpSpPr>
          <p:grpSpPr>
            <a:xfrm>
              <a:off x="128188" y="-93892"/>
              <a:ext cx="21640800" cy="11669753"/>
              <a:chOff x="0" y="-47625"/>
              <a:chExt cx="4274726" cy="2305136"/>
            </a:xfrm>
          </p:grpSpPr>
          <p:sp>
            <p:nvSpPr>
              <p:cNvPr id="353" name="Google Shape;353;p20"/>
              <p:cNvSpPr/>
              <p:nvPr/>
            </p:nvSpPr>
            <p:spPr>
              <a:xfrm>
                <a:off x="0" y="0"/>
                <a:ext cx="4274726" cy="2257511"/>
              </a:xfrm>
              <a:custGeom>
                <a:rect b="b" l="l" r="r" t="t"/>
                <a:pathLst>
                  <a:path extrusionOk="0"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628566"/>
              </a:solidFill>
              <a:ln>
                <a:noFill/>
              </a:ln>
            </p:spPr>
          </p:sp>
          <p:sp>
            <p:nvSpPr>
              <p:cNvPr id="354" name="Google Shape;354;p20"/>
              <p:cNvSpPr txBox="1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5" name="Google Shape;355;p20"/>
            <p:cNvGrpSpPr/>
            <p:nvPr/>
          </p:nvGrpSpPr>
          <p:grpSpPr>
            <a:xfrm>
              <a:off x="0" y="-241102"/>
              <a:ext cx="21640800" cy="11669753"/>
              <a:chOff x="0" y="-47625"/>
              <a:chExt cx="4274726" cy="2305136"/>
            </a:xfrm>
          </p:grpSpPr>
          <p:sp>
            <p:nvSpPr>
              <p:cNvPr id="356" name="Google Shape;356;p20"/>
              <p:cNvSpPr/>
              <p:nvPr/>
            </p:nvSpPr>
            <p:spPr>
              <a:xfrm>
                <a:off x="0" y="0"/>
                <a:ext cx="4274726" cy="2257511"/>
              </a:xfrm>
              <a:custGeom>
                <a:rect b="b" l="l" r="r" t="t"/>
                <a:pathLst>
                  <a:path extrusionOk="0"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FFFFFF"/>
              </a:solidFill>
              <a:ln cap="sq" cmpd="sng" w="19050">
                <a:solidFill>
                  <a:srgbClr val="658C6A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357" name="Google Shape;357;p20"/>
              <p:cNvSpPr txBox="1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8" name="Google Shape;358;p20"/>
          <p:cNvSpPr/>
          <p:nvPr/>
        </p:nvSpPr>
        <p:spPr>
          <a:xfrm>
            <a:off x="15720211" y="231437"/>
            <a:ext cx="1136863" cy="1168738"/>
          </a:xfrm>
          <a:custGeom>
            <a:rect b="b" l="l" r="r" t="t"/>
            <a:pathLst>
              <a:path extrusionOk="0" h="1168738" w="1136863">
                <a:moveTo>
                  <a:pt x="0" y="0"/>
                </a:moveTo>
                <a:lnTo>
                  <a:pt x="1136863" y="0"/>
                </a:lnTo>
                <a:lnTo>
                  <a:pt x="1136863" y="1168738"/>
                </a:lnTo>
                <a:lnTo>
                  <a:pt x="0" y="11687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59" name="Google Shape;359;p20"/>
          <p:cNvGrpSpPr/>
          <p:nvPr/>
        </p:nvGrpSpPr>
        <p:grpSpPr>
          <a:xfrm>
            <a:off x="2584669" y="2942793"/>
            <a:ext cx="6135956" cy="6222530"/>
            <a:chOff x="0" y="0"/>
            <a:chExt cx="8181274" cy="8296707"/>
          </a:xfrm>
        </p:grpSpPr>
        <p:sp>
          <p:nvSpPr>
            <p:cNvPr id="360" name="Google Shape;360;p20"/>
            <p:cNvSpPr/>
            <p:nvPr/>
          </p:nvSpPr>
          <p:spPr>
            <a:xfrm>
              <a:off x="0" y="0"/>
              <a:ext cx="8181274" cy="6734158"/>
            </a:xfrm>
            <a:custGeom>
              <a:rect b="b" l="l" r="r" t="t"/>
              <a:pathLst>
                <a:path extrusionOk="0" h="6734158" w="8181274">
                  <a:moveTo>
                    <a:pt x="0" y="0"/>
                  </a:moveTo>
                  <a:lnTo>
                    <a:pt x="8181274" y="0"/>
                  </a:lnTo>
                  <a:lnTo>
                    <a:pt x="8181274" y="6734158"/>
                  </a:lnTo>
                  <a:lnTo>
                    <a:pt x="0" y="67341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57209" l="-38459" r="-8736" t="-26671"/>
              </a:stretch>
            </a:blipFill>
            <a:ln>
              <a:noFill/>
            </a:ln>
          </p:spPr>
        </p:sp>
        <p:sp>
          <p:nvSpPr>
            <p:cNvPr id="361" name="Google Shape;361;p20"/>
            <p:cNvSpPr/>
            <p:nvPr/>
          </p:nvSpPr>
          <p:spPr>
            <a:xfrm>
              <a:off x="0" y="6734158"/>
              <a:ext cx="8181274" cy="1562549"/>
            </a:xfrm>
            <a:custGeom>
              <a:rect b="b" l="l" r="r" t="t"/>
              <a:pathLst>
                <a:path extrusionOk="0" h="1562549" w="8181274">
                  <a:moveTo>
                    <a:pt x="0" y="0"/>
                  </a:moveTo>
                  <a:lnTo>
                    <a:pt x="8181274" y="0"/>
                  </a:lnTo>
                  <a:lnTo>
                    <a:pt x="8181274" y="1562549"/>
                  </a:lnTo>
                  <a:lnTo>
                    <a:pt x="0" y="156254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131688" l="-2407" r="-122847" t="-981020"/>
              </a:stretch>
            </a:blipFill>
            <a:ln>
              <a:noFill/>
            </a:ln>
          </p:spPr>
        </p:sp>
      </p:grpSp>
      <p:grpSp>
        <p:nvGrpSpPr>
          <p:cNvPr id="362" name="Google Shape;362;p20"/>
          <p:cNvGrpSpPr/>
          <p:nvPr/>
        </p:nvGrpSpPr>
        <p:grpSpPr>
          <a:xfrm>
            <a:off x="9715519" y="2942793"/>
            <a:ext cx="6004692" cy="6230835"/>
            <a:chOff x="0" y="0"/>
            <a:chExt cx="8006256" cy="8307780"/>
          </a:xfrm>
        </p:grpSpPr>
        <p:sp>
          <p:nvSpPr>
            <p:cNvPr id="363" name="Google Shape;363;p20"/>
            <p:cNvSpPr/>
            <p:nvPr/>
          </p:nvSpPr>
          <p:spPr>
            <a:xfrm>
              <a:off x="0" y="0"/>
              <a:ext cx="8006256" cy="7122204"/>
            </a:xfrm>
            <a:custGeom>
              <a:rect b="b" l="l" r="r" t="t"/>
              <a:pathLst>
                <a:path extrusionOk="0" h="7122204" w="8006256">
                  <a:moveTo>
                    <a:pt x="0" y="0"/>
                  </a:moveTo>
                  <a:lnTo>
                    <a:pt x="8006256" y="0"/>
                  </a:lnTo>
                  <a:lnTo>
                    <a:pt x="8006256" y="7122204"/>
                  </a:lnTo>
                  <a:lnTo>
                    <a:pt x="0" y="712220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58086" l="-43738" r="-59839" t="-16415"/>
              </a:stretch>
            </a:blipFill>
            <a:ln>
              <a:noFill/>
            </a:ln>
          </p:spPr>
        </p:sp>
        <p:sp>
          <p:nvSpPr>
            <p:cNvPr id="364" name="Google Shape;364;p20"/>
            <p:cNvSpPr/>
            <p:nvPr/>
          </p:nvSpPr>
          <p:spPr>
            <a:xfrm>
              <a:off x="0" y="7587812"/>
              <a:ext cx="8006256" cy="719968"/>
            </a:xfrm>
            <a:custGeom>
              <a:rect b="b" l="l" r="r" t="t"/>
              <a:pathLst>
                <a:path extrusionOk="0" h="719968" w="8006256">
                  <a:moveTo>
                    <a:pt x="0" y="0"/>
                  </a:moveTo>
                  <a:lnTo>
                    <a:pt x="8006256" y="0"/>
                  </a:lnTo>
                  <a:lnTo>
                    <a:pt x="8006256" y="719969"/>
                  </a:lnTo>
                  <a:lnTo>
                    <a:pt x="0" y="71996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-407911" l="0" r="-264365" t="-145384"/>
              </a:stretch>
            </a:blipFill>
            <a:ln>
              <a:noFill/>
            </a:ln>
          </p:spPr>
        </p:sp>
        <p:sp>
          <p:nvSpPr>
            <p:cNvPr id="365" name="Google Shape;365;p20"/>
            <p:cNvSpPr/>
            <p:nvPr/>
          </p:nvSpPr>
          <p:spPr>
            <a:xfrm>
              <a:off x="0" y="6858004"/>
              <a:ext cx="8006256" cy="805054"/>
            </a:xfrm>
            <a:custGeom>
              <a:rect b="b" l="l" r="r" t="t"/>
              <a:pathLst>
                <a:path extrusionOk="0" h="805054" w="8006256">
                  <a:moveTo>
                    <a:pt x="0" y="0"/>
                  </a:moveTo>
                  <a:lnTo>
                    <a:pt x="8006256" y="0"/>
                  </a:lnTo>
                  <a:lnTo>
                    <a:pt x="8006256" y="805054"/>
                  </a:lnTo>
                  <a:lnTo>
                    <a:pt x="0" y="80505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-484317" l="0" r="-264365" t="0"/>
              </a:stretch>
            </a:blipFill>
            <a:ln>
              <a:noFill/>
            </a:ln>
          </p:spPr>
        </p:sp>
      </p:grpSp>
      <p:sp>
        <p:nvSpPr>
          <p:cNvPr id="366" name="Google Shape;366;p20"/>
          <p:cNvSpPr txBox="1"/>
          <p:nvPr/>
        </p:nvSpPr>
        <p:spPr>
          <a:xfrm>
            <a:off x="1822675" y="1065200"/>
            <a:ext cx="20481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350" u="none" cap="none" strike="noStrike">
                <a:solidFill>
                  <a:srgbClr val="8CB79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367" name="Google Shape;367;p20"/>
          <p:cNvSpPr txBox="1"/>
          <p:nvPr/>
        </p:nvSpPr>
        <p:spPr>
          <a:xfrm>
            <a:off x="3901536" y="1323050"/>
            <a:ext cx="10578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9" u="none" cap="none" strike="noStrike">
                <a:solidFill>
                  <a:srgbClr val="485849"/>
                </a:solidFill>
                <a:latin typeface="Arial"/>
                <a:ea typeface="Arial"/>
                <a:cs typeface="Arial"/>
                <a:sym typeface="Arial"/>
              </a:rPr>
              <a:t>결과물 소개 </a:t>
            </a:r>
            <a:r>
              <a:rPr b="0" i="0" lang="en-US" sz="3899" u="none" cap="none" strike="noStrike">
                <a:solidFill>
                  <a:srgbClr val="485849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3899">
                <a:solidFill>
                  <a:srgbClr val="485849"/>
                </a:solidFill>
              </a:rPr>
              <a:t>실행 예시</a:t>
            </a:r>
            <a:endParaRPr sz="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A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21"/>
          <p:cNvGrpSpPr/>
          <p:nvPr/>
        </p:nvGrpSpPr>
        <p:grpSpPr>
          <a:xfrm>
            <a:off x="-1516027" y="-62745"/>
            <a:ext cx="20846261" cy="10455849"/>
            <a:chOff x="0" y="0"/>
            <a:chExt cx="27795014" cy="13941133"/>
          </a:xfrm>
        </p:grpSpPr>
        <p:sp>
          <p:nvSpPr>
            <p:cNvPr id="373" name="Google Shape;373;p21"/>
            <p:cNvSpPr/>
            <p:nvPr/>
          </p:nvSpPr>
          <p:spPr>
            <a:xfrm>
              <a:off x="0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74" name="Google Shape;374;p21"/>
            <p:cNvSpPr/>
            <p:nvPr/>
          </p:nvSpPr>
          <p:spPr>
            <a:xfrm>
              <a:off x="6955551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75" name="Google Shape;375;p21"/>
            <p:cNvSpPr/>
            <p:nvPr/>
          </p:nvSpPr>
          <p:spPr>
            <a:xfrm>
              <a:off x="13883911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76" name="Google Shape;376;p21"/>
            <p:cNvSpPr/>
            <p:nvPr/>
          </p:nvSpPr>
          <p:spPr>
            <a:xfrm>
              <a:off x="20812271" y="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77" name="Google Shape;377;p21"/>
            <p:cNvSpPr/>
            <p:nvPr/>
          </p:nvSpPr>
          <p:spPr>
            <a:xfrm>
              <a:off x="0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78" name="Google Shape;378;p21"/>
            <p:cNvSpPr/>
            <p:nvPr/>
          </p:nvSpPr>
          <p:spPr>
            <a:xfrm>
              <a:off x="6955551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79" name="Google Shape;379;p21"/>
            <p:cNvSpPr/>
            <p:nvPr/>
          </p:nvSpPr>
          <p:spPr>
            <a:xfrm>
              <a:off x="13883911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80" name="Google Shape;380;p21"/>
            <p:cNvSpPr/>
            <p:nvPr/>
          </p:nvSpPr>
          <p:spPr>
            <a:xfrm>
              <a:off x="20812271" y="6958390"/>
              <a:ext cx="6982743" cy="6982743"/>
            </a:xfrm>
            <a:custGeom>
              <a:rect b="b" l="l" r="r" t="t"/>
              <a:pathLst>
                <a:path extrusionOk="0" h="6982743" w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3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381" name="Google Shape;381;p21"/>
          <p:cNvGrpSpPr/>
          <p:nvPr/>
        </p:nvGrpSpPr>
        <p:grpSpPr>
          <a:xfrm>
            <a:off x="980630" y="657693"/>
            <a:ext cx="16326741" cy="8862722"/>
            <a:chOff x="0" y="-241102"/>
            <a:chExt cx="21768988" cy="11816963"/>
          </a:xfrm>
        </p:grpSpPr>
        <p:grpSp>
          <p:nvGrpSpPr>
            <p:cNvPr id="382" name="Google Shape;382;p21"/>
            <p:cNvGrpSpPr/>
            <p:nvPr/>
          </p:nvGrpSpPr>
          <p:grpSpPr>
            <a:xfrm>
              <a:off x="128188" y="-93892"/>
              <a:ext cx="21640800" cy="11669753"/>
              <a:chOff x="0" y="-47625"/>
              <a:chExt cx="4274726" cy="2305136"/>
            </a:xfrm>
          </p:grpSpPr>
          <p:sp>
            <p:nvSpPr>
              <p:cNvPr id="383" name="Google Shape;383;p21"/>
              <p:cNvSpPr/>
              <p:nvPr/>
            </p:nvSpPr>
            <p:spPr>
              <a:xfrm>
                <a:off x="0" y="0"/>
                <a:ext cx="4274726" cy="2257511"/>
              </a:xfrm>
              <a:custGeom>
                <a:rect b="b" l="l" r="r" t="t"/>
                <a:pathLst>
                  <a:path extrusionOk="0"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628566"/>
              </a:solidFill>
              <a:ln>
                <a:noFill/>
              </a:ln>
            </p:spPr>
          </p:sp>
          <p:sp>
            <p:nvSpPr>
              <p:cNvPr id="384" name="Google Shape;384;p21"/>
              <p:cNvSpPr txBox="1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5" name="Google Shape;385;p21"/>
            <p:cNvGrpSpPr/>
            <p:nvPr/>
          </p:nvGrpSpPr>
          <p:grpSpPr>
            <a:xfrm>
              <a:off x="0" y="-241102"/>
              <a:ext cx="21640800" cy="11669753"/>
              <a:chOff x="0" y="-47625"/>
              <a:chExt cx="4274726" cy="2305136"/>
            </a:xfrm>
          </p:grpSpPr>
          <p:sp>
            <p:nvSpPr>
              <p:cNvPr id="386" name="Google Shape;386;p21"/>
              <p:cNvSpPr/>
              <p:nvPr/>
            </p:nvSpPr>
            <p:spPr>
              <a:xfrm>
                <a:off x="0" y="0"/>
                <a:ext cx="4274726" cy="2257511"/>
              </a:xfrm>
              <a:custGeom>
                <a:rect b="b" l="l" r="r" t="t"/>
                <a:pathLst>
                  <a:path extrusionOk="0" h="22575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FFFFFF"/>
              </a:solidFill>
              <a:ln cap="sq" cmpd="sng" w="19050">
                <a:solidFill>
                  <a:srgbClr val="658C6A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387" name="Google Shape;387;p21"/>
              <p:cNvSpPr txBox="1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8" name="Google Shape;388;p21"/>
          <p:cNvSpPr/>
          <p:nvPr/>
        </p:nvSpPr>
        <p:spPr>
          <a:xfrm>
            <a:off x="15720211" y="231437"/>
            <a:ext cx="1136863" cy="1168738"/>
          </a:xfrm>
          <a:custGeom>
            <a:rect b="b" l="l" r="r" t="t"/>
            <a:pathLst>
              <a:path extrusionOk="0" h="1168738" w="1136863">
                <a:moveTo>
                  <a:pt x="0" y="0"/>
                </a:moveTo>
                <a:lnTo>
                  <a:pt x="1136863" y="0"/>
                </a:lnTo>
                <a:lnTo>
                  <a:pt x="1136863" y="1168738"/>
                </a:lnTo>
                <a:lnTo>
                  <a:pt x="0" y="11687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9" name="Google Shape;389;p21"/>
          <p:cNvSpPr txBox="1"/>
          <p:nvPr/>
        </p:nvSpPr>
        <p:spPr>
          <a:xfrm>
            <a:off x="5673298" y="3808171"/>
            <a:ext cx="69414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100" u="none" cap="none" strike="noStrike">
                <a:solidFill>
                  <a:srgbClr val="8CB79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  <p:sp>
        <p:nvSpPr>
          <p:cNvPr id="390" name="Google Shape;390;p21"/>
          <p:cNvSpPr txBox="1"/>
          <p:nvPr/>
        </p:nvSpPr>
        <p:spPr>
          <a:xfrm>
            <a:off x="6409197" y="8823800"/>
            <a:ext cx="546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85849"/>
                </a:solidFill>
              </a:rPr>
              <a:t>https://github.com/SeBin7/3D_Pose_Estimation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