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7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688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65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97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62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0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0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4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61EB-2FB6-4734-ABE4-28CE5607DE06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1EBF17-7F10-47CB-8820-69798ED5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2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FC4DF-0F9D-47BF-99EE-C927F667E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Sketch to Styled Image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1C3AF-7C89-49FA-A08D-A8EF08A71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Малышев С.А.</a:t>
            </a:r>
          </a:p>
          <a:p>
            <a:r>
              <a:rPr lang="ru-RU" dirty="0" err="1"/>
              <a:t>Первунецких</a:t>
            </a:r>
            <a:r>
              <a:rPr lang="ru-RU" dirty="0"/>
              <a:t> А.А.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0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6D5B0-AB17-452B-8EE2-6AFB498C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Результаты, которых удалось достичь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C6E56B-D29E-41EC-8902-4DD4720F5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833" y="1763547"/>
            <a:ext cx="4983661" cy="42924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0BE8CE-AF74-46EC-A9F4-A8AFF2223676}"/>
              </a:ext>
            </a:extLst>
          </p:cNvPr>
          <p:cNvSpPr txBox="1"/>
          <p:nvPr/>
        </p:nvSpPr>
        <p:spPr>
          <a:xfrm>
            <a:off x="6400800" y="1763547"/>
            <a:ext cx="51636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Видим, что в начале было пустое изображение.</a:t>
            </a:r>
          </a:p>
          <a:p>
            <a:r>
              <a:rPr lang="ru-RU" dirty="0"/>
              <a:t>Оно не очень похоже на рисунок и совсем не похоже на стиль. </a:t>
            </a:r>
          </a:p>
          <a:p>
            <a:r>
              <a:rPr lang="ru-RU" dirty="0"/>
              <a:t>По мере обучения, нанесение стиля делает картинку больше похожей на стиль, но не очень приближает её к рисунку.</a:t>
            </a:r>
          </a:p>
          <a:p>
            <a:r>
              <a:rPr lang="ru-RU" dirty="0"/>
              <a:t>Как уже было написано раньше, нам это и не надо, потому что мы наоборот хотим избавиться от белого фона.</a:t>
            </a:r>
          </a:p>
          <a:p>
            <a:r>
              <a:rPr lang="ru-RU" dirty="0"/>
              <a:t>В целом нейросеть стремится уменьшить сумму этих двух ошибок, и в процессе экспериментов, нейросеть могла ценой ухудшения </a:t>
            </a:r>
            <a:r>
              <a:rPr lang="en-US" dirty="0"/>
              <a:t>Content Loss </a:t>
            </a:r>
            <a:r>
              <a:rPr lang="ru-RU" dirty="0"/>
              <a:t>сильнее уменьшить </a:t>
            </a:r>
            <a:r>
              <a:rPr lang="en-US" dirty="0"/>
              <a:t>Style Loss</a:t>
            </a:r>
            <a:r>
              <a:rPr lang="ru-RU" dirty="0"/>
              <a:t>, что тоже приемлемо.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2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C8062-2F19-466B-936D-18429D6E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используемые статьи, модели и код из общего доступа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311C5-9247-4156-A525-C30F2D4F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Leon A. </a:t>
            </a:r>
            <a:r>
              <a:rPr lang="en-US" dirty="0" err="1"/>
              <a:t>Gatys</a:t>
            </a:r>
            <a:r>
              <a:rPr lang="en-US" dirty="0"/>
              <a:t>, Alexander S. Ecker, Matthias </a:t>
            </a:r>
            <a:r>
              <a:rPr lang="en-US" dirty="0" err="1"/>
              <a:t>Bethge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en-US" dirty="0"/>
              <a:t>A Neural Algorithm of Artistic Style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https://arxiv.org/abs/1508.06576</a:t>
            </a:r>
          </a:p>
        </p:txBody>
      </p:sp>
    </p:spTree>
    <p:extLst>
      <p:ext uri="{BB962C8B-B14F-4D97-AF65-F5344CB8AC3E}">
        <p14:creationId xmlns:p14="http://schemas.microsoft.com/office/powerpoint/2010/main" val="134736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98303-F4AF-40D6-A25F-D3242527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подхода решения задачи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F654A8-BF96-4C35-AB7A-F97DE6F7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Исходя из ограничений по времени и опыта членов команды для решения задачи был выбран подход </a:t>
            </a:r>
            <a:r>
              <a:rPr lang="en-US" dirty="0"/>
              <a:t>A Neural Algorithm of Artistic Style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3C3E2-6C1D-49A1-AB41-633B7A23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используемой метрики качества</a:t>
            </a:r>
            <a:endParaRPr lang="en-US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D31EACB-7FD9-492C-91AB-EA24B0B38E17}"/>
              </a:ext>
            </a:extLst>
          </p:cNvPr>
          <p:cNvSpPr txBox="1">
            <a:spLocks/>
          </p:cNvSpPr>
          <p:nvPr/>
        </p:nvSpPr>
        <p:spPr>
          <a:xfrm>
            <a:off x="2589212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/>
              <a:t>Принцип прост: мы определяем две разности, одну для контента (</a:t>
            </a:r>
            <a:r>
              <a:rPr lang="ru-RU" dirty="0" err="1"/>
              <a:t>Dc</a:t>
            </a:r>
            <a:r>
              <a:rPr lang="ru-RU" dirty="0"/>
              <a:t>​) и одну для стиля (</a:t>
            </a:r>
            <a:r>
              <a:rPr lang="ru-RU" dirty="0" err="1"/>
              <a:t>Ds</a:t>
            </a:r>
            <a:r>
              <a:rPr lang="ru-RU" dirty="0"/>
              <a:t>​). </a:t>
            </a:r>
            <a:r>
              <a:rPr lang="ru-RU" dirty="0" err="1"/>
              <a:t>Dc</a:t>
            </a:r>
            <a:r>
              <a:rPr lang="ru-RU" dirty="0"/>
              <a:t>​ измеряет, насколько отличается контент между двумя изображениями, в то время как </a:t>
            </a:r>
            <a:r>
              <a:rPr lang="ru-RU" dirty="0" err="1"/>
              <a:t>Ds</a:t>
            </a:r>
            <a:r>
              <a:rPr lang="ru-RU" dirty="0"/>
              <a:t>​ измеряет, насколько различается стиль двух изображений. Затем мы берем третье изображение, входное, и преобразуем его, чтобы минимизировать как его разность между контентом и изображением-контентом, так и разность между стилем и изображением-стилем.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6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545A8-457C-439C-B6EA-587ABBFA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Демо: визуализация решения</a:t>
            </a:r>
            <a:endParaRPr lang="en-US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147D83B2-5636-42E3-AB69-94C81C0E0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36" y="2052964"/>
            <a:ext cx="3251200" cy="3251200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B1C7A86-2759-478C-A54D-72BC0980E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64" y="2052964"/>
            <a:ext cx="3251200" cy="32512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50DBE05-4896-4548-9D80-18874652D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849" y="3427843"/>
            <a:ext cx="2302" cy="231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494B6C5-D103-44B6-BC3B-62C9B4FD4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671" y="2015120"/>
            <a:ext cx="3350963" cy="33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7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CF8C2-70AE-4D90-B19D-57A0177D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Проблемы, с которыми пришлось столкнуться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CF7A6F-1A71-44E2-A500-AB0687339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Основная проблема, с которой пришлось столкнуться – это плохое качество получившегося изображения: низкая детализация, плохое сегментирование окрашивания, потеря изначальных контуров. Проще говоря, получалось гораздо хуже, чем в задании. </a:t>
            </a:r>
          </a:p>
          <a:p>
            <a:pPr marL="0" indent="0" algn="just">
              <a:buNone/>
            </a:pPr>
            <a:r>
              <a:rPr lang="ru-RU" dirty="0"/>
              <a:t>Решение проблем низкого качества можно разделить на 2 темы: что было сделано и что можно было сделать ещё.</a:t>
            </a:r>
            <a:endParaRPr lang="en-US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71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B09BB6-3CDF-410A-9F9C-43A6FFA0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сделано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DEA4C-1E7A-40F9-BB7B-1F29EBA78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arenR"/>
            </a:pPr>
            <a:r>
              <a:rPr lang="ru-RU" dirty="0"/>
              <a:t>Подобран оптимизатор. Проверяли возможные вариации </a:t>
            </a:r>
            <a:r>
              <a:rPr lang="en-US" dirty="0"/>
              <a:t>Adam</a:t>
            </a:r>
            <a:r>
              <a:rPr lang="ru-RU" dirty="0"/>
              <a:t>, как самого популярного оптимизатора, но остановились на </a:t>
            </a:r>
            <a:r>
              <a:rPr lang="en-US" dirty="0"/>
              <a:t>LBFGS</a:t>
            </a:r>
            <a:r>
              <a:rPr lang="ru-RU" dirty="0"/>
              <a:t>.</a:t>
            </a:r>
          </a:p>
          <a:p>
            <a:pPr marL="514350" indent="-514350" algn="just">
              <a:buAutoNum type="arabicParenR"/>
            </a:pPr>
            <a:r>
              <a:rPr lang="ru-RU" dirty="0"/>
              <a:t>Подобран </a:t>
            </a:r>
            <a:r>
              <a:rPr lang="en-US" dirty="0"/>
              <a:t>learning rate</a:t>
            </a:r>
            <a:r>
              <a:rPr lang="ru-RU" dirty="0"/>
              <a:t>. Вернее было установлено, что лучше всего подходит тот, что по умолчанию.</a:t>
            </a:r>
          </a:p>
          <a:p>
            <a:pPr marL="514350" indent="-514350" algn="just">
              <a:buAutoNum type="arabicParenR"/>
            </a:pPr>
            <a:r>
              <a:rPr lang="ru-RU" dirty="0"/>
              <a:t>Подобрано количество эпох. Остановились на 300, хотя качество продолжает улучшаться до 500. Выше не ставили из-за ограничений </a:t>
            </a:r>
            <a:r>
              <a:rPr lang="en-US" dirty="0" err="1"/>
              <a:t>GoogleCollab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19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A6B8AF-9A11-437D-B4FE-18A2A473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сделано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A3C1E2-C9E9-4D5F-A98A-9596BF80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4) Выбраны слои для подсчета ошибки. Поскольку алгоритм не совсем подходит для решения нашей задачи, мы предположили, что можно изменять слои для подсчета ошибки. </a:t>
            </a:r>
          </a:p>
          <a:p>
            <a:pPr marL="0" indent="0" algn="just">
              <a:buNone/>
            </a:pPr>
            <a:r>
              <a:rPr lang="ru-RU" dirty="0"/>
              <a:t>Оказалось, что лучше использовать 2 </a:t>
            </a:r>
            <a:r>
              <a:rPr lang="en-US" dirty="0"/>
              <a:t>Convolution </a:t>
            </a:r>
            <a:r>
              <a:rPr lang="ru-RU" dirty="0"/>
              <a:t>слоя ошибки контента вместо одного – так лучше сохраняются исходные контуры рисунка. При этом добавлять в контроль ошибки слои с номером выше пятого оказалось бессмысленно, поэтому что слои на такой глубине отвечают за паттерны, слабо влияющие на качество изображения. Помимо этого, увеличение количества слоев привело к слишком светлой картинке. Это связано с тем, что контент представляет собой рисунок маркером на белом фоне. При чрезмерном количестве контролируемых слоев, этот белы фон начинает распространяться на выходное изображение.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8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12D38-9D30-48DF-A8D4-F35C298B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могло быть сделано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A6264-EAD1-4596-BC23-12DB4765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arenR"/>
            </a:pPr>
            <a:r>
              <a:rPr lang="en-US" dirty="0"/>
              <a:t>VGG </a:t>
            </a:r>
            <a:r>
              <a:rPr lang="ru-RU" dirty="0"/>
              <a:t>– это уже старая нейросеть. Возможно, взяв сеть от </a:t>
            </a:r>
            <a:r>
              <a:rPr lang="en-US" dirty="0" err="1"/>
              <a:t>OpenAI</a:t>
            </a:r>
            <a:r>
              <a:rPr lang="ru-RU" dirty="0"/>
              <a:t> или ещё какую-то более новую, мы могли бы улучшить результат, увеличив детализацию.</a:t>
            </a:r>
          </a:p>
          <a:p>
            <a:pPr marL="514350" indent="-514350" algn="just">
              <a:buAutoNum type="arabicParenR"/>
            </a:pPr>
            <a:r>
              <a:rPr lang="ru-RU" dirty="0"/>
              <a:t>Разработать собственный граф преобразования подсчёта ошибки. То есть использовать для этого в корне другую комбинацию слоёв, однако это потребовало бы более досконального изучения статьи, что не умещалось во временные рамки </a:t>
            </a:r>
            <a:r>
              <a:rPr lang="ru-RU" dirty="0" err="1"/>
              <a:t>хакатона</a:t>
            </a:r>
            <a:r>
              <a:rPr lang="ru-RU" dirty="0"/>
              <a:t>.</a:t>
            </a:r>
          </a:p>
          <a:p>
            <a:pPr marL="514350" indent="-514350" algn="just">
              <a:buAutoNum type="arabicParenR"/>
            </a:pPr>
            <a:endParaRPr lang="ru-RU" dirty="0"/>
          </a:p>
          <a:p>
            <a:pPr marL="514350" indent="-514350" algn="just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6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DC250-8199-44FE-9EEE-768F51EC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модели решения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F3433-B0EA-40D3-BB0B-0AFEB9A7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«Я бы эту задачу вообще на самом деле решал бы так:</a:t>
            </a:r>
          </a:p>
          <a:p>
            <a:pPr marL="0" indent="0" algn="just">
              <a:buNone/>
            </a:pPr>
            <a:r>
              <a:rPr lang="ru-RU" dirty="0"/>
              <a:t>Сделал бы генератор из шума и 2 дискриминатора: один для контента, а другой для стиля.» (с) </a:t>
            </a:r>
            <a:r>
              <a:rPr lang="ru-RU" dirty="0" err="1"/>
              <a:t>А.Первунецких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Также в процессе мозгового штурма продумывался вариант с использованием трансформера. Но в виду того, что никто из команды не работал с такими вещами, выбрали то, что выбрали.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3709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650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Легкий дым</vt:lpstr>
      <vt:lpstr>Sketch to Styled Image</vt:lpstr>
      <vt:lpstr>Описание подхода решения задачи</vt:lpstr>
      <vt:lpstr>Описание используемой метрики качества</vt:lpstr>
      <vt:lpstr>Демо: визуализация решения</vt:lpstr>
      <vt:lpstr>Проблемы, с которыми пришлось столкнуться</vt:lpstr>
      <vt:lpstr>Что было сделано</vt:lpstr>
      <vt:lpstr>Что было сделано</vt:lpstr>
      <vt:lpstr>Что могло быть сделано</vt:lpstr>
      <vt:lpstr>Альтернативные модели решения</vt:lpstr>
      <vt:lpstr>Результаты, которых удалось достичь</vt:lpstr>
      <vt:lpstr>Ссылки на используемые статьи, модели и код из общего доступа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 to Styled Image</dc:title>
  <dc:creator>Сергей Малышев</dc:creator>
  <cp:lastModifiedBy>Сергей Малышев</cp:lastModifiedBy>
  <cp:revision>8</cp:revision>
  <dcterms:created xsi:type="dcterms:W3CDTF">2023-09-17T17:36:33Z</dcterms:created>
  <dcterms:modified xsi:type="dcterms:W3CDTF">2023-09-17T18:54:23Z</dcterms:modified>
</cp:coreProperties>
</file>