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08" r:id="rId1"/>
  </p:sldMasterIdLst>
  <p:notesMasterIdLst>
    <p:notesMasterId r:id="rId2"/>
  </p:notesMasterIdLst>
  <p:handoutMasterIdLst>
    <p:handoutMasterId r:id="rId3"/>
  </p:handoutMasterIdLst>
  <p:sldIdLst>
    <p:sldId id="256" r:id="rId4"/>
  </p:sldIdLst>
  <p:sldSz cx="21383625" cy="3027553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6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2840" y="68"/>
      </p:cViewPr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9" d="100"/>
          <a:sy n="69" d="100"/>
        </p:scale>
        <p:origin x="3584" y="40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presProps" Target="presProps.xml"  /><Relationship Id="rId6" Type="http://schemas.openxmlformats.org/officeDocument/2006/relationships/viewProps" Target="viewProps.xml"  /><Relationship Id="rId7" Type="http://schemas.openxmlformats.org/officeDocument/2006/relationships/theme" Target="theme/theme1.xml"  /><Relationship Id="rId8" Type="http://schemas.openxmlformats.org/officeDocument/2006/relationships/tableStyles" Target="tableStyle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rtl="0">
              <a:defRPr/>
            </a:pPr>
            <a:fld id="{3682194B-B347-4406-B189-6812C9FF41EA}" type="datetime1">
              <a:rPr lang="ko-KR" altLang="en-US">
                <a:latin typeface="맑은 고딕"/>
                <a:ea typeface="맑은 고딕"/>
              </a:rPr>
              <a:pPr rtl="0">
                <a:defRPr/>
              </a:pPr>
              <a:t>2025-05-06</a:t>
            </a:fld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rt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rtl="0">
              <a:defRPr/>
            </a:pPr>
            <a:fld id="{20D98A85-43CB-4CDC-8FF1-647F52B29F1B}" type="slidenum">
              <a:rPr lang="en-US" altLang="ko-KR">
                <a:latin typeface="맑은 고딕"/>
                <a:ea typeface="맑은 고딕"/>
              </a:rPr>
              <a:pPr rtl="0">
                <a:defRPr/>
              </a:pPr>
              <a:t>‹#›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0505E2AF-51B0-4195-89F3-B98EB582ABD2}" type="datetime1">
              <a:rPr lang="ko-KR" altLang="en-US"/>
              <a:pPr lvl="0">
                <a:defRPr/>
              </a:pPr>
              <a:t>2025-05-06</a:t>
            </a:fld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339975" y="1143000"/>
            <a:ext cx="2178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rt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  <a:endParaRPr lang="en-US" altLang="ko-KR"/>
          </a:p>
          <a:p>
            <a:pPr lvl="1" rtl="0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rtl="0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rtl="0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rtl="0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/>
            </a:r>
            <a:endParaRPr lang="ko-KR" altLang="en-US">
              <a:latin typeface="맑은 고딕"/>
              <a:ea typeface="맑은 고딕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CF3B4569-3B6E-468D-B981-DA515F47BCE4}" type="slidenum">
              <a:rPr lang="en-US" altLang="ko-KR"/>
              <a:pPr lvl="0">
                <a:defRPr/>
              </a:pPr>
              <a:t>‹#›</a:t>
            </a:fld>
            <a:endParaRPr lang="ko-KR" altLang="en-US"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2817724" rtl="0" eaLnBrk="1" latinLnBrk="0" hangingPunct="1">
      <a:defRPr sz="3698" kern="1200">
        <a:solidFill>
          <a:schemeClr val="tx1"/>
        </a:solidFill>
        <a:latin typeface="맑은 고딕"/>
        <a:ea typeface="맑은 고딕"/>
        <a:cs typeface="+mn-cs"/>
      </a:defRPr>
    </a:lvl1pPr>
    <a:lvl2pPr marL="1408862" algn="l" defTabSz="2817724" rtl="0" eaLnBrk="1" latinLnBrk="0" hangingPunct="1">
      <a:defRPr sz="3698" kern="1200">
        <a:solidFill>
          <a:schemeClr val="tx1"/>
        </a:solidFill>
        <a:latin typeface="맑은 고딕"/>
        <a:ea typeface="맑은 고딕"/>
        <a:cs typeface="+mn-cs"/>
      </a:defRPr>
    </a:lvl2pPr>
    <a:lvl3pPr marL="2817724" algn="l" defTabSz="2817724" rtl="0" eaLnBrk="1" latinLnBrk="0" hangingPunct="1">
      <a:defRPr sz="3698" kern="1200">
        <a:solidFill>
          <a:schemeClr val="tx1"/>
        </a:solidFill>
        <a:latin typeface="맑은 고딕"/>
        <a:ea typeface="맑은 고딕"/>
        <a:cs typeface="+mn-cs"/>
      </a:defRPr>
    </a:lvl3pPr>
    <a:lvl4pPr marL="4226585" algn="l" defTabSz="2817724" rtl="0" eaLnBrk="1" latinLnBrk="0" hangingPunct="1">
      <a:defRPr sz="3698" kern="1200">
        <a:solidFill>
          <a:schemeClr val="tx1"/>
        </a:solidFill>
        <a:latin typeface="맑은 고딕"/>
        <a:ea typeface="맑은 고딕"/>
        <a:cs typeface="+mn-cs"/>
      </a:defRPr>
    </a:lvl4pPr>
    <a:lvl5pPr marL="5635447" algn="l" defTabSz="2817724" rtl="0" eaLnBrk="1" latinLnBrk="0" hangingPunct="1">
      <a:defRPr sz="3698" kern="1200">
        <a:solidFill>
          <a:schemeClr val="tx1"/>
        </a:solidFill>
        <a:latin typeface="맑은 고딕"/>
        <a:ea typeface="맑은 고딕"/>
        <a:cs typeface="+mn-cs"/>
      </a:defRPr>
    </a:lvl5pPr>
    <a:lvl6pPr marL="7044309" algn="l" defTabSz="2817724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6pPr>
    <a:lvl7pPr marL="8453171" algn="l" defTabSz="2817724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7pPr>
    <a:lvl8pPr marL="9862033" algn="l" defTabSz="2817724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8pPr>
    <a:lvl9pPr marL="11270894" algn="l" defTabSz="2817724" rtl="0" eaLnBrk="1" latinLnBrk="0" hangingPunct="1">
      <a:defRPr sz="36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2339975" y="1143000"/>
            <a:ext cx="217805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>
              <a:defRPr/>
            </a:pPr>
            <a:fld id="{CF3B4569-3B6E-468D-B981-DA515F47BCE4}" type="slidenum">
              <a:rPr lang="en-US" altLang="ko-KR"/>
              <a:pPr rtl="0">
                <a:defRPr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9E8CE0E-44A3-3AED-7961-C6C0612C6C52}"/>
              </a:ext>
            </a:extLst>
          </p:cNvPr>
          <p:cNvSpPr/>
          <p:nvPr userDrawn="1"/>
        </p:nvSpPr>
        <p:spPr>
          <a:xfrm>
            <a:off x="-8247" y="1353775"/>
            <a:ext cx="21391872" cy="1799004"/>
          </a:xfrm>
          <a:prstGeom prst="rect">
            <a:avLst/>
          </a:prstGeom>
          <a:solidFill>
            <a:srgbClr val="3A58DB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47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26051" y="1692622"/>
            <a:ext cx="11520756" cy="1121309"/>
          </a:xfrm>
          <a:noFill/>
          <a:ln>
            <a:noFill/>
          </a:ln>
        </p:spPr>
        <p:txBody>
          <a:bodyPr anchor="b">
            <a:normAutofit/>
          </a:bodyPr>
          <a:lstStyle>
            <a:lvl1pPr algn="ctr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프로젝트 제목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088C-225E-4930-B050-8C22A576A1C5}" type="datetime1">
              <a:rPr lang="ko-KR" altLang="en-US" noProof="0" smtClean="0"/>
              <a:t>2025-05-02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59940E6-F822-94A3-3117-EB06B0028193}"/>
              </a:ext>
            </a:extLst>
          </p:cNvPr>
          <p:cNvSpPr/>
          <p:nvPr userDrawn="1"/>
        </p:nvSpPr>
        <p:spPr>
          <a:xfrm>
            <a:off x="-8247" y="29395421"/>
            <a:ext cx="21383625" cy="879794"/>
          </a:xfrm>
          <a:prstGeom prst="rect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47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BD2C88-5CF4-9E58-B354-6C1F35EF95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959" y="-306226"/>
            <a:ext cx="1854242" cy="181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18C61B-A94F-CAFB-CFBF-DD73E56A2CDA}"/>
              </a:ext>
            </a:extLst>
          </p:cNvPr>
          <p:cNvSpPr txBox="1"/>
          <p:nvPr userDrawn="1"/>
        </p:nvSpPr>
        <p:spPr>
          <a:xfrm>
            <a:off x="11702344" y="247060"/>
            <a:ext cx="9444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Incheon National University</a:t>
            </a:r>
          </a:p>
          <a:p>
            <a:pPr algn="r"/>
            <a:r>
              <a:rPr lang="en-US" altLang="ko-K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Science Team</a:t>
            </a:r>
            <a:endParaRPr lang="ko-KR" alt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E58EC-144A-BA83-2490-A92C7A690896}"/>
              </a:ext>
            </a:extLst>
          </p:cNvPr>
          <p:cNvSpPr txBox="1"/>
          <p:nvPr userDrawn="1"/>
        </p:nvSpPr>
        <p:spPr>
          <a:xfrm>
            <a:off x="7998733" y="29616416"/>
            <a:ext cx="5369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+mj-ea"/>
                <a:ea typeface="+mj-ea"/>
              </a:rPr>
              <a:t>Shall We Data?</a:t>
            </a:r>
            <a:endParaRPr lang="ko-KR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367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5D0C6D9-129E-4596-A44F-0296D005B6ED}" type="datetime1">
              <a:rPr lang="ko-KR" altLang="en-US" noProof="0" smtClean="0"/>
              <a:t>2025-05-02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3211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EF0139-0875-4043-AB68-2870FCD802E2}" type="datetime1">
              <a:rPr lang="ko-KR" altLang="en-US" noProof="0" smtClean="0"/>
              <a:t>2025-05-02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19299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8F8D1-7768-427F-8DC0-7C48FCEE6856}" type="datetime1">
              <a:rPr lang="ko-KR" altLang="en-US" noProof="0" smtClean="0"/>
              <a:t>2025-05-02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0817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>
                    <a:tint val="82000"/>
                  </a:schemeClr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82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82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D7CE7-DA76-4D39-B3BD-F65806677B93}" type="datetime1">
              <a:rPr lang="ko-KR" altLang="en-US" noProof="0" smtClean="0"/>
              <a:t>2025-05-02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0593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5677-F7EB-4088-9A10-51628F72D782}" type="datetime1">
              <a:rPr lang="ko-KR" altLang="en-US" smtClean="0"/>
              <a:t>2025-05-02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09022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A5448B1-33C7-44E6-AE8B-65D8EC98E54A}" type="datetime1">
              <a:rPr lang="ko-KR" altLang="en-US" noProof="0" smtClean="0"/>
              <a:t>2025-05-02</a:t>
            </a:fld>
            <a:endParaRPr lang="ko-KR" alt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5750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3371D78-6A6D-4EF5-A8AC-B265EAB5D80D}" type="datetime1">
              <a:rPr lang="ko-KR" altLang="en-US" noProof="0" smtClean="0"/>
              <a:t>2025-05-02</a:t>
            </a:fld>
            <a:endParaRPr lang="ko-KR" alt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33084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5677-F7EB-4088-9A10-51628F72D782}" type="datetime1">
              <a:rPr lang="ko-KR" altLang="en-US" smtClean="0"/>
              <a:t>2025-05-02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22893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AF99021-1D69-4B9D-A982-74633F32A051}" type="datetime1">
              <a:rPr lang="ko-KR" altLang="en-US" noProof="0" smtClean="0"/>
              <a:t>2025-05-02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1404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86A0FA5-562A-4DC1-99E2-77E647CE9064}" type="datetime1">
              <a:rPr lang="ko-KR" altLang="en-US" noProof="0" smtClean="0"/>
              <a:t>2025-05-02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6D22F896-40B5-4ADD-8801-0D06FADFA095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8905029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2B5677-F7EB-4088-9A10-51628F72D782}" type="datetime1">
              <a:rPr lang="ko-KR" altLang="en-US" smtClean="0"/>
              <a:t>2025-05-02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22F896-40B5-4ADD-8801-0D06FADFA09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1D162-DCB6-BC48-15DA-7D6CBFA23C9E}"/>
              </a:ext>
            </a:extLst>
          </p:cNvPr>
          <p:cNvSpPr/>
          <p:nvPr userDrawn="1"/>
        </p:nvSpPr>
        <p:spPr>
          <a:xfrm>
            <a:off x="449367" y="425027"/>
            <a:ext cx="20484892" cy="29425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5547"/>
          </a:p>
        </p:txBody>
      </p:sp>
    </p:spTree>
    <p:extLst>
      <p:ext uri="{BB962C8B-B14F-4D97-AF65-F5344CB8AC3E}">
        <p14:creationId xmlns:p14="http://schemas.microsoft.com/office/powerpoint/2010/main" val="72955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138535" y="4620260"/>
            <a:ext cx="310515" cy="70739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>
              <a:buFontTx/>
              <a:buNone/>
              <a:defRPr/>
            </a:pPr>
            <a:endParaRPr lang="ko-KR" altLang="en-US" sz="4000" b="1">
              <a:solidFill>
                <a:srgbClr val="3a58db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59130" y="5266690"/>
            <a:ext cx="9585325" cy="73025"/>
          </a:xfrm>
          <a:prstGeom prst="rect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59130" y="4620260"/>
            <a:ext cx="3366770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rgbClr val="3a58db"/>
                </a:solidFill>
              </a:rPr>
              <a:t>프로젝트 선정</a:t>
            </a:r>
            <a:endParaRPr lang="ko-KR" altLang="en-US" sz="4000" b="1">
              <a:solidFill>
                <a:srgbClr val="3a58db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9130" y="9330690"/>
            <a:ext cx="9585325" cy="73025"/>
          </a:xfrm>
          <a:prstGeom prst="rect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59130" y="8684260"/>
            <a:ext cx="2853690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rgbClr val="3a58db"/>
                </a:solidFill>
              </a:rPr>
              <a:t>데이터 분석</a:t>
            </a:r>
            <a:endParaRPr lang="ko-KR" altLang="en-US" sz="4000" b="1">
              <a:solidFill>
                <a:srgbClr val="3a58db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59130" y="14041120"/>
            <a:ext cx="9585325" cy="73025"/>
          </a:xfrm>
          <a:prstGeom prst="rect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59130" y="13394690"/>
            <a:ext cx="3879850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000" b="1">
                <a:solidFill>
                  <a:srgbClr val="3a58db"/>
                </a:solidFill>
              </a:rPr>
              <a:t>데이터 분석결과</a:t>
            </a:r>
            <a:endParaRPr lang="ko-KR" altLang="en-US" sz="4000" b="1">
              <a:solidFill>
                <a:srgbClr val="3a58db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1098530" y="5261610"/>
            <a:ext cx="9585960" cy="73660"/>
          </a:xfrm>
          <a:prstGeom prst="rect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>
              <a:buFontTx/>
              <a:buNone/>
              <a:defRPr/>
            </a:pP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1022330" y="4634230"/>
            <a:ext cx="3984625" cy="708660"/>
          </a:xfrm>
          <a:prstGeom prst="rect">
            <a:avLst/>
          </a:prstGeom>
          <a:noFill/>
        </p:spPr>
        <p:txBody>
          <a:bodyPr vert="horz" wrap="none" lIns="91440" tIns="45720" rIns="91440" bIns="45720" anchor="t">
            <a:spAutoFit/>
          </a:bodyPr>
          <a:lstStyle/>
          <a:p>
            <a:pPr marL="0" indent="0">
              <a:buFontTx/>
              <a:buNone/>
              <a:defRPr/>
            </a:pPr>
            <a:r>
              <a:rPr lang="ko-KR" altLang="en-US" sz="4000" b="1">
                <a:solidFill>
                  <a:srgbClr val="3a58db"/>
                </a:solidFill>
              </a:rPr>
              <a:t>결론 및 예상효과</a:t>
            </a:r>
            <a:endParaRPr lang="ko-KR" altLang="en-US" sz="4000" b="1">
              <a:solidFill>
                <a:srgbClr val="3a58db"/>
              </a:solidFill>
            </a:endParaRPr>
          </a:p>
        </p:txBody>
      </p:sp>
      <p:sp>
        <p:nvSpPr>
          <p:cNvPr id="28" name="직각 삼각형 27"/>
          <p:cNvSpPr/>
          <p:nvPr/>
        </p:nvSpPr>
        <p:spPr>
          <a:xfrm rot="16200000">
            <a:off x="9890125" y="8975725"/>
            <a:ext cx="354965" cy="354965"/>
          </a:xfrm>
          <a:prstGeom prst="rtTriangle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직각 삼각형 28"/>
          <p:cNvSpPr/>
          <p:nvPr/>
        </p:nvSpPr>
        <p:spPr>
          <a:xfrm rot="16200000">
            <a:off x="9890125" y="4911725"/>
            <a:ext cx="354965" cy="354965"/>
          </a:xfrm>
          <a:prstGeom prst="rtTriangle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 rot="16200000">
            <a:off x="20369530" y="4911725"/>
            <a:ext cx="354965" cy="354965"/>
          </a:xfrm>
          <a:prstGeom prst="rtTriangle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직각 삼각형 30"/>
          <p:cNvSpPr/>
          <p:nvPr/>
        </p:nvSpPr>
        <p:spPr>
          <a:xfrm rot="16200000">
            <a:off x="9890125" y="13688060"/>
            <a:ext cx="354965" cy="354965"/>
          </a:xfrm>
          <a:prstGeom prst="rtTriangle">
            <a:avLst/>
          </a:prstGeom>
          <a:solidFill>
            <a:srgbClr val="3a58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18209896" y="1770380"/>
            <a:ext cx="2996565" cy="1014095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 algn="r">
              <a:buFontTx/>
              <a:buNone/>
              <a:defRPr/>
            </a:pPr>
            <a:r>
              <a:rPr lang="ko-KR" altLang="en-US" sz="2000" b="1">
                <a:solidFill>
                  <a:schemeClr val="bg1"/>
                </a:solidFill>
                <a:latin typeface="맑은 고딕"/>
                <a:ea typeface="맑은 고딕"/>
              </a:rPr>
              <a:t>김동규 참가자</a:t>
            </a:r>
            <a:endParaRPr lang="ko-KR" altLang="en-US" sz="2000" b="1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r">
              <a:buFontTx/>
              <a:buNone/>
              <a:defRPr/>
            </a:pPr>
            <a:r>
              <a:rPr lang="ko-KR" altLang="en-US" sz="2000" b="1">
                <a:solidFill>
                  <a:schemeClr val="bg1"/>
                </a:solidFill>
                <a:latin typeface="맑은 고딕"/>
                <a:ea typeface="맑은 고딕"/>
              </a:rPr>
              <a:t>이규민 참가자</a:t>
            </a:r>
            <a:endParaRPr lang="ko-KR" altLang="en-US" sz="2000" b="1">
              <a:solidFill>
                <a:schemeClr val="bg1"/>
              </a:solidFill>
              <a:latin typeface="맑은 고딕"/>
              <a:ea typeface="맑은 고딕"/>
            </a:endParaRPr>
          </a:p>
          <a:p>
            <a:pPr marL="0" indent="0" algn="r">
              <a:buFontTx/>
              <a:buNone/>
              <a:defRPr/>
            </a:pPr>
            <a:r>
              <a:rPr lang="ko-KR" altLang="en-US" sz="2000" b="1">
                <a:solidFill>
                  <a:schemeClr val="bg1"/>
                </a:solidFill>
                <a:latin typeface="맑은 고딕"/>
                <a:ea typeface="맑은 고딕"/>
              </a:rPr>
              <a:t>강민재 참가자</a:t>
            </a:r>
            <a:endParaRPr lang="ko-KR" altLang="en-US" sz="2000" b="1">
              <a:solidFill>
                <a:schemeClr val="bg1"/>
              </a:solidFill>
              <a:latin typeface="맑은 고딕"/>
              <a:ea typeface="맑은 고딕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12975" y="615315"/>
            <a:ext cx="2301240" cy="58420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>
              <a:buFontTx/>
              <a:buNone/>
              <a:defRPr/>
            </a:pPr>
            <a:r>
              <a:rPr lang="ko-KR" altLang="en-US" sz="3200" b="1">
                <a:solidFill>
                  <a:srgbClr val="3a58db"/>
                </a:solidFill>
              </a:rPr>
              <a:t>Team SDT</a:t>
            </a:r>
            <a:endParaRPr lang="ko-KR" altLang="en-US" sz="3200" b="1">
              <a:solidFill>
                <a:srgbClr val="3a58db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57300" y="1927225"/>
            <a:ext cx="18536284" cy="707390"/>
          </a:xfrm>
          <a:prstGeom prst="rect">
            <a:avLst/>
          </a:prstGeom>
          <a:noFill/>
        </p:spPr>
        <p:txBody>
          <a:bodyPr vert="horz" wrap="square" lIns="91440" tIns="45720" rIns="91440" bIns="45720" anchor="t">
            <a:spAutoFit/>
          </a:bodyPr>
          <a:lstStyle/>
          <a:p>
            <a:pPr marL="0" indent="0">
              <a:buFontTx/>
              <a:buNone/>
              <a:defRPr/>
            </a:pPr>
            <a:r>
              <a:rPr lang="ko-KR" altLang="en-US" sz="4000" b="1">
                <a:solidFill>
                  <a:schemeClr val="bg2"/>
                </a:solidFill>
              </a:rPr>
              <a:t>공공시설, 폐기물 처리시설 설립 정책 제안 : 전국 산불 데이터를 기반으로</a:t>
            </a:r>
            <a:endParaRPr lang="ko-KR" altLang="en-US" sz="6000" b="1">
              <a:solidFill>
                <a:schemeClr val="bg1"/>
              </a:solidFill>
            </a:endParaRPr>
          </a:p>
        </p:txBody>
      </p:sp>
      <p:sp>
        <p:nvSpPr>
          <p:cNvPr id="34" name="텍스트 상자 2"/>
          <p:cNvSpPr txBox="1"/>
          <p:nvPr/>
        </p:nvSpPr>
        <p:spPr>
          <a:xfrm>
            <a:off x="728345" y="5593715"/>
            <a:ext cx="9521190" cy="769620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/>
          <a:p>
            <a:pPr marL="0" indent="0">
              <a:buFontTx/>
              <a:buNone/>
              <a:defRPr/>
            </a:pPr>
            <a:r>
              <a:rPr lang="ko-KR" sz="3200" b="1"/>
              <a:t>산불예방을 위한 </a:t>
            </a:r>
            <a:r>
              <a:rPr sz="3200" b="1"/>
              <a:t>농번기 이동형 폐기물 회수 정책</a:t>
            </a:r>
            <a:r>
              <a:rPr lang="ko-KR" sz="3200"/>
              <a:t>  </a:t>
            </a:r>
            <a:endParaRPr lang="ko-KR" sz="3200"/>
          </a:p>
          <a:p>
            <a:pPr marL="0" indent="0" algn="l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35" name="텍스트 상자 3"/>
          <p:cNvSpPr txBox="1"/>
          <p:nvPr/>
        </p:nvSpPr>
        <p:spPr>
          <a:xfrm>
            <a:off x="671195" y="9689465"/>
            <a:ext cx="9577705" cy="3969385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/>
          <a:p>
            <a:pPr marL="0" indent="0">
              <a:buFontTx/>
              <a:buNone/>
              <a:defRPr/>
            </a:pPr>
            <a:r>
              <a:rPr lang="ko-KR" altLang="en-US" sz="4000" b="1">
                <a:solidFill>
                  <a:srgbClr val="3a58db"/>
                </a:solidFill>
              </a:rPr>
              <a:t>전국 산불 발생 원인 (2015-2024)</a:t>
            </a:r>
            <a:endParaRPr lang="ko-KR" altLang="en-US" sz="4000" b="1">
              <a:solidFill>
                <a:srgbClr val="3a58db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ko-KR" altLang="en-US" sz="4000" b="1">
                <a:solidFill>
                  <a:srgbClr val="3a58db"/>
                </a:solidFill>
              </a:rPr>
              <a:t>전국 쓰레기 소각장 데이터(인구,면적당)</a:t>
            </a:r>
            <a:endParaRPr lang="ko-KR" altLang="en-US" sz="4000" b="1">
              <a:solidFill>
                <a:srgbClr val="3a58db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ko-KR" altLang="en-US" sz="4000" b="1">
                <a:solidFill>
                  <a:srgbClr val="3a58db"/>
                </a:solidFill>
              </a:rPr>
              <a:t>전남 지역 쓰레기 소각장 데이터</a:t>
            </a:r>
            <a:endParaRPr lang="ko-KR" altLang="en-US" sz="4000" b="1">
              <a:solidFill>
                <a:srgbClr val="3a58db"/>
              </a:solidFill>
            </a:endParaRPr>
          </a:p>
          <a:p>
            <a:pPr marL="0" indent="0">
              <a:buFontTx/>
              <a:buNone/>
              <a:defRPr/>
            </a:pPr>
            <a:r>
              <a:rPr lang="ko-KR" altLang="en-US" sz="4000" b="1">
                <a:solidFill>
                  <a:srgbClr val="3a58db"/>
                </a:solidFill>
              </a:rPr>
              <a:t>2025년 환경부 예산안</a:t>
            </a:r>
            <a:endParaRPr lang="ko-KR" altLang="en-US" sz="4000" b="1">
              <a:solidFill>
                <a:srgbClr val="3a58db"/>
              </a:solidFill>
            </a:endParaRPr>
          </a:p>
          <a:p>
            <a:pPr marL="0" indent="0">
              <a:buFontTx/>
              <a:buNone/>
              <a:defRPr/>
            </a:pPr>
            <a:endParaRPr lang="ko-KR" altLang="en-US" sz="4000" b="1">
              <a:solidFill>
                <a:srgbClr val="3a58db"/>
              </a:solidFill>
            </a:endParaRPr>
          </a:p>
          <a:p>
            <a:pPr marL="0" indent="0">
              <a:buFontTx/>
              <a:buNone/>
              <a:defRPr/>
            </a:pPr>
            <a:endParaRPr lang="ko-KR" altLang="en-US" sz="4000" b="1">
              <a:solidFill>
                <a:srgbClr val="3a58db"/>
              </a:solidFill>
            </a:endParaRPr>
          </a:p>
          <a:p>
            <a:pPr marL="0" indent="0" algn="l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36" name="텍스트 상자 5"/>
          <p:cNvSpPr txBox="1"/>
          <p:nvPr/>
        </p:nvSpPr>
        <p:spPr>
          <a:xfrm>
            <a:off x="671195" y="14642465"/>
            <a:ext cx="9616440" cy="7355840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/>
          <a:p>
            <a:pPr marL="0" indent="0" algn="l" hangingPunct="1">
              <a:defRPr/>
            </a:pPr>
            <a:r>
              <a:rPr lang="ko-KR" altLang="en-US" sz="3000" b="1">
                <a:solidFill>
                  <a:srgbClr val="3a58db"/>
                </a:solidFill>
              </a:rPr>
              <a:t>쓰레기 소각으로 인한 화재 발생률 19%로 방화 다음으로 높은 비율을 차지하고 있음 </a:t>
            </a:r>
            <a:endParaRPr lang="ko-KR" altLang="en-US" sz="3000" b="1">
              <a:solidFill>
                <a:srgbClr val="3a58db"/>
              </a:solidFill>
            </a:endParaRPr>
          </a:p>
          <a:p>
            <a:pPr marL="0" indent="0" algn="l" hangingPunct="1">
              <a:defRPr/>
            </a:pPr>
            <a:r>
              <a:rPr lang="ko-KR" altLang="en-US" sz="3000" b="1">
                <a:solidFill>
                  <a:srgbClr val="3a58db"/>
                </a:solidFill>
              </a:rPr>
              <a:t>특히 3,4월 농번기에 개인의 쓰레기 소각으로 인한 화재 발생 비율이 높게 발생함 3월 4월을 합친게 전체의 50%</a:t>
            </a:r>
            <a:endParaRPr lang="ko-KR" altLang="en-US" sz="3000" b="1">
              <a:solidFill>
                <a:srgbClr val="3a58db"/>
              </a:solidFill>
            </a:endParaRPr>
          </a:p>
          <a:p>
            <a:pPr marL="0" indent="0" algn="l" hangingPunct="1">
              <a:defRPr/>
            </a:pPr>
            <a:r>
              <a:rPr lang="ko-KR" altLang="en-US" sz="3000" b="1">
                <a:solidFill>
                  <a:srgbClr val="3a58db"/>
                </a:solidFill>
              </a:rPr>
              <a:t>특히 농야,임야 면적이 많은 경기도, 경상북도, 강원도 , 전라남도 지역에 화재 발생률이 높다.</a:t>
            </a:r>
            <a:endParaRPr lang="ko-KR" altLang="en-US" sz="3000" b="1">
              <a:solidFill>
                <a:srgbClr val="3a58db"/>
              </a:solidFill>
            </a:endParaRPr>
          </a:p>
          <a:p>
            <a:pPr marL="0" indent="0" algn="l" hangingPunct="1">
              <a:defRPr/>
            </a:pPr>
            <a:endParaRPr lang="ko-KR" altLang="en-US" sz="3000" b="1">
              <a:solidFill>
                <a:srgbClr val="3a58db"/>
              </a:solidFill>
            </a:endParaRPr>
          </a:p>
          <a:p>
            <a:pPr marL="0" indent="0" algn="l" hangingPunct="1">
              <a:defRPr/>
            </a:pPr>
            <a:r>
              <a:rPr lang="ko-KR" altLang="en-US" sz="3000" b="1">
                <a:solidFill>
                  <a:srgbClr val="3a58db"/>
                </a:solidFill>
              </a:rPr>
              <a:t>전남의 쓰레기 소각장 위치 데이터에서 보면 특정 지역(신안군,완도군)에 60%이상의 소각장이 몰려있음을 알 수 있음, 이는 농촌 지역에서 소각장의 접근성이 떨어져 불법적인 소각이 이루어 지는 원인이라고 볼 수있다. </a:t>
            </a:r>
            <a:endParaRPr lang="ko-KR" altLang="en-US" sz="3000" b="1">
              <a:solidFill>
                <a:srgbClr val="3a58db"/>
              </a:solidFill>
            </a:endParaRPr>
          </a:p>
          <a:p>
            <a:pPr marL="0" indent="0" algn="l" hangingPunct="1">
              <a:defRPr/>
            </a:pPr>
            <a:endParaRPr lang="ko-KR" altLang="en-US" sz="3000" b="1">
              <a:solidFill>
                <a:srgbClr val="3a58db"/>
              </a:solidFill>
            </a:endParaRPr>
          </a:p>
          <a:p>
            <a:pPr marL="0" indent="0" algn="l" hangingPunct="1">
              <a:defRPr/>
            </a:pPr>
            <a:endParaRPr lang="ko-KR" altLang="en-US" sz="3000" b="1">
              <a:solidFill>
                <a:srgbClr val="3a58db"/>
              </a:solidFill>
            </a:endParaRPr>
          </a:p>
          <a:p>
            <a:pPr marL="0" indent="0" algn="l" hangingPunct="1">
              <a:defRPr/>
            </a:pPr>
            <a:r>
              <a:rPr lang="ko-KR" altLang="en-US" sz="4000" b="1">
                <a:solidFill>
                  <a:srgbClr val="3a58db"/>
                </a:solidFill>
              </a:rPr>
              <a:t> </a:t>
            </a:r>
            <a:endParaRPr lang="ko-KR" altLang="en-US" sz="4000" b="1">
              <a:solidFill>
                <a:srgbClr val="3a58db"/>
              </a:solidFill>
            </a:endParaRPr>
          </a:p>
          <a:p>
            <a:pPr marL="0" indent="0" algn="l" hangingPunct="1">
              <a:defRPr/>
            </a:pP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37" name="텍스트 상자 6"/>
          <p:cNvSpPr txBox="1"/>
          <p:nvPr/>
        </p:nvSpPr>
        <p:spPr>
          <a:xfrm>
            <a:off x="11301095" y="5650865"/>
            <a:ext cx="9464040" cy="15868650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/>
          <a:p>
            <a:pPr marL="0" indent="0">
              <a:buFontTx/>
              <a:buNone/>
              <a:defRPr/>
            </a:pPr>
            <a:r>
              <a:rPr lang="ko-KR" sz="2800" b="1" i="0">
                <a:latin typeface="inherit"/>
                <a:ea typeface="inherit"/>
              </a:rPr>
              <a:t>결론:</a:t>
            </a:r>
            <a:endParaRPr lang="ko-KR" sz="2800" b="1" i="0">
              <a:latin typeface="inherit"/>
              <a:ea typeface="inherit"/>
            </a:endParaRPr>
          </a:p>
          <a:p>
            <a:pPr marL="0" indent="0">
              <a:buFontTx/>
              <a:buNone/>
              <a:defRPr/>
            </a:pPr>
            <a:r>
              <a:rPr sz="2800" b="1" i="0">
                <a:latin typeface="inherit"/>
                <a:ea typeface="inherit"/>
              </a:rPr>
              <a:t>전국 산불 원인 분석 결과, 쓰레기 소각에 기인한 화재 비율이 여전히 높고(19%), 특히 3~4월 농번기 시기에 집중되는 경향이 뚜렷하다.</a:t>
            </a:r>
            <a:r>
              <a:rPr lang="ko-KR" sz="2800" b="1" i="0">
                <a:latin typeface="inherit"/>
                <a:ea typeface="inherit"/>
              </a:rPr>
              <a:t> 지난 10년평균 1년에 여의도면적 정도의 농야,임야가 불법적인 쓰레기 소각으로 인한 화재로 불타 피해를 입었다.</a:t>
            </a:r>
            <a:endParaRPr lang="ko-KR" sz="2800" b="1" i="0">
              <a:latin typeface="inherit"/>
              <a:ea typeface="inherit"/>
            </a:endParaRPr>
          </a:p>
          <a:p>
            <a:pPr marL="0" indent="0">
              <a:buFontTx/>
              <a:buNone/>
              <a:defRPr/>
            </a:pPr>
            <a:endParaRPr lang="ko-KR" altLang="en-US" sz="2800" b="1" i="0">
              <a:latin typeface="inherit"/>
              <a:ea typeface="inherit"/>
            </a:endParaRPr>
          </a:p>
          <a:p>
            <a:pPr marL="0" indent="0">
              <a:buFontTx/>
              <a:buNone/>
              <a:defRPr/>
            </a:pPr>
            <a:r>
              <a:rPr sz="2800" b="1" i="0">
                <a:latin typeface="inherit"/>
                <a:ea typeface="inherit"/>
              </a:rPr>
              <a:t>전국의 쓰레기 처리시설 현황을 시각화하여 분석한 결과, 소각시설 수 자체가 많아도 시설 접근성, 운영 효율성, 농업 지역 특수성 등이 반영되지 않은 한계가 드러났다. </a:t>
            </a:r>
            <a:endParaRPr sz="2800" b="1" i="0">
              <a:latin typeface="inherit"/>
              <a:ea typeface="inherit"/>
            </a:endParaRPr>
          </a:p>
          <a:p>
            <a:pPr marL="0" indent="0">
              <a:buFontTx/>
              <a:buNone/>
              <a:defRPr/>
            </a:pPr>
            <a:r>
              <a:rPr sz="2800" b="1" i="0">
                <a:latin typeface="inherit"/>
                <a:ea typeface="inherit"/>
              </a:rPr>
              <a:t>이에 따라 단순한 시설 확충보다도, 농업특성 지역을 중심으로 한 ‘임시·순회 쓰레기 회수 정책’이 보다 효과적인 예방책이 될 수 있음을 제시한다. </a:t>
            </a:r>
            <a:endParaRPr sz="2800" b="1" i="0">
              <a:latin typeface="inherit"/>
              <a:ea typeface="inherit"/>
            </a:endParaRPr>
          </a:p>
          <a:p>
            <a:pPr marL="0" indent="0">
              <a:buFontTx/>
              <a:buNone/>
              <a:defRPr/>
            </a:pPr>
            <a:endParaRPr lang="ko-KR" altLang="en-US" sz="2800" b="1" i="0">
              <a:latin typeface="inherit"/>
              <a:ea typeface="inherit"/>
            </a:endParaRPr>
          </a:p>
          <a:p>
            <a:pPr marL="0" indent="0" algn="l">
              <a:defRPr/>
            </a:pPr>
            <a:r>
              <a:rPr sz="2800" b="1" i="0">
                <a:latin typeface="inherit"/>
                <a:ea typeface="inherit"/>
              </a:rPr>
              <a:t>정책 제안 요약 정책 명: 농번기 집중형 쓰레기 회수 정책 </a:t>
            </a:r>
            <a:endParaRPr sz="2800" b="1" i="0">
              <a:latin typeface="inherit"/>
              <a:ea typeface="inherit"/>
            </a:endParaRPr>
          </a:p>
          <a:p>
            <a:pPr marL="0" indent="0" algn="l">
              <a:defRPr/>
            </a:pPr>
            <a:r>
              <a:rPr sz="2800" b="1" i="0">
                <a:latin typeface="inherit"/>
                <a:ea typeface="inherit"/>
              </a:rPr>
              <a:t>대상: 농업 비중이 높은 행정구역 (군 단위 또는 읍면 중심) </a:t>
            </a:r>
            <a:endParaRPr sz="2800" b="1" i="0">
              <a:latin typeface="inherit"/>
              <a:ea typeface="inherit"/>
            </a:endParaRPr>
          </a:p>
          <a:p>
            <a:pPr marL="0" indent="0" algn="l">
              <a:defRPr/>
            </a:pPr>
            <a:r>
              <a:rPr sz="2800" b="1" i="0">
                <a:latin typeface="inherit"/>
                <a:ea typeface="inherit"/>
              </a:rPr>
              <a:t>내용: 농번기(3~4월) 한시적 임시 수거 차량 확대 주 1~2회 농촌 마을 직접 방문 수거 쓰레기 분리수거 지원 및 임시 집하장 설치 사전 홍보 및 불법 소각 경고 캠페인 병행</a:t>
            </a:r>
            <a:endParaRPr sz="2800" b="1" i="0">
              <a:latin typeface="inherit"/>
              <a:ea typeface="inherit"/>
            </a:endParaRPr>
          </a:p>
          <a:p>
            <a:pPr marL="0" indent="0" algn="l">
              <a:defRPr/>
            </a:pPr>
            <a:endParaRPr lang="ko-KR" altLang="en-US" sz="2800" b="1" i="0">
              <a:latin typeface="inherit"/>
              <a:ea typeface="inherit"/>
            </a:endParaRPr>
          </a:p>
          <a:p>
            <a:pPr marL="0" indent="0">
              <a:buFontTx/>
              <a:buNone/>
              <a:defRPr/>
            </a:pPr>
            <a:endParaRPr lang="ko-KR" altLang="en-US" sz="2800" b="1" i="0">
              <a:latin typeface="inherit"/>
              <a:ea typeface="inherit"/>
            </a:endParaRPr>
          </a:p>
          <a:p>
            <a:pPr marL="0" indent="0" algn="l">
              <a:defRPr/>
            </a:pPr>
            <a:r>
              <a:rPr sz="2800" b="1" i="0">
                <a:latin typeface="inherit"/>
                <a:ea typeface="inherit"/>
              </a:rPr>
              <a:t>또한 산불은 조기 진압이 필수이기 때문에 CCTV의 개수나, 감시 체계, 드론 등의 기술을 이용한 감시 등을 늘려 예방</a:t>
            </a:r>
            <a:endParaRPr sz="2800" b="1" i="0">
              <a:latin typeface="inherit"/>
              <a:ea typeface="inherit"/>
            </a:endParaRPr>
          </a:p>
          <a:p>
            <a:pPr marL="0" indent="0" algn="l">
              <a:defRPr/>
            </a:pPr>
            <a:r>
              <a:rPr sz="2800" b="1" i="0">
                <a:latin typeface="inherit"/>
                <a:ea typeface="inherit"/>
              </a:rPr>
              <a:t>및 조치하자.</a:t>
            </a:r>
            <a:endParaRPr sz="2800" b="1" i="0">
              <a:latin typeface="inherit"/>
              <a:ea typeface="inherit"/>
            </a:endParaRPr>
          </a:p>
          <a:p>
            <a:pPr marL="0" indent="0" algn="l">
              <a:defRPr/>
            </a:pPr>
            <a:endParaRPr lang="ko-KR" altLang="en-US" sz="2400" b="1">
              <a:solidFill>
                <a:srgbClr val="3a58db"/>
              </a:solidFill>
            </a:endParaRPr>
          </a:p>
          <a:p>
            <a:pPr marL="0" indent="0" algn="l">
              <a:defRPr/>
            </a:pPr>
            <a:r>
              <a:rPr lang="ko-KR" altLang="en-US" sz="2800" b="1">
                <a:solidFill>
                  <a:schemeClr val="tx1"/>
                </a:solidFill>
              </a:rPr>
              <a:t>예상 효과:  </a:t>
            </a:r>
            <a:r>
              <a:rPr sz="2800" b="1" i="0">
                <a:solidFill>
                  <a:schemeClr val="tx1"/>
                </a:solidFill>
                <a:latin typeface="inherit"/>
                <a:ea typeface="inherit"/>
              </a:rPr>
              <a:t>이는 불법 소각을 줄이고, 산불을 사전에 예방하며, 장기적으로는 지역 내 환경 안전 수준을 향상시키는 효과가 있을 것으로 기대된다. </a:t>
            </a:r>
            <a:endParaRPr sz="2800" b="1" i="0">
              <a:solidFill>
                <a:schemeClr val="tx1"/>
              </a:solidFill>
              <a:latin typeface="inherit"/>
              <a:ea typeface="inherit"/>
            </a:endParaRPr>
          </a:p>
          <a:p>
            <a:pPr marL="0" indent="0" algn="l">
              <a:defRPr/>
            </a:pPr>
            <a:endParaRPr lang="ko-KR" altLang="en-US" sz="2800" b="1" i="0">
              <a:solidFill>
                <a:schemeClr val="tx1"/>
              </a:solidFill>
              <a:latin typeface="inherit"/>
              <a:ea typeface="inherit"/>
            </a:endParaRPr>
          </a:p>
          <a:p>
            <a:pPr marL="0" indent="0" algn="l">
              <a:defRPr/>
            </a:pPr>
            <a:r>
              <a:rPr lang="ko-KR" sz="2800" b="1" i="0">
                <a:solidFill>
                  <a:schemeClr val="tx1"/>
                </a:solidFill>
                <a:latin typeface="inherit"/>
                <a:ea typeface="inherit"/>
              </a:rPr>
              <a:t>단적인 예시로 본 정책 도입을 통해 매년 25%의 개인의 쓰레기 소각으로 인한 산불 피해를 감소시킨다면 매년 상암월드컵 경기장 230개면적의 산불피해를 막을 수 있다.</a:t>
            </a:r>
            <a:endParaRPr lang="ko-KR" sz="2800" b="1" i="0">
              <a:solidFill>
                <a:schemeClr val="tx1"/>
              </a:solidFill>
              <a:latin typeface="inherit"/>
              <a:ea typeface="inherit"/>
            </a:endParaRPr>
          </a:p>
          <a:p>
            <a:pPr marL="0" indent="0" algn="l">
              <a:defRPr/>
            </a:pPr>
            <a:endParaRPr lang="ko-KR" altLang="en-US" sz="2800" b="1" i="0">
              <a:solidFill>
                <a:schemeClr val="tx1"/>
              </a:solidFill>
              <a:latin typeface="inherit"/>
              <a:ea typeface="inherit"/>
            </a:endParaRPr>
          </a:p>
          <a:p>
            <a:pPr marL="0" indent="0" algn="l">
              <a:defRPr/>
            </a:pPr>
            <a:r>
              <a:rPr sz="2800" b="1" i="0">
                <a:solidFill>
                  <a:schemeClr val="tx1"/>
                </a:solidFill>
                <a:latin typeface="inherit"/>
                <a:ea typeface="inherit"/>
              </a:rPr>
              <a:t>또한 매년 </a:t>
            </a:r>
            <a:r>
              <a:rPr lang="ko-KR" sz="2800" b="1" i="0">
                <a:solidFill>
                  <a:schemeClr val="tx1"/>
                </a:solidFill>
                <a:latin typeface="inherit"/>
                <a:ea typeface="inherit"/>
              </a:rPr>
              <a:t>900억원이 할당되는 산불예방에 대한 예산을 획기적으로 감소 시킬 수 있고, 농업지역의 쓰레기 소각으로 인한 환경 문제도 개선 할 수있다.</a:t>
            </a:r>
            <a:endParaRPr lang="ko-KR" sz="2800" b="1" i="0">
              <a:solidFill>
                <a:schemeClr val="tx1"/>
              </a:solidFill>
              <a:latin typeface="inherit"/>
              <a:ea typeface="inherit"/>
            </a:endParaRPr>
          </a:p>
          <a:p>
            <a:pPr marL="0" indent="0" algn="l">
              <a:defRPr/>
            </a:pPr>
            <a:endParaRPr lang="ko-KR" altLang="en-US" sz="2800" b="1">
              <a:solidFill>
                <a:schemeClr val="tx1"/>
              </a:solidFill>
            </a:endParaRPr>
          </a:p>
        </p:txBody>
      </p:sp>
      <p:sp>
        <p:nvSpPr>
          <p:cNvPr id="40" name="텍스트 상자 9"/>
          <p:cNvSpPr txBox="1">
            <a:spLocks noChangeAspect="1"/>
          </p:cNvSpPr>
          <p:nvPr/>
        </p:nvSpPr>
        <p:spPr>
          <a:xfrm>
            <a:off x="0" y="0"/>
            <a:ext cx="18415" cy="18415"/>
          </a:xfrm>
          <a:prstGeom prst="rect">
            <a:avLst/>
          </a:prstGeom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>
              <a:defRPr/>
            </a:pPr>
            <a:r>
              <a:rPr sz="900" b="1" i="0">
                <a:latin typeface="var(--font-display)"/>
                <a:ea typeface="var(--font-display)"/>
              </a:rPr>
              <a:t>NEW</a:t>
            </a:r>
            <a:endParaRPr sz="900" b="1" i="0">
              <a:latin typeface="var(--font-display)"/>
              <a:ea typeface="var(--font-display)"/>
            </a:endParaRPr>
          </a:p>
          <a:p>
            <a:pPr marL="0" indent="0" algn="l">
              <a:defRPr/>
            </a:pPr>
            <a:endParaRPr lang="ko-KR" altLang="en-US" sz="1200" b="0" i="0">
              <a:latin typeface="inherit"/>
              <a:ea typeface="inherit"/>
            </a:endParaRPr>
          </a:p>
        </p:txBody>
      </p:sp>
      <p:sp>
        <p:nvSpPr>
          <p:cNvPr id="42" name="텍스트 상자 11"/>
          <p:cNvSpPr txBox="1">
            <a:spLocks noChangeAspect="1"/>
          </p:cNvSpPr>
          <p:nvPr/>
        </p:nvSpPr>
        <p:spPr>
          <a:xfrm>
            <a:off x="71755" y="71755"/>
            <a:ext cx="18415" cy="18415"/>
          </a:xfrm>
          <a:prstGeom prst="rect">
            <a:avLst/>
          </a:prstGeom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>
              <a:defRPr/>
            </a:pPr>
            <a:r>
              <a:rPr sz="900" b="1" i="0">
                <a:latin typeface="var(--font-display)"/>
                <a:ea typeface="var(--font-display)"/>
              </a:rPr>
              <a:t>NEW</a:t>
            </a:r>
            <a:endParaRPr sz="900" b="1" i="0">
              <a:latin typeface="var(--font-display)"/>
              <a:ea typeface="var(--font-display)"/>
            </a:endParaRPr>
          </a:p>
          <a:p>
            <a:pPr marL="0" indent="0" algn="l">
              <a:defRPr/>
            </a:pPr>
            <a:endParaRPr lang="ko-KR" altLang="en-US" sz="1200" b="0" i="0">
              <a:latin typeface="inherit"/>
              <a:ea typeface="inherit"/>
            </a:endParaRPr>
          </a:p>
        </p:txBody>
      </p:sp>
      <p:sp>
        <p:nvSpPr>
          <p:cNvPr id="44" name="텍스트 상자 13"/>
          <p:cNvSpPr txBox="1">
            <a:spLocks noChangeAspect="1"/>
          </p:cNvSpPr>
          <p:nvPr/>
        </p:nvSpPr>
        <p:spPr>
          <a:xfrm>
            <a:off x="143510" y="143510"/>
            <a:ext cx="18415" cy="18415"/>
          </a:xfrm>
          <a:prstGeom prst="rect">
            <a:avLst/>
          </a:prstGeom>
          <a:ln w="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vert="horz" wrap="square" lIns="0" tIns="0" rIns="0" bIns="0" anchor="t">
            <a:noAutofit/>
          </a:bodyPr>
          <a:lstStyle/>
          <a:p>
            <a:pPr marL="0" indent="0" algn="ctr">
              <a:defRPr/>
            </a:pPr>
            <a:r>
              <a:rPr sz="900" b="1" i="0">
                <a:latin typeface="var(--font-display)"/>
                <a:ea typeface="var(--font-display)"/>
              </a:rPr>
              <a:t>NEW</a:t>
            </a:r>
            <a:endParaRPr sz="900" b="1" i="0">
              <a:latin typeface="var(--font-display)"/>
              <a:ea typeface="var(--font-display)"/>
            </a:endParaRPr>
          </a:p>
          <a:p>
            <a:pPr marL="0" indent="0" algn="l">
              <a:defRPr/>
            </a:pPr>
            <a:endParaRPr lang="ko-KR" altLang="en-US" sz="1200" b="0" i="0">
              <a:latin typeface="inherit"/>
              <a:ea typeface="inherit"/>
            </a:endParaRPr>
          </a:p>
        </p:txBody>
      </p:sp>
      <p:pic>
        <p:nvPicPr>
          <p:cNvPr id="45" name="그림 17" descr="C:/Users/kdk08/AppData/Roaming/PolarisOffice/ETemp/10900_20114792/fImage332557441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33350" y="21526500"/>
            <a:ext cx="11964035" cy="5982335"/>
          </a:xfrm>
          <a:prstGeom prst="rect">
            <a:avLst/>
          </a:prstGeom>
          <a:noFill/>
        </p:spPr>
      </p:pic>
      <p:sp>
        <p:nvSpPr>
          <p:cNvPr id="46" name="텍스트 상자 18"/>
          <p:cNvSpPr txBox="1"/>
          <p:nvPr/>
        </p:nvSpPr>
        <p:spPr>
          <a:xfrm flipH="1">
            <a:off x="4542155" y="22136100"/>
            <a:ext cx="10184130" cy="370205"/>
          </a:xfrm>
          <a:prstGeom prst="rect">
            <a:avLst/>
          </a:prstGeom>
          <a:noFill/>
          <a:ln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lang="ko-KR" sz="1800">
                <a:latin typeface="맑은 고딕"/>
                <a:ea typeface="맑은 고딕"/>
              </a:rPr>
              <a:t>월별 화재 발생 원인 시각화</a:t>
            </a:r>
            <a:endParaRPr lang="ko-KR" altLang="en-US" sz="1800">
              <a:latin typeface="맑은 고딕"/>
              <a:ea typeface="맑은 고딕"/>
            </a:endParaRPr>
          </a:p>
        </p:txBody>
      </p:sp>
      <p:sp>
        <p:nvSpPr>
          <p:cNvPr id="48" name="텍스트 상자 21"/>
          <p:cNvSpPr txBox="1"/>
          <p:nvPr/>
        </p:nvSpPr>
        <p:spPr>
          <a:xfrm>
            <a:off x="13335000" y="21355050"/>
            <a:ext cx="4534535" cy="370205"/>
          </a:xfrm>
          <a:prstGeom prst="rect">
            <a:avLst/>
          </a:prstGeom>
          <a:noFill/>
          <a:ln>
            <a:noFill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defRPr/>
            </a:pPr>
            <a:r>
              <a:rPr sz="1800">
                <a:latin typeface="맑은 고딕"/>
                <a:ea typeface="맑은 고딕"/>
              </a:rPr>
              <a:t>15년-24년 10년간 지역별 산불 발생 현황</a:t>
            </a:r>
            <a:endParaRPr lang="ko-KR" altLang="en-US" sz="1800">
              <a:latin typeface="맑은 고딕"/>
              <a:ea typeface="맑은 고딕"/>
            </a:endParaRPr>
          </a:p>
        </p:txBody>
      </p:sp>
      <p:pic>
        <p:nvPicPr>
          <p:cNvPr id="4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083907" y="21725256"/>
            <a:ext cx="7615204" cy="7448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20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Yu Gothic Light"/>
        <a:font script="Hang" typeface="맑은 고딕"/>
        <a:font script="Hans" typeface="DengXian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Yu Gothic"/>
        <a:font script="Hang" typeface="맑은 고딕"/>
        <a:font script="Hans" typeface="DengXia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335</ep:Words>
  <ep:PresentationFormat/>
  <ep:Paragraphs>36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이동건</dc:creator>
  <cp:lastModifiedBy>gyu82</cp:lastModifiedBy>
  <dcterms:modified xsi:type="dcterms:W3CDTF">2025-05-05T20:20:10.482</dcterms:modified>
  <cp:revision>5</cp:revision>
  <cp:version>10.105.270.55406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