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729" r:id="rId16"/>
  </p:sldMasterIdLst>
  <p:notesMasterIdLst>
    <p:notesMasterId r:id="rId20"/>
  </p:notesMasterIdLst>
  <p:handoutMasterIdLst>
    <p:handoutMasterId r:id="rId18"/>
  </p:handoutMasterIdLst>
  <p:sldIdLst>
    <p:sldId id="256" r:id="rId22"/>
  </p:sldIdLst>
  <p:sldSz cx="21383625" cy="3027553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3A58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22" d="100"/>
          <a:sy n="22" d="100"/>
        </p:scale>
        <p:origin x="28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584" y="40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customXml" Target="../customXml/item3.xml"></Relationship><Relationship Id="rId2" Type="http://schemas.openxmlformats.org/officeDocument/2006/relationships/customXml" Target="../customXml/item2.xml"></Relationship><Relationship Id="rId3" Type="http://schemas.openxmlformats.org/officeDocument/2006/relationships/customXml" Target="../customXml/item1.xml"></Relationship><Relationship Id="rId4" Type="http://schemas.openxmlformats.org/officeDocument/2006/relationships/tableStyles" Target="tableStyles.xml"></Relationship><Relationship Id="rId16" Type="http://schemas.openxmlformats.org/officeDocument/2006/relationships/slideMaster" Target="slideMasters/slideMaster1.xml"></Relationship><Relationship Id="rId17" Type="http://schemas.openxmlformats.org/officeDocument/2006/relationships/theme" Target="theme/theme1.xml"></Relationship><Relationship Id="rId18" Type="http://schemas.openxmlformats.org/officeDocument/2006/relationships/handoutMaster" Target="handoutMasters/handoutMaster1.xml"></Relationship><Relationship Id="rId20" Type="http://schemas.openxmlformats.org/officeDocument/2006/relationships/notesMaster" Target="notesMasters/notesMaster1.xml"></Relationship><Relationship Id="rId22" Type="http://schemas.openxmlformats.org/officeDocument/2006/relationships/slide" Target="slides/slide1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82194B-B347-4406-B189-6812C9FF41E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2025-05-02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05E2AF-51B0-4195-89F3-B98EB582ABD2}" type="datetime1">
              <a:rPr lang="ko-KR" altLang="en-US" noProof="0" smtClean="0"/>
              <a:t>2025-05-02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3B4569-3B6E-468D-B981-DA515F47BCE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1408862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2817724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4226585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5635447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7044309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9E8CE0E-44A3-3AED-7961-C6C0612C6C52}"/>
              </a:ext>
            </a:extLst>
          </p:cNvPr>
          <p:cNvSpPr/>
          <p:nvPr userDrawn="1"/>
        </p:nvSpPr>
        <p:spPr>
          <a:xfrm>
            <a:off x="-8247" y="1353775"/>
            <a:ext cx="21391872" cy="1799004"/>
          </a:xfrm>
          <a:prstGeom prst="rect">
            <a:avLst/>
          </a:prstGeom>
          <a:solidFill>
            <a:srgbClr val="3A58D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6051" y="1692622"/>
            <a:ext cx="11520756" cy="1121309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88C-225E-4930-B050-8C22A576A1C5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940E6-F822-94A3-3117-EB06B0028193}"/>
              </a:ext>
            </a:extLst>
          </p:cNvPr>
          <p:cNvSpPr/>
          <p:nvPr userDrawn="1"/>
        </p:nvSpPr>
        <p:spPr>
          <a:xfrm>
            <a:off x="-8247" y="29395421"/>
            <a:ext cx="21383625" cy="879794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D2C88-5CF4-9E58-B354-6C1F35EF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59" y="-306226"/>
            <a:ext cx="1854242" cy="181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C61B-A94F-CAFB-CFBF-DD73E56A2CDA}"/>
              </a:ext>
            </a:extLst>
          </p:cNvPr>
          <p:cNvSpPr txBox="1"/>
          <p:nvPr userDrawn="1"/>
        </p:nvSpPr>
        <p:spPr>
          <a:xfrm>
            <a:off x="11702344" y="247060"/>
            <a:ext cx="944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Incheon National University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Team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58EC-144A-BA83-2490-A92C7A690896}"/>
              </a:ext>
            </a:extLst>
          </p:cNvPr>
          <p:cNvSpPr txBox="1"/>
          <p:nvPr userDrawn="1"/>
        </p:nvSpPr>
        <p:spPr>
          <a:xfrm>
            <a:off x="7998733" y="29616416"/>
            <a:ext cx="536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Shall We Data?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C6D9-129E-4596-A44F-0296D005B6E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EF0139-0875-4043-AB68-2870FCD802E2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8D1-7768-427F-8DC0-7C48FCEE6856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CE7-DA76-4D39-B3BD-F65806677B93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09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5448B1-33C7-44E6-AE8B-65D8EC98E54A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5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371D78-6A6D-4EF5-A8AC-B265EAB5D80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0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89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99021-1D69-4B9D-A982-74633F32A051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04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6A0FA5-562A-4DC1-99E2-77E647CE9064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1D162-DCB6-BC48-15DA-7D6CBFA23C9E}"/>
              </a:ext>
            </a:extLst>
          </p:cNvPr>
          <p:cNvSpPr/>
          <p:nvPr userDrawn="1"/>
        </p:nvSpPr>
        <p:spPr>
          <a:xfrm>
            <a:off x="449367" y="425027"/>
            <a:ext cx="20484892" cy="2942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/>
          </a:p>
        </p:txBody>
      </p:sp>
    </p:spTree>
    <p:extLst>
      <p:ext uri="{BB962C8B-B14F-4D97-AF65-F5344CB8AC3E}">
        <p14:creationId xmlns:p14="http://schemas.microsoft.com/office/powerpoint/2010/main" val="7295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332557441.png"></Relationship><Relationship Id="rId4" Type="http://schemas.openxmlformats.org/officeDocument/2006/relationships/image" Target="../media/fImage374629778467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FF153C-4157-F521-7A2C-F2514B1AFD28}"/>
              </a:ext>
            </a:extLst>
          </p:cNvPr>
          <p:cNvSpPr txBox="1"/>
          <p:nvPr/>
        </p:nvSpPr>
        <p:spPr>
          <a:xfrm>
            <a:off x="11138535" y="4620260"/>
            <a:ext cx="310515" cy="70739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3C03B-53BC-4812-CDB1-E189A2BF8D7E}"/>
              </a:ext>
            </a:extLst>
          </p:cNvPr>
          <p:cNvSpPr/>
          <p:nvPr/>
        </p:nvSpPr>
        <p:spPr>
          <a:xfrm>
            <a:off x="659130" y="526669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D19EB-B49F-CE3E-83F7-F289BB7C364A}"/>
              </a:ext>
            </a:extLst>
          </p:cNvPr>
          <p:cNvSpPr txBox="1"/>
          <p:nvPr/>
        </p:nvSpPr>
        <p:spPr>
          <a:xfrm>
            <a:off x="659130" y="4620260"/>
            <a:ext cx="336677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프로젝트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1E532-FF18-8463-7AB5-FA207536C7EA}"/>
              </a:ext>
            </a:extLst>
          </p:cNvPr>
          <p:cNvSpPr/>
          <p:nvPr/>
        </p:nvSpPr>
        <p:spPr>
          <a:xfrm>
            <a:off x="659130" y="933069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B2784-B5AF-8C0B-C9A0-61BFA0E726AA}"/>
              </a:ext>
            </a:extLst>
          </p:cNvPr>
          <p:cNvSpPr txBox="1"/>
          <p:nvPr/>
        </p:nvSpPr>
        <p:spPr>
          <a:xfrm>
            <a:off x="659130" y="8684260"/>
            <a:ext cx="285369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92117A-404A-0321-38BC-DF28684A29FC}"/>
              </a:ext>
            </a:extLst>
          </p:cNvPr>
          <p:cNvSpPr/>
          <p:nvPr/>
        </p:nvSpPr>
        <p:spPr>
          <a:xfrm>
            <a:off x="659130" y="1404112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D16B4-A9EA-2B40-1A85-5928B5F257A2}"/>
              </a:ext>
            </a:extLst>
          </p:cNvPr>
          <p:cNvSpPr txBox="1"/>
          <p:nvPr/>
        </p:nvSpPr>
        <p:spPr>
          <a:xfrm>
            <a:off x="659130" y="13394690"/>
            <a:ext cx="387985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분석결과</a:t>
            </a: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 rot="0">
            <a:off x="11098530" y="5261610"/>
            <a:ext cx="9585960" cy="73660"/>
          </a:xfrm>
          <a:prstGeom prst="rect"/>
          <a:solidFill>
            <a:srgbClr val="3A58DB"/>
          </a:solidFill>
          <a:ln>
            <a:noFill/>
            <a:prstDash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/>
          </a:p>
        </p:txBody>
      </p:sp>
      <p:sp>
        <p:nvSpPr>
          <p:cNvPr id="24" name="TextBox 23"/>
          <p:cNvSpPr txBox="1">
            <a:spLocks/>
          </p:cNvSpPr>
          <p:nvPr/>
        </p:nvSpPr>
        <p:spPr>
          <a:xfrm rot="0">
            <a:off x="11022330" y="4634230"/>
            <a:ext cx="3984625" cy="70866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4000" b="1">
                <a:solidFill>
                  <a:srgbClr val="3A58DB"/>
                </a:solidFill>
              </a:rPr>
              <a:t>결론 및 예상효과</a:t>
            </a: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7AC3435-1E2A-EBA6-2E7A-82EBE10D768F}"/>
              </a:ext>
            </a:extLst>
          </p:cNvPr>
          <p:cNvSpPr/>
          <p:nvPr/>
        </p:nvSpPr>
        <p:spPr>
          <a:xfrm rot="16200000">
            <a:off x="9890125" y="8975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3229A13-0B7F-9EEA-4A93-68E12C72CB64}"/>
              </a:ext>
            </a:extLst>
          </p:cNvPr>
          <p:cNvSpPr/>
          <p:nvPr/>
        </p:nvSpPr>
        <p:spPr>
          <a:xfrm rot="16200000">
            <a:off x="9890125" y="4911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85143929-51DF-2BFD-AD63-2B4CA8CA7AFB}"/>
              </a:ext>
            </a:extLst>
          </p:cNvPr>
          <p:cNvSpPr/>
          <p:nvPr/>
        </p:nvSpPr>
        <p:spPr>
          <a:xfrm rot="16200000">
            <a:off x="20369530" y="4911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04A6404-DF88-90AC-B7DC-B6935E99EBB4}"/>
              </a:ext>
            </a:extLst>
          </p:cNvPr>
          <p:cNvSpPr/>
          <p:nvPr/>
        </p:nvSpPr>
        <p:spPr>
          <a:xfrm rot="16200000">
            <a:off x="9890125" y="13688060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21265B-D804-8A10-D955-42B9973296BC}"/>
              </a:ext>
            </a:extLst>
          </p:cNvPr>
          <p:cNvSpPr txBox="1"/>
          <p:nvPr/>
        </p:nvSpPr>
        <p:spPr>
          <a:xfrm>
            <a:off x="18209895" y="1770380"/>
            <a:ext cx="2996565" cy="10140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김동규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참가자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이규민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참가자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r">
              <a:buFontTx/>
              <a:buNone/>
            </a:pP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강민재 </a:t>
            </a:r>
            <a:r>
              <a:rPr lang="ko-KR" altLang="en-US" sz="20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참가자</a:t>
            </a:r>
            <a:endParaRPr lang="ko-KR" altLang="en-US" sz="20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25C01-4D06-0849-B9A1-26837217A93F}"/>
              </a:ext>
            </a:extLst>
          </p:cNvPr>
          <p:cNvSpPr txBox="1"/>
          <p:nvPr/>
        </p:nvSpPr>
        <p:spPr>
          <a:xfrm>
            <a:off x="2212975" y="615315"/>
            <a:ext cx="2301240" cy="58420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3200" b="1">
                <a:solidFill>
                  <a:srgbClr val="3A58DB"/>
                </a:solidFill>
              </a:rPr>
              <a:t>T</a:t>
            </a:r>
            <a:r>
              <a:rPr lang="ko-KR" altLang="en-US" sz="3200" b="1">
                <a:solidFill>
                  <a:srgbClr val="3A58DB"/>
                </a:solidFill>
              </a:rPr>
              <a:t>eam </a:t>
            </a:r>
            <a:r>
              <a:rPr lang="ko-KR" altLang="en-US" sz="3200" b="1">
                <a:solidFill>
                  <a:srgbClr val="3A58DB"/>
                </a:solidFill>
              </a:rPr>
              <a:t>S</a:t>
            </a:r>
            <a:r>
              <a:rPr lang="ko-KR" altLang="en-US" sz="3200" b="1">
                <a:solidFill>
                  <a:srgbClr val="3A58DB"/>
                </a:solidFill>
              </a:rPr>
              <a:t>DT</a:t>
            </a:r>
            <a:endParaRPr lang="ko-KR" altLang="en-US" sz="3200" b="1">
              <a:solidFill>
                <a:srgbClr val="3A58DB"/>
              </a:solidFill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 rot="0">
            <a:off x="1257300" y="1927225"/>
            <a:ext cx="18536285" cy="7073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4000" b="1">
                <a:solidFill>
                  <a:schemeClr val="bg2"/>
                </a:solidFill>
              </a:rPr>
              <a:t>공공시설,</a:t>
            </a:r>
            <a:r>
              <a:rPr lang="ko-KR" altLang="en-US" sz="4000" b="1">
                <a:solidFill>
                  <a:schemeClr val="bg2"/>
                </a:solidFill>
              </a:rPr>
              <a:t> 폐기물 처리시설</a:t>
            </a:r>
            <a:r>
              <a:rPr lang="ko-KR" altLang="en-US" sz="4000" b="1">
                <a:solidFill>
                  <a:schemeClr val="bg2"/>
                </a:solidFill>
              </a:rPr>
              <a:t> </a:t>
            </a:r>
            <a:r>
              <a:rPr lang="ko-KR" altLang="en-US" sz="4000" b="1">
                <a:solidFill>
                  <a:schemeClr val="bg2"/>
                </a:solidFill>
              </a:rPr>
              <a:t>설</a:t>
            </a:r>
            <a:r>
              <a:rPr lang="ko-KR" altLang="en-US" sz="4000" b="1">
                <a:solidFill>
                  <a:schemeClr val="bg2"/>
                </a:solidFill>
              </a:rPr>
              <a:t>립 </a:t>
            </a:r>
            <a:r>
              <a:rPr lang="ko-KR" altLang="en-US" sz="4000" b="1">
                <a:solidFill>
                  <a:schemeClr val="bg2"/>
                </a:solidFill>
              </a:rPr>
              <a:t>정책 제안</a:t>
            </a:r>
            <a:r>
              <a:rPr lang="ko-KR" altLang="en-US" sz="4000" b="1">
                <a:solidFill>
                  <a:schemeClr val="bg2"/>
                </a:solidFill>
              </a:rPr>
              <a:t> </a:t>
            </a:r>
            <a:r>
              <a:rPr lang="ko-KR" altLang="en-US" sz="4000" b="1">
                <a:solidFill>
                  <a:schemeClr val="bg2"/>
                </a:solidFill>
              </a:rPr>
              <a:t>: 전국 산불 </a:t>
            </a:r>
            <a:r>
              <a:rPr lang="ko-KR" altLang="en-US" sz="4000" b="1">
                <a:solidFill>
                  <a:schemeClr val="bg2"/>
                </a:solidFill>
              </a:rPr>
              <a:t>데이터를 </a:t>
            </a:r>
            <a:r>
              <a:rPr lang="ko-KR" altLang="en-US" sz="4000" b="1">
                <a:solidFill>
                  <a:schemeClr val="bg2"/>
                </a:solidFill>
              </a:rPr>
              <a:t>기반으로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sp>
        <p:nvSpPr>
          <p:cNvPr id="34" name="텍스트 상자 2"/>
          <p:cNvSpPr txBox="1">
            <a:spLocks/>
          </p:cNvSpPr>
          <p:nvPr/>
        </p:nvSpPr>
        <p:spPr>
          <a:xfrm rot="0">
            <a:off x="728345" y="5593715"/>
            <a:ext cx="9521190" cy="76962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sz="3200" b="1"/>
              <a:t>산불예방을 </a:t>
            </a:r>
            <a:r>
              <a:rPr lang="ko-KR" sz="3200" b="1"/>
              <a:t>위한 </a:t>
            </a:r>
            <a:r>
              <a:rPr sz="3200" b="1"/>
              <a:t>농번기 이동형 폐기물 회수 정</a:t>
            </a:r>
            <a:r>
              <a:rPr sz="3200" b="1"/>
              <a:t>책</a:t>
            </a:r>
            <a:r>
              <a:rPr lang="ko-KR" sz="3200"/>
              <a:t>  </a:t>
            </a:r>
            <a:endParaRPr lang="ko-KR" altLang="en-US" sz="32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3"/>
          <p:cNvSpPr txBox="1">
            <a:spLocks/>
          </p:cNvSpPr>
          <p:nvPr/>
        </p:nvSpPr>
        <p:spPr>
          <a:xfrm rot="0">
            <a:off x="671195" y="9689465"/>
            <a:ext cx="9577705" cy="3969385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4000" b="1">
                <a:solidFill>
                  <a:srgbClr val="3A58DB"/>
                </a:solidFill>
              </a:rPr>
              <a:t>전국 </a:t>
            </a:r>
            <a:r>
              <a:rPr lang="ko-KR" altLang="en-US" sz="4000" b="1">
                <a:solidFill>
                  <a:srgbClr val="3A58DB"/>
                </a:solidFill>
              </a:rPr>
              <a:t>산불 </a:t>
            </a:r>
            <a:r>
              <a:rPr lang="ko-KR" altLang="en-US" sz="4000" b="1">
                <a:solidFill>
                  <a:srgbClr val="3A58DB"/>
                </a:solidFill>
              </a:rPr>
              <a:t>발생 </a:t>
            </a:r>
            <a:r>
              <a:rPr lang="ko-KR" altLang="en-US" sz="4000" b="1">
                <a:solidFill>
                  <a:srgbClr val="3A58DB"/>
                </a:solidFill>
              </a:rPr>
              <a:t>원인 (2015-2024)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</a:pPr>
            <a:r>
              <a:rPr lang="ko-KR" altLang="en-US" sz="4000" b="1">
                <a:solidFill>
                  <a:srgbClr val="3A58DB"/>
                </a:solidFill>
              </a:rPr>
              <a:t>전국 </a:t>
            </a:r>
            <a:r>
              <a:rPr lang="ko-KR" altLang="en-US" sz="4000" b="1">
                <a:solidFill>
                  <a:srgbClr val="3A58DB"/>
                </a:solidFill>
              </a:rPr>
              <a:t>쓰레기 소각</a:t>
            </a:r>
            <a:r>
              <a:rPr lang="ko-KR" altLang="en-US" sz="4000" b="1">
                <a:solidFill>
                  <a:srgbClr val="3A58DB"/>
                </a:solidFill>
              </a:rPr>
              <a:t>장 </a:t>
            </a:r>
            <a:r>
              <a:rPr lang="ko-KR" altLang="en-US" sz="4000" b="1">
                <a:solidFill>
                  <a:srgbClr val="3A58DB"/>
                </a:solidFill>
              </a:rPr>
              <a:t>데이터</a:t>
            </a:r>
            <a:r>
              <a:rPr lang="ko-KR" altLang="en-US" sz="4000" b="1">
                <a:solidFill>
                  <a:srgbClr val="3A58DB"/>
                </a:solidFill>
              </a:rPr>
              <a:t>(</a:t>
            </a:r>
            <a:r>
              <a:rPr lang="ko-KR" altLang="en-US" sz="4000" b="1">
                <a:solidFill>
                  <a:srgbClr val="3A58DB"/>
                </a:solidFill>
              </a:rPr>
              <a:t>인구,면적당)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</a:pPr>
            <a:r>
              <a:rPr lang="ko-KR" altLang="en-US" sz="4000" b="1">
                <a:solidFill>
                  <a:srgbClr val="3A58DB"/>
                </a:solidFill>
              </a:rPr>
              <a:t>전남 </a:t>
            </a:r>
            <a:r>
              <a:rPr lang="ko-KR" altLang="en-US" sz="4000" b="1">
                <a:solidFill>
                  <a:srgbClr val="3A58DB"/>
                </a:solidFill>
              </a:rPr>
              <a:t>지역 쓰레기 소각장 데이터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</a:pPr>
            <a:r>
              <a:rPr lang="ko-KR" altLang="en-US" sz="4000" b="1">
                <a:solidFill>
                  <a:srgbClr val="3A58DB"/>
                </a:solidFill>
              </a:rPr>
              <a:t>2</a:t>
            </a:r>
            <a:r>
              <a:rPr lang="ko-KR" altLang="en-US" sz="4000" b="1">
                <a:solidFill>
                  <a:srgbClr val="3A58DB"/>
                </a:solidFill>
              </a:rPr>
              <a:t>025년 </a:t>
            </a:r>
            <a:r>
              <a:rPr lang="ko-KR" altLang="en-US" sz="4000" b="1">
                <a:solidFill>
                  <a:srgbClr val="3A58DB"/>
                </a:solidFill>
              </a:rPr>
              <a:t>환경부 예산안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</a:pP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</a:pPr>
            <a:endParaRPr lang="ko-KR" altLang="en-US" sz="40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"/>
          <p:cNvSpPr txBox="1">
            <a:spLocks/>
          </p:cNvSpPr>
          <p:nvPr/>
        </p:nvSpPr>
        <p:spPr>
          <a:xfrm rot="0">
            <a:off x="671195" y="14642465"/>
            <a:ext cx="9616440" cy="735584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 algn="l" hangingPunct="1"/>
            <a:r>
              <a:rPr lang="ko-KR" altLang="en-US" sz="3000" b="1">
                <a:solidFill>
                  <a:srgbClr val="3A58DB"/>
                </a:solidFill>
              </a:rPr>
              <a:t>쓰레기 </a:t>
            </a:r>
            <a:r>
              <a:rPr lang="ko-KR" altLang="en-US" sz="3000" b="1">
                <a:solidFill>
                  <a:srgbClr val="3A58DB"/>
                </a:solidFill>
              </a:rPr>
              <a:t>소각으로 인한</a:t>
            </a:r>
            <a:r>
              <a:rPr lang="ko-KR" altLang="en-US" sz="3000" b="1">
                <a:solidFill>
                  <a:srgbClr val="3A58DB"/>
                </a:solidFill>
              </a:rPr>
              <a:t> </a:t>
            </a:r>
            <a:r>
              <a:rPr lang="ko-KR" altLang="en-US" sz="3000" b="1">
                <a:solidFill>
                  <a:srgbClr val="3A58DB"/>
                </a:solidFill>
              </a:rPr>
              <a:t>화재 </a:t>
            </a:r>
            <a:r>
              <a:rPr lang="ko-KR" altLang="en-US" sz="3000" b="1">
                <a:solidFill>
                  <a:srgbClr val="3A58DB"/>
                </a:solidFill>
              </a:rPr>
              <a:t>발생률 </a:t>
            </a:r>
            <a:r>
              <a:rPr lang="ko-KR" altLang="en-US" sz="3000" b="1">
                <a:solidFill>
                  <a:srgbClr val="3A58DB"/>
                </a:solidFill>
              </a:rPr>
              <a:t>19%</a:t>
            </a:r>
            <a:r>
              <a:rPr lang="ko-KR" altLang="en-US" sz="3000" b="1">
                <a:solidFill>
                  <a:srgbClr val="3A58DB"/>
                </a:solidFill>
              </a:rPr>
              <a:t>로 방화 </a:t>
            </a:r>
            <a:r>
              <a:rPr lang="ko-KR" altLang="en-US" sz="3000" b="1">
                <a:solidFill>
                  <a:srgbClr val="3A58DB"/>
                </a:solidFill>
              </a:rPr>
              <a:t>다음으로 높은 비율을 차지하고 있음 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r>
              <a:rPr lang="ko-KR" altLang="en-US" sz="3000" b="1">
                <a:solidFill>
                  <a:srgbClr val="3A58DB"/>
                </a:solidFill>
              </a:rPr>
              <a:t>특히 </a:t>
            </a:r>
            <a:r>
              <a:rPr lang="ko-KR" altLang="en-US" sz="3000" b="1">
                <a:solidFill>
                  <a:srgbClr val="3A58DB"/>
                </a:solidFill>
              </a:rPr>
              <a:t>3</a:t>
            </a:r>
            <a:r>
              <a:rPr lang="ko-KR" altLang="en-US" sz="3000" b="1">
                <a:solidFill>
                  <a:srgbClr val="3A58DB"/>
                </a:solidFill>
              </a:rPr>
              <a:t>,</a:t>
            </a:r>
            <a:r>
              <a:rPr lang="ko-KR" altLang="en-US" sz="3000" b="1">
                <a:solidFill>
                  <a:srgbClr val="3A58DB"/>
                </a:solidFill>
              </a:rPr>
              <a:t>4</a:t>
            </a:r>
            <a:r>
              <a:rPr lang="ko-KR" altLang="en-US" sz="3000" b="1">
                <a:solidFill>
                  <a:srgbClr val="3A58DB"/>
                </a:solidFill>
              </a:rPr>
              <a:t>월 </a:t>
            </a:r>
            <a:r>
              <a:rPr lang="ko-KR" altLang="en-US" sz="3000" b="1">
                <a:solidFill>
                  <a:srgbClr val="3A58DB"/>
                </a:solidFill>
              </a:rPr>
              <a:t>농번기에 </a:t>
            </a:r>
            <a:r>
              <a:rPr lang="ko-KR" altLang="en-US" sz="3000" b="1">
                <a:solidFill>
                  <a:srgbClr val="3A58DB"/>
                </a:solidFill>
              </a:rPr>
              <a:t>개인의 쓰레기 </a:t>
            </a:r>
            <a:r>
              <a:rPr lang="ko-KR" altLang="en-US" sz="3000" b="1">
                <a:solidFill>
                  <a:srgbClr val="3A58DB"/>
                </a:solidFill>
              </a:rPr>
              <a:t>소각으로 </a:t>
            </a:r>
            <a:r>
              <a:rPr lang="ko-KR" altLang="en-US" sz="3000" b="1">
                <a:solidFill>
                  <a:srgbClr val="3A58DB"/>
                </a:solidFill>
              </a:rPr>
              <a:t>인한 화재 발생 비율이</a:t>
            </a:r>
            <a:r>
              <a:rPr lang="ko-KR" altLang="en-US" sz="3000" b="1">
                <a:solidFill>
                  <a:srgbClr val="3A58DB"/>
                </a:solidFill>
              </a:rPr>
              <a:t> 높게 </a:t>
            </a:r>
            <a:r>
              <a:rPr lang="ko-KR" altLang="en-US" sz="3000" b="1">
                <a:solidFill>
                  <a:srgbClr val="3A58DB"/>
                </a:solidFill>
              </a:rPr>
              <a:t>발생함</a:t>
            </a:r>
            <a:r>
              <a:rPr lang="ko-KR" altLang="en-US" sz="3000" b="1">
                <a:solidFill>
                  <a:srgbClr val="3A58DB"/>
                </a:solidFill>
              </a:rPr>
              <a:t> 3</a:t>
            </a:r>
            <a:r>
              <a:rPr lang="ko-KR" altLang="en-US" sz="3000" b="1">
                <a:solidFill>
                  <a:srgbClr val="3A58DB"/>
                </a:solidFill>
              </a:rPr>
              <a:t>월 4월을</a:t>
            </a:r>
            <a:r>
              <a:rPr lang="ko-KR" altLang="en-US" sz="3000" b="1">
                <a:solidFill>
                  <a:srgbClr val="3A58DB"/>
                </a:solidFill>
              </a:rPr>
              <a:t> 합친게 전체의 </a:t>
            </a:r>
            <a:r>
              <a:rPr lang="ko-KR" altLang="en-US" sz="3000" b="1">
                <a:solidFill>
                  <a:srgbClr val="3A58DB"/>
                </a:solidFill>
              </a:rPr>
              <a:t>50</a:t>
            </a:r>
            <a:r>
              <a:rPr lang="ko-KR" altLang="en-US" sz="3000" b="1">
                <a:solidFill>
                  <a:srgbClr val="3A58DB"/>
                </a:solidFill>
              </a:rPr>
              <a:t>%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r>
              <a:rPr lang="ko-KR" altLang="en-US" sz="3000" b="1">
                <a:solidFill>
                  <a:srgbClr val="3A58DB"/>
                </a:solidFill>
              </a:rPr>
              <a:t>특히 </a:t>
            </a:r>
            <a:r>
              <a:rPr lang="ko-KR" altLang="en-US" sz="3000" b="1">
                <a:solidFill>
                  <a:srgbClr val="3A58DB"/>
                </a:solidFill>
              </a:rPr>
              <a:t>농야,임</a:t>
            </a:r>
            <a:r>
              <a:rPr lang="ko-KR" altLang="en-US" sz="3000" b="1">
                <a:solidFill>
                  <a:srgbClr val="3A58DB"/>
                </a:solidFill>
              </a:rPr>
              <a:t>야 </a:t>
            </a:r>
            <a:r>
              <a:rPr lang="ko-KR" altLang="en-US" sz="3000" b="1">
                <a:solidFill>
                  <a:srgbClr val="3A58DB"/>
                </a:solidFill>
              </a:rPr>
              <a:t>면적이 많은 </a:t>
            </a:r>
            <a:r>
              <a:rPr lang="ko-KR" altLang="en-US" sz="3000" b="1">
                <a:solidFill>
                  <a:srgbClr val="3A58DB"/>
                </a:solidFill>
              </a:rPr>
              <a:t>경기도,</a:t>
            </a:r>
            <a:r>
              <a:rPr lang="ko-KR" altLang="en-US" sz="3000" b="1">
                <a:solidFill>
                  <a:srgbClr val="3A58DB"/>
                </a:solidFill>
              </a:rPr>
              <a:t> </a:t>
            </a:r>
            <a:r>
              <a:rPr lang="ko-KR" altLang="en-US" sz="3000" b="1">
                <a:solidFill>
                  <a:srgbClr val="3A58DB"/>
                </a:solidFill>
              </a:rPr>
              <a:t>경상북도,</a:t>
            </a:r>
            <a:r>
              <a:rPr lang="ko-KR" altLang="en-US" sz="3000" b="1">
                <a:solidFill>
                  <a:srgbClr val="3A58DB"/>
                </a:solidFill>
              </a:rPr>
              <a:t> </a:t>
            </a:r>
            <a:r>
              <a:rPr lang="ko-KR" altLang="en-US" sz="3000" b="1">
                <a:solidFill>
                  <a:srgbClr val="3A58DB"/>
                </a:solidFill>
              </a:rPr>
              <a:t>강원도 </a:t>
            </a:r>
            <a:r>
              <a:rPr lang="ko-KR" altLang="en-US" sz="3000" b="1">
                <a:solidFill>
                  <a:srgbClr val="3A58DB"/>
                </a:solidFill>
              </a:rPr>
              <a:t>, </a:t>
            </a:r>
            <a:r>
              <a:rPr lang="ko-KR" altLang="en-US" sz="3000" b="1">
                <a:solidFill>
                  <a:srgbClr val="3A58DB"/>
                </a:solidFill>
              </a:rPr>
              <a:t>전라남도 지역에 </a:t>
            </a:r>
            <a:r>
              <a:rPr lang="ko-KR" altLang="en-US" sz="3000" b="1">
                <a:solidFill>
                  <a:srgbClr val="3A58DB"/>
                </a:solidFill>
              </a:rPr>
              <a:t>화재 발생</a:t>
            </a:r>
            <a:r>
              <a:rPr lang="ko-KR" altLang="en-US" sz="3000" b="1">
                <a:solidFill>
                  <a:srgbClr val="3A58DB"/>
                </a:solidFill>
              </a:rPr>
              <a:t>률이 </a:t>
            </a:r>
            <a:r>
              <a:rPr lang="ko-KR" altLang="en-US" sz="3000" b="1">
                <a:solidFill>
                  <a:srgbClr val="3A58DB"/>
                </a:solidFill>
              </a:rPr>
              <a:t>높</a:t>
            </a:r>
            <a:r>
              <a:rPr lang="ko-KR" altLang="en-US" sz="3000" b="1">
                <a:solidFill>
                  <a:srgbClr val="3A58DB"/>
                </a:solidFill>
              </a:rPr>
              <a:t>다.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r>
              <a:rPr lang="ko-KR" altLang="en-US" sz="3000" b="1">
                <a:solidFill>
                  <a:srgbClr val="3A58DB"/>
                </a:solidFill>
              </a:rPr>
              <a:t>전남의 </a:t>
            </a:r>
            <a:r>
              <a:rPr lang="ko-KR" altLang="en-US" sz="3000" b="1">
                <a:solidFill>
                  <a:srgbClr val="3A58DB"/>
                </a:solidFill>
              </a:rPr>
              <a:t>쓰레기 소각장 위치 데이</a:t>
            </a:r>
            <a:r>
              <a:rPr lang="ko-KR" altLang="en-US" sz="3000" b="1">
                <a:solidFill>
                  <a:srgbClr val="3A58DB"/>
                </a:solidFill>
              </a:rPr>
              <a:t>터에서 </a:t>
            </a:r>
            <a:r>
              <a:rPr lang="ko-KR" altLang="en-US" sz="3000" b="1">
                <a:solidFill>
                  <a:srgbClr val="3A58DB"/>
                </a:solidFill>
              </a:rPr>
              <a:t>보면 특정 지역(신안군,</a:t>
            </a:r>
            <a:r>
              <a:rPr lang="ko-KR" altLang="en-US" sz="3000" b="1">
                <a:solidFill>
                  <a:srgbClr val="3A58DB"/>
                </a:solidFill>
              </a:rPr>
              <a:t>완도군)</a:t>
            </a:r>
            <a:r>
              <a:rPr lang="ko-KR" altLang="en-US" sz="3000" b="1">
                <a:solidFill>
                  <a:srgbClr val="3A58DB"/>
                </a:solidFill>
              </a:rPr>
              <a:t>에 60%이상의 소각장이 </a:t>
            </a:r>
            <a:r>
              <a:rPr lang="ko-KR" altLang="en-US" sz="3000" b="1">
                <a:solidFill>
                  <a:srgbClr val="3A58DB"/>
                </a:solidFill>
              </a:rPr>
              <a:t>몰려있음을 </a:t>
            </a:r>
            <a:r>
              <a:rPr lang="ko-KR" altLang="en-US" sz="3000" b="1">
                <a:solidFill>
                  <a:srgbClr val="3A58DB"/>
                </a:solidFill>
              </a:rPr>
              <a:t>알 수 있음</a:t>
            </a:r>
            <a:r>
              <a:rPr lang="ko-KR" altLang="en-US" sz="3000" b="1">
                <a:solidFill>
                  <a:srgbClr val="3A58DB"/>
                </a:solidFill>
              </a:rPr>
              <a:t>,</a:t>
            </a:r>
            <a:r>
              <a:rPr lang="ko-KR" altLang="en-US" sz="3000" b="1">
                <a:solidFill>
                  <a:srgbClr val="3A58DB"/>
                </a:solidFill>
              </a:rPr>
              <a:t> 이는 농촌 지역에서 소각장의 </a:t>
            </a:r>
            <a:r>
              <a:rPr lang="ko-KR" altLang="en-US" sz="3000" b="1">
                <a:solidFill>
                  <a:srgbClr val="3A58DB"/>
                </a:solidFill>
              </a:rPr>
              <a:t>접근성이 </a:t>
            </a:r>
            <a:r>
              <a:rPr lang="ko-KR" altLang="en-US" sz="3000" b="1">
                <a:solidFill>
                  <a:srgbClr val="3A58DB"/>
                </a:solidFill>
              </a:rPr>
              <a:t>떨어져 </a:t>
            </a:r>
            <a:r>
              <a:rPr lang="ko-KR" altLang="en-US" sz="3000" b="1">
                <a:solidFill>
                  <a:srgbClr val="3A58DB"/>
                </a:solidFill>
              </a:rPr>
              <a:t>불법적인 소각이 </a:t>
            </a:r>
            <a:r>
              <a:rPr lang="ko-KR" altLang="en-US" sz="3000" b="1">
                <a:solidFill>
                  <a:srgbClr val="3A58DB"/>
                </a:solidFill>
              </a:rPr>
              <a:t>이루어 지는 원인이라고 볼 수있다. 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/>
            <a:r>
              <a:rPr lang="ko-KR" altLang="en-US" sz="4000" b="1">
                <a:solidFill>
                  <a:srgbClr val="3A58DB"/>
                </a:solidFill>
              </a:rPr>
              <a:t> 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6"/>
          <p:cNvSpPr txBox="1">
            <a:spLocks/>
          </p:cNvSpPr>
          <p:nvPr/>
        </p:nvSpPr>
        <p:spPr>
          <a:xfrm rot="0">
            <a:off x="11301095" y="5650865"/>
            <a:ext cx="9464040" cy="15868650"/>
          </a:xfrm>
          <a:prstGeom prst="rect"/>
          <a:noFill/>
        </p:spPr>
        <p:txBody>
          <a:bodyPr wrap="square" lIns="0" tIns="0" rIns="0" bIns="0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sz="2800" i="0" b="1">
                <a:latin typeface="inherit" charset="0"/>
                <a:ea typeface="inherit" charset="0"/>
              </a:rPr>
              <a:t>결론: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r>
              <a:rPr sz="2800" i="0" b="1">
                <a:latin typeface="inherit" charset="0"/>
                <a:ea typeface="inherit" charset="0"/>
              </a:rPr>
              <a:t>전국 산불 원인 분석 결과, 쓰레기 소각에 기인한 화재 비율이 여전히 높고</a:t>
            </a:r>
            <a:r>
              <a:rPr sz="2800" i="0" b="1">
                <a:latin typeface="inherit" charset="0"/>
                <a:ea typeface="inherit" charset="0"/>
              </a:rPr>
              <a:t>(</a:t>
            </a:r>
            <a:r>
              <a:rPr sz="2800" i="0" b="1">
                <a:latin typeface="inherit" charset="0"/>
                <a:ea typeface="inherit" charset="0"/>
              </a:rPr>
              <a:t>19%)</a:t>
            </a:r>
            <a:r>
              <a:rPr sz="2800" i="0" b="1">
                <a:latin typeface="inherit" charset="0"/>
                <a:ea typeface="inherit" charset="0"/>
              </a:rPr>
              <a:t>, 특히 3~4월 농번기 시기에 집중되는 경향이 뚜렷하다</a:t>
            </a:r>
            <a:r>
              <a:rPr sz="2800" i="0" b="1">
                <a:latin typeface="inherit" charset="0"/>
                <a:ea typeface="inherit" charset="0"/>
              </a:rPr>
              <a:t>.</a:t>
            </a:r>
            <a:r>
              <a:rPr lang="ko-KR" sz="2800" i="0" b="1">
                <a:latin typeface="inherit" charset="0"/>
                <a:ea typeface="inherit" charset="0"/>
              </a:rPr>
              <a:t> </a:t>
            </a:r>
            <a:r>
              <a:rPr lang="ko-KR" sz="2800" i="0" b="1">
                <a:latin typeface="inherit" charset="0"/>
                <a:ea typeface="inherit" charset="0"/>
              </a:rPr>
              <a:t>지난 10</a:t>
            </a:r>
            <a:r>
              <a:rPr lang="ko-KR" sz="2800" i="0" b="1">
                <a:latin typeface="inherit" charset="0"/>
                <a:ea typeface="inherit" charset="0"/>
              </a:rPr>
              <a:t>년평균 </a:t>
            </a:r>
            <a:r>
              <a:rPr lang="ko-KR" sz="2800" i="0" b="1">
                <a:latin typeface="inherit" charset="0"/>
                <a:ea typeface="inherit" charset="0"/>
              </a:rPr>
              <a:t>1년에 </a:t>
            </a:r>
            <a:r>
              <a:rPr lang="ko-KR" sz="2800" i="0" b="1">
                <a:latin typeface="inherit" charset="0"/>
                <a:ea typeface="inherit" charset="0"/>
              </a:rPr>
              <a:t>여의도면적 </a:t>
            </a:r>
            <a:r>
              <a:rPr lang="ko-KR" sz="2800" i="0" b="1">
                <a:latin typeface="inherit" charset="0"/>
                <a:ea typeface="inherit" charset="0"/>
              </a:rPr>
              <a:t>정도의 농야,임야가 </a:t>
            </a:r>
            <a:r>
              <a:rPr lang="ko-KR" sz="2800" i="0" b="1">
                <a:latin typeface="inherit" charset="0"/>
                <a:ea typeface="inherit" charset="0"/>
              </a:rPr>
              <a:t>불법적인 </a:t>
            </a:r>
            <a:r>
              <a:rPr lang="ko-KR" sz="2800" i="0" b="1">
                <a:latin typeface="inherit" charset="0"/>
                <a:ea typeface="inherit" charset="0"/>
              </a:rPr>
              <a:t>쓰레기 소각으로 인한 화재로 불</a:t>
            </a:r>
            <a:r>
              <a:rPr lang="ko-KR" sz="2800" i="0" b="1">
                <a:latin typeface="inherit" charset="0"/>
                <a:ea typeface="inherit" charset="0"/>
              </a:rPr>
              <a:t>타 </a:t>
            </a:r>
            <a:r>
              <a:rPr lang="ko-KR" sz="2800" i="0" b="1">
                <a:latin typeface="inherit" charset="0"/>
                <a:ea typeface="inherit" charset="0"/>
              </a:rPr>
              <a:t>피해를 </a:t>
            </a:r>
            <a:r>
              <a:rPr lang="ko-KR" sz="2800" i="0" b="1">
                <a:latin typeface="inherit" charset="0"/>
                <a:ea typeface="inherit" charset="0"/>
              </a:rPr>
              <a:t>입었다.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r>
              <a:rPr sz="2800" i="0" b="1">
                <a:latin typeface="inherit" charset="0"/>
                <a:ea typeface="inherit" charset="0"/>
              </a:rPr>
              <a:t>전국의 쓰레기 처리시설 현황을 시각화하여 분석한 결과, 소각시설 수 자체가 많아도 시설 접근성, 운영 효율성, 농업 지역 특수성 등이 반영되지 않은 한계가 드러났다. 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r>
              <a:rPr sz="2800" i="0" b="1">
                <a:latin typeface="inherit" charset="0"/>
                <a:ea typeface="inherit" charset="0"/>
              </a:rPr>
              <a:t>이에 따라 단순한 시설 확충보다도, 농업특성 지역을 중심으로 한 ‘임시·순회 쓰레기 회수 정책’이 보다 효과적인 예방책이 될 수 있음을 제시한다. 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latin typeface="inherit" charset="0"/>
                <a:ea typeface="inherit" charset="0"/>
              </a:rPr>
              <a:t>정책 제안 요약 정책 명: 농번기 집중형 쓰레기 회수 정책 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latin typeface="inherit" charset="0"/>
                <a:ea typeface="inherit" charset="0"/>
              </a:rPr>
              <a:t>대상: 농업 비중이 높은 행정구역 (군 단위 또는 읍면 중심) 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latin typeface="inherit" charset="0"/>
                <a:ea typeface="inherit" charset="0"/>
              </a:rPr>
              <a:t>내용: 농번기(3~4월) 한시적 임시 수거 차량 확대 주 1~2회 농촌 마을 직접 방문 수거 쓰레기 분리수거 지원 및 임시 집하장 설치 사전 홍보 및 불법 소각 경고 캠페인 병행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>
              <a:buFontTx/>
              <a:buNone/>
            </a:pP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latin typeface="inherit" charset="0"/>
                <a:ea typeface="inherit" charset="0"/>
              </a:rPr>
              <a:t>또한 산불은 조기 진압이 필수이기 때문에 CCTV의 개수나, 감시 체계, 드론 등의 기술을 이용한 감시 등을 늘려 예방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latin typeface="inherit" charset="0"/>
                <a:ea typeface="inherit" charset="0"/>
              </a:rPr>
              <a:t>및 조치하자.</a:t>
            </a:r>
            <a:endParaRPr lang="ko-KR" altLang="en-US" sz="2800" i="0" b="1">
              <a:latin typeface="inherit" charset="0"/>
              <a:ea typeface="inherit" charset="0"/>
            </a:endParaRPr>
          </a:p>
          <a:p>
            <a:pPr marL="0" indent="0" algn="l"/>
            <a:endParaRPr lang="ko-KR" altLang="en-US" sz="2400" b="1">
              <a:solidFill>
                <a:srgbClr val="3A58DB"/>
              </a:solidFill>
            </a:endParaRPr>
          </a:p>
          <a:p>
            <a:pPr marL="0" indent="0" algn="l"/>
            <a:r>
              <a:rPr lang="ko-KR" altLang="en-US" sz="2800" b="1">
                <a:solidFill>
                  <a:schemeClr val="tx1"/>
                </a:solidFill>
              </a:rPr>
              <a:t>예상 </a:t>
            </a:r>
            <a:r>
              <a:rPr lang="ko-KR" altLang="en-US" sz="2800" b="1">
                <a:solidFill>
                  <a:schemeClr val="tx1"/>
                </a:solidFill>
              </a:rPr>
              <a:t>효과: </a:t>
            </a:r>
            <a:r>
              <a:rPr lang="ko-KR" altLang="en-US" sz="2800" b="1">
                <a:solidFill>
                  <a:schemeClr val="tx1"/>
                </a:solidFill>
              </a:rPr>
              <a:t> </a:t>
            </a:r>
            <a:r>
              <a:rPr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이는 불법 소각을 줄이고, 산불을 사전에 예방하며, 장기적으로는 지역 내 환경 안전 수준을 향상시키는 효과가 있을 것으로 기대된다.</a:t>
            </a:r>
            <a:r>
              <a:rPr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 </a:t>
            </a:r>
            <a:endParaRPr lang="ko-KR" altLang="en-US" sz="2800" i="0" b="1">
              <a:solidFill>
                <a:schemeClr val="tx1"/>
              </a:solidFill>
              <a:latin typeface="inherit" charset="0"/>
              <a:ea typeface="inherit" charset="0"/>
            </a:endParaRPr>
          </a:p>
          <a:p>
            <a:pPr marL="0" indent="0" algn="l"/>
            <a:endParaRPr lang="ko-KR" altLang="en-US" sz="2800" i="0" b="1">
              <a:solidFill>
                <a:schemeClr val="tx1"/>
              </a:solidFill>
              <a:latin typeface="inherit" charset="0"/>
              <a:ea typeface="inherit" charset="0"/>
            </a:endParaRPr>
          </a:p>
          <a:p>
            <a:pPr marL="0" indent="0" algn="l"/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단적인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예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시로 본 정책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도입을 통해 매년 25%의 개인의 쓰레기 소각으로 인한 산불 피해를 감소시킨다면 매년 상암월드컵 경기장 2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3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0개면적의 산불피해를 막을 수 있다.</a:t>
            </a:r>
            <a:endParaRPr lang="ko-KR" altLang="en-US" sz="2800" i="0" b="1">
              <a:solidFill>
                <a:schemeClr val="tx1"/>
              </a:solidFill>
              <a:latin typeface="inherit" charset="0"/>
              <a:ea typeface="inherit" charset="0"/>
            </a:endParaRPr>
          </a:p>
          <a:p>
            <a:pPr marL="0" indent="0" algn="l"/>
            <a:endParaRPr lang="ko-KR" altLang="en-US" sz="2800" i="0" b="1">
              <a:solidFill>
                <a:schemeClr val="tx1"/>
              </a:solidFill>
              <a:latin typeface="inherit" charset="0"/>
              <a:ea typeface="inherit" charset="0"/>
            </a:endParaRPr>
          </a:p>
          <a:p>
            <a:pPr marL="0" indent="0" algn="l"/>
            <a:r>
              <a:rPr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또한 매년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9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00억원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이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할당되는 산불예방에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대한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예산을 획기적으로 감소 시킬 수 있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고,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농업지역의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쓰레기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소각으로 인한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환경 문제도 개선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할 </a:t>
            </a:r>
            <a:r>
              <a:rPr lang="ko-KR" sz="2800" i="0" b="1">
                <a:solidFill>
                  <a:schemeClr val="tx1"/>
                </a:solidFill>
                <a:latin typeface="inherit" charset="0"/>
                <a:ea typeface="inherit" charset="0"/>
              </a:rPr>
              <a:t>수있다.</a:t>
            </a:r>
            <a:endParaRPr lang="ko-KR" altLang="en-US" sz="2800" i="0" b="1">
              <a:solidFill>
                <a:schemeClr val="tx1"/>
              </a:solidFill>
              <a:latin typeface="inherit" charset="0"/>
              <a:ea typeface="inherit" charset="0"/>
            </a:endParaRPr>
          </a:p>
          <a:p>
            <a:pPr marL="0" indent="0" algn="l"/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40" name="텍스트 상자 9"/>
          <p:cNvSpPr txBox="1">
            <a:spLocks noChangeAspect="1"/>
          </p:cNvSpPr>
          <p:nvPr/>
        </p:nvSpPr>
        <p:spPr>
          <a:xfrm rot="0">
            <a:off x="0" y="0"/>
            <a:ext cx="18415" cy="18415"/>
          </a:xfrm>
          <a:prstGeom prst="rect"/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900" i="0" b="1">
                <a:latin typeface="var(--font-display)" charset="0"/>
                <a:ea typeface="var(--font-display)" charset="0"/>
              </a:rPr>
              <a:t>NEW</a:t>
            </a:r>
            <a:endParaRPr lang="ko-KR" altLang="en-US" sz="900" i="0" b="1">
              <a:latin typeface="var(--font-display)" charset="0"/>
              <a:ea typeface="var(--font-display)" charset="0"/>
            </a:endParaRPr>
          </a:p>
          <a:p>
            <a:pPr marL="0" indent="0" algn="l"/>
            <a:endParaRPr lang="ko-KR" altLang="en-US" sz="1200" i="0" b="0">
              <a:latin typeface="inherit" charset="0"/>
              <a:ea typeface="inherit" charset="0"/>
            </a:endParaRPr>
          </a:p>
        </p:txBody>
      </p:sp>
      <p:sp>
        <p:nvSpPr>
          <p:cNvPr id="42" name="텍스트 상자 11"/>
          <p:cNvSpPr txBox="1">
            <a:spLocks noChangeAspect="1"/>
          </p:cNvSpPr>
          <p:nvPr/>
        </p:nvSpPr>
        <p:spPr>
          <a:xfrm rot="0">
            <a:off x="71755" y="71755"/>
            <a:ext cx="18415" cy="18415"/>
          </a:xfrm>
          <a:prstGeom prst="rect"/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900" i="0" b="1">
                <a:latin typeface="var(--font-display)" charset="0"/>
                <a:ea typeface="var(--font-display)" charset="0"/>
              </a:rPr>
              <a:t>NEW</a:t>
            </a:r>
            <a:endParaRPr lang="ko-KR" altLang="en-US" sz="900" i="0" b="1">
              <a:latin typeface="var(--font-display)" charset="0"/>
              <a:ea typeface="var(--font-display)" charset="0"/>
            </a:endParaRPr>
          </a:p>
          <a:p>
            <a:pPr marL="0" indent="0" algn="l"/>
            <a:endParaRPr lang="ko-KR" altLang="en-US" sz="1200" i="0" b="0">
              <a:latin typeface="inherit" charset="0"/>
              <a:ea typeface="inherit" charset="0"/>
            </a:endParaRPr>
          </a:p>
        </p:txBody>
      </p:sp>
      <p:sp>
        <p:nvSpPr>
          <p:cNvPr id="44" name="텍스트 상자 13"/>
          <p:cNvSpPr txBox="1">
            <a:spLocks noChangeAspect="1"/>
          </p:cNvSpPr>
          <p:nvPr/>
        </p:nvSpPr>
        <p:spPr>
          <a:xfrm rot="0">
            <a:off x="143510" y="143510"/>
            <a:ext cx="18415" cy="18415"/>
          </a:xfrm>
          <a:prstGeom prst="rect"/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ctr"/>
            <a:r>
              <a:rPr sz="900" i="0" b="1">
                <a:latin typeface="var(--font-display)" charset="0"/>
                <a:ea typeface="var(--font-display)" charset="0"/>
              </a:rPr>
              <a:t>NEW</a:t>
            </a:r>
            <a:endParaRPr lang="ko-KR" altLang="en-US" sz="900" i="0" b="1">
              <a:latin typeface="var(--font-display)" charset="0"/>
              <a:ea typeface="var(--font-display)" charset="0"/>
            </a:endParaRPr>
          </a:p>
          <a:p>
            <a:pPr marL="0" indent="0" algn="l"/>
            <a:endParaRPr lang="ko-KR" altLang="en-US" sz="1200" i="0" b="0">
              <a:latin typeface="inherit" charset="0"/>
              <a:ea typeface="inherit" charset="0"/>
            </a:endParaRPr>
          </a:p>
        </p:txBody>
      </p:sp>
      <p:pic>
        <p:nvPicPr>
          <p:cNvPr id="45" name="그림 17" descr="C:/Users/kdk08/AppData/Roaming/PolarisOffice/ETemp/10900_20114792/fImage3325574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33350" y="21526500"/>
            <a:ext cx="11964035" cy="5982335"/>
          </a:xfrm>
          <a:prstGeom prst="rect"/>
          <a:noFill/>
        </p:spPr>
      </p:pic>
      <p:sp>
        <p:nvSpPr>
          <p:cNvPr id="46" name="텍스트 상자 18"/>
          <p:cNvSpPr txBox="1">
            <a:spLocks/>
          </p:cNvSpPr>
          <p:nvPr/>
        </p:nvSpPr>
        <p:spPr>
          <a:xfrm rot="0" flipH="1">
            <a:off x="4542155" y="22136100"/>
            <a:ext cx="1018413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월별 </a:t>
            </a:r>
            <a:r>
              <a:rPr lang="ko-KR" sz="1800">
                <a:latin typeface="맑은 고딕" charset="0"/>
                <a:ea typeface="맑은 고딕" charset="0"/>
              </a:rPr>
              <a:t>화재 발생 원인 시각화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9" descr="C:/Users/kdk08/AppData/Roaming/PolarisOffice/ETemp/10900_20114792/fImage37462977846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963400" y="21107400"/>
            <a:ext cx="6944360" cy="8154035"/>
          </a:xfrm>
          <a:prstGeom prst="rect"/>
          <a:noFill/>
        </p:spPr>
      </p:pic>
      <p:sp>
        <p:nvSpPr>
          <p:cNvPr id="48" name="텍스트 상자 21"/>
          <p:cNvSpPr txBox="1">
            <a:spLocks/>
          </p:cNvSpPr>
          <p:nvPr/>
        </p:nvSpPr>
        <p:spPr>
          <a:xfrm rot="0">
            <a:off x="13335000" y="21355050"/>
            <a:ext cx="453453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</a:t>
            </a:r>
            <a:r>
              <a:rPr sz="1800">
                <a:latin typeface="맑은 고딕" charset="0"/>
                <a:ea typeface="맑은 고딕" charset="0"/>
              </a:rPr>
              <a:t>5년-24년 10년간 지역별 산불 발생 현황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11</Paragraphs>
  <Words>19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이동건</dc:creator>
  <cp:lastModifiedBy>김동규 /산업경영공학과</cp:lastModifiedBy>
  <cp:version>10.105.270.55406</cp:version>
  <dcterms:modified xsi:type="dcterms:W3CDTF">2025-05-02T06:31:09Z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