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5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50" d="100"/>
          <a:sy n="50" d="100"/>
        </p:scale>
        <p:origin x="413" y="-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58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A76F12D-2985-47C3-A07C-9F03DD159D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F83A19-1DC2-46DB-B3A1-ECF7C417E9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682194B-B347-4406-B189-6812C9FF41EA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2025-05-06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3D6289-F1C3-4041-A186-E428808BD1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17ECA2-D3CC-4290-9914-977FED6D36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0D98A85-43CB-4CDC-8FF1-647F52B29F1B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10913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505E2AF-51B0-4195-89F3-B98EB582ABD2}" type="datetime1">
              <a:rPr lang="ko-KR" altLang="en-US" noProof="0" smtClean="0"/>
              <a:t>2025-05-06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39975" y="1143000"/>
            <a:ext cx="2178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F3B4569-3B6E-468D-B981-DA515F47BCE4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82088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2817724" rtl="0" eaLnBrk="1" latinLnBrk="0" hangingPunct="1">
      <a:defRPr sz="3698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1408862" algn="l" defTabSz="2817724" rtl="0" eaLnBrk="1" latinLnBrk="0" hangingPunct="1">
      <a:defRPr sz="3698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2817724" algn="l" defTabSz="2817724" rtl="0" eaLnBrk="1" latinLnBrk="0" hangingPunct="1">
      <a:defRPr sz="3698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4226585" algn="l" defTabSz="2817724" rtl="0" eaLnBrk="1" latinLnBrk="0" hangingPunct="1">
      <a:defRPr sz="3698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5635447" algn="l" defTabSz="2817724" rtl="0" eaLnBrk="1" latinLnBrk="0" hangingPunct="1">
      <a:defRPr sz="3698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7044309" algn="l" defTabSz="2817724" rtl="0" eaLnBrk="1" latinLnBrk="0" hangingPunct="1">
      <a:defRPr sz="3698" kern="1200">
        <a:solidFill>
          <a:schemeClr val="tx1"/>
        </a:solidFill>
        <a:latin typeface="+mn-lt"/>
        <a:ea typeface="+mn-ea"/>
        <a:cs typeface="+mn-cs"/>
      </a:defRPr>
    </a:lvl6pPr>
    <a:lvl7pPr marL="8453171" algn="l" defTabSz="2817724" rtl="0" eaLnBrk="1" latinLnBrk="0" hangingPunct="1">
      <a:defRPr sz="3698" kern="1200">
        <a:solidFill>
          <a:schemeClr val="tx1"/>
        </a:solidFill>
        <a:latin typeface="+mn-lt"/>
        <a:ea typeface="+mn-ea"/>
        <a:cs typeface="+mn-cs"/>
      </a:defRPr>
    </a:lvl7pPr>
    <a:lvl8pPr marL="9862033" algn="l" defTabSz="2817724" rtl="0" eaLnBrk="1" latinLnBrk="0" hangingPunct="1">
      <a:defRPr sz="3698" kern="1200">
        <a:solidFill>
          <a:schemeClr val="tx1"/>
        </a:solidFill>
        <a:latin typeface="+mn-lt"/>
        <a:ea typeface="+mn-ea"/>
        <a:cs typeface="+mn-cs"/>
      </a:defRPr>
    </a:lvl8pPr>
    <a:lvl9pPr marL="11270894" algn="l" defTabSz="2817724" rtl="0" eaLnBrk="1" latinLnBrk="0" hangingPunct="1">
      <a:defRPr sz="369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339975" y="1143000"/>
            <a:ext cx="217805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F3B4569-3B6E-468D-B981-DA515F47BCE4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569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9E8CE0E-44A3-3AED-7961-C6C0612C6C52}"/>
              </a:ext>
            </a:extLst>
          </p:cNvPr>
          <p:cNvSpPr/>
          <p:nvPr userDrawn="1"/>
        </p:nvSpPr>
        <p:spPr>
          <a:xfrm>
            <a:off x="-8247" y="1353775"/>
            <a:ext cx="21391872" cy="1799004"/>
          </a:xfrm>
          <a:prstGeom prst="rect">
            <a:avLst/>
          </a:prstGeom>
          <a:solidFill>
            <a:srgbClr val="3A58DB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547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26051" y="1692622"/>
            <a:ext cx="11520756" cy="1121309"/>
          </a:xfrm>
          <a:noFill/>
          <a:ln>
            <a:noFill/>
          </a:ln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프로젝트 제목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088C-225E-4930-B050-8C22A576A1C5}" type="datetime1">
              <a:rPr lang="ko-KR" altLang="en-US" noProof="0" smtClean="0"/>
              <a:t>2025-05-06</a:t>
            </a:fld>
            <a:endParaRPr lang="ko-KR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9940E6-F822-94A3-3117-EB06B0028193}"/>
              </a:ext>
            </a:extLst>
          </p:cNvPr>
          <p:cNvSpPr/>
          <p:nvPr userDrawn="1"/>
        </p:nvSpPr>
        <p:spPr>
          <a:xfrm>
            <a:off x="-8247" y="29395421"/>
            <a:ext cx="21383625" cy="879794"/>
          </a:xfrm>
          <a:prstGeom prst="rect">
            <a:avLst/>
          </a:prstGeom>
          <a:solidFill>
            <a:srgbClr val="3A5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547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6BD2C88-5CF4-9E58-B354-6C1F35EF95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3959" y="-306226"/>
            <a:ext cx="1854242" cy="18174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18C61B-A94F-CAFB-CFBF-DD73E56A2CDA}"/>
              </a:ext>
            </a:extLst>
          </p:cNvPr>
          <p:cNvSpPr txBox="1"/>
          <p:nvPr userDrawn="1"/>
        </p:nvSpPr>
        <p:spPr>
          <a:xfrm>
            <a:off x="11702344" y="247060"/>
            <a:ext cx="9444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Incheon National University</a:t>
            </a:r>
          </a:p>
          <a:p>
            <a:pPr algn="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Science Team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9E58EC-144A-BA83-2490-A92C7A690896}"/>
              </a:ext>
            </a:extLst>
          </p:cNvPr>
          <p:cNvSpPr txBox="1"/>
          <p:nvPr userDrawn="1"/>
        </p:nvSpPr>
        <p:spPr>
          <a:xfrm>
            <a:off x="7998733" y="29616416"/>
            <a:ext cx="5369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+mj-ea"/>
                <a:ea typeface="+mj-ea"/>
              </a:rPr>
              <a:t>Shall We Data?</a:t>
            </a:r>
            <a:endParaRPr lang="ko-KR" altLang="en-US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3677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5D0C6D9-129E-4596-A44F-0296D005B6ED}" type="datetime1">
              <a:rPr lang="ko-KR" altLang="en-US" noProof="0" smtClean="0"/>
              <a:t>2025-05-06</a:t>
            </a:fld>
            <a:endParaRPr lang="ko-KR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3211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EF0139-0875-4043-AB68-2870FCD802E2}" type="datetime1">
              <a:rPr lang="ko-KR" altLang="en-US" noProof="0" smtClean="0"/>
              <a:t>2025-05-06</a:t>
            </a:fld>
            <a:endParaRPr lang="ko-KR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19299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F8D1-7768-427F-8DC0-7C48FCEE6856}" type="datetime1">
              <a:rPr lang="ko-KR" altLang="en-US" noProof="0" smtClean="0"/>
              <a:t>2025-05-06</a:t>
            </a:fld>
            <a:endParaRPr lang="ko-KR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08179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>
                    <a:tint val="82000"/>
                  </a:schemeClr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82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82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CE7-DA76-4D39-B3BD-F65806677B93}" type="datetime1">
              <a:rPr lang="ko-KR" altLang="en-US" noProof="0" smtClean="0"/>
              <a:t>2025-05-06</a:t>
            </a:fld>
            <a:endParaRPr lang="ko-KR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05934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B5677-F7EB-4088-9A10-51628F72D782}" type="datetime1">
              <a:rPr lang="ko-KR" altLang="en-US" smtClean="0"/>
              <a:t>2025-05-06</a:t>
            </a:fld>
            <a:endParaRPr lang="ko-KR" altLang="en-US">
              <a:latin typeface="맑은 고딕" panose="020B0503020000020004" pitchFamily="50" charset="-127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09022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A5448B1-33C7-44E6-AE8B-65D8EC98E54A}" type="datetime1">
              <a:rPr lang="ko-KR" altLang="en-US" noProof="0" smtClean="0"/>
              <a:t>2025-05-06</a:t>
            </a:fld>
            <a:endParaRPr lang="ko-KR" alt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57509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3371D78-6A6D-4EF5-A8AC-B265EAB5D80D}" type="datetime1">
              <a:rPr lang="ko-KR" altLang="en-US" noProof="0" smtClean="0"/>
              <a:t>2025-05-06</a:t>
            </a:fld>
            <a:endParaRPr lang="ko-KR" alt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3308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B5677-F7EB-4088-9A10-51628F72D782}" type="datetime1">
              <a:rPr lang="ko-KR" altLang="en-US" smtClean="0"/>
              <a:t>2025-05-06</a:t>
            </a:fld>
            <a:endParaRPr lang="ko-KR" altLang="en-US">
              <a:latin typeface="맑은 고딕" panose="020B0503020000020004" pitchFamily="50" charset="-127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228934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F99021-1D69-4B9D-A982-74633F32A051}" type="datetime1">
              <a:rPr lang="ko-KR" altLang="en-US" noProof="0" smtClean="0"/>
              <a:t>2025-05-06</a:t>
            </a:fld>
            <a:endParaRPr lang="ko-KR" alt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14049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86A0FA5-562A-4DC1-99E2-77E647CE9064}" type="datetime1">
              <a:rPr lang="ko-KR" altLang="en-US" noProof="0" smtClean="0"/>
              <a:t>2025-05-06</a:t>
            </a:fld>
            <a:endParaRPr lang="ko-KR" alt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89050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2B5677-F7EB-4088-9A10-51628F72D782}" type="datetime1">
              <a:rPr lang="ko-KR" altLang="en-US" smtClean="0"/>
              <a:t>2025-05-06</a:t>
            </a:fld>
            <a:endParaRPr lang="ko-KR" altLang="en-US">
              <a:latin typeface="맑은 고딕" panose="020B0503020000020004" pitchFamily="50" charset="-127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>
              <a:latin typeface="맑은 고딕" panose="020B0503020000020004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22F896-40B5-4ADD-8801-0D06FADFA09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B1D162-DCB6-BC48-15DA-7D6CBFA23C9E}"/>
              </a:ext>
            </a:extLst>
          </p:cNvPr>
          <p:cNvSpPr/>
          <p:nvPr userDrawn="1"/>
        </p:nvSpPr>
        <p:spPr>
          <a:xfrm>
            <a:off x="449367" y="425027"/>
            <a:ext cx="20484892" cy="29425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547"/>
          </a:p>
        </p:txBody>
      </p:sp>
    </p:spTree>
    <p:extLst>
      <p:ext uri="{BB962C8B-B14F-4D97-AF65-F5344CB8AC3E}">
        <p14:creationId xmlns:p14="http://schemas.microsoft.com/office/powerpoint/2010/main" val="72955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2138324" rtl="0" eaLnBrk="1" latinLnBrk="1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1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5FB3C03B-53BC-4812-CDB1-E189A2BF8D7E}"/>
              </a:ext>
            </a:extLst>
          </p:cNvPr>
          <p:cNvSpPr/>
          <p:nvPr/>
        </p:nvSpPr>
        <p:spPr>
          <a:xfrm>
            <a:off x="659315" y="5266819"/>
            <a:ext cx="9585477" cy="72918"/>
          </a:xfrm>
          <a:prstGeom prst="rect">
            <a:avLst/>
          </a:prstGeom>
          <a:solidFill>
            <a:srgbClr val="3A5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2D19EB-B49F-CE3E-83F7-F289BB7C364A}"/>
              </a:ext>
            </a:extLst>
          </p:cNvPr>
          <p:cNvSpPr txBox="1"/>
          <p:nvPr/>
        </p:nvSpPr>
        <p:spPr>
          <a:xfrm>
            <a:off x="659315" y="4620488"/>
            <a:ext cx="3366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3A58DB"/>
                </a:solidFill>
              </a:rPr>
              <a:t>프로젝트 선정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DA1E532-FF18-8463-7AB5-FA207536C7EA}"/>
              </a:ext>
            </a:extLst>
          </p:cNvPr>
          <p:cNvSpPr/>
          <p:nvPr/>
        </p:nvSpPr>
        <p:spPr>
          <a:xfrm>
            <a:off x="11138834" y="5204424"/>
            <a:ext cx="9585477" cy="72918"/>
          </a:xfrm>
          <a:prstGeom prst="rect">
            <a:avLst/>
          </a:prstGeom>
          <a:solidFill>
            <a:srgbClr val="3A5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CB2784-B5AF-8C0B-C9A0-61BFA0E726AA}"/>
              </a:ext>
            </a:extLst>
          </p:cNvPr>
          <p:cNvSpPr txBox="1"/>
          <p:nvPr/>
        </p:nvSpPr>
        <p:spPr>
          <a:xfrm>
            <a:off x="11138834" y="4558093"/>
            <a:ext cx="28536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3A58DB"/>
                </a:solidFill>
              </a:rPr>
              <a:t>데이터 분석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792117A-404A-0321-38BC-DF28684A29FC}"/>
              </a:ext>
            </a:extLst>
          </p:cNvPr>
          <p:cNvSpPr/>
          <p:nvPr/>
        </p:nvSpPr>
        <p:spPr>
          <a:xfrm>
            <a:off x="633915" y="10596640"/>
            <a:ext cx="9585477" cy="72918"/>
          </a:xfrm>
          <a:prstGeom prst="rect">
            <a:avLst/>
          </a:prstGeom>
          <a:solidFill>
            <a:srgbClr val="3A5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CD16B4-A9EA-2B40-1A85-5928B5F257A2}"/>
              </a:ext>
            </a:extLst>
          </p:cNvPr>
          <p:cNvSpPr txBox="1"/>
          <p:nvPr/>
        </p:nvSpPr>
        <p:spPr>
          <a:xfrm>
            <a:off x="633915" y="9950309"/>
            <a:ext cx="3879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3A58DB"/>
                </a:solidFill>
              </a:rPr>
              <a:t>데이터 분석결과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3DBB09B-3F0D-D191-DA10-0ACEAE79EB32}"/>
              </a:ext>
            </a:extLst>
          </p:cNvPr>
          <p:cNvSpPr/>
          <p:nvPr/>
        </p:nvSpPr>
        <p:spPr>
          <a:xfrm>
            <a:off x="633915" y="25301622"/>
            <a:ext cx="9585477" cy="72918"/>
          </a:xfrm>
          <a:prstGeom prst="rect">
            <a:avLst/>
          </a:prstGeom>
          <a:solidFill>
            <a:srgbClr val="3A5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B3B81F-D035-8A51-FE25-15B69A32FDF2}"/>
              </a:ext>
            </a:extLst>
          </p:cNvPr>
          <p:cNvSpPr txBox="1"/>
          <p:nvPr/>
        </p:nvSpPr>
        <p:spPr>
          <a:xfrm>
            <a:off x="633915" y="24655291"/>
            <a:ext cx="39837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3A58DB"/>
                </a:solidFill>
              </a:rPr>
              <a:t>결론 및 예상효과</a:t>
            </a:r>
          </a:p>
        </p:txBody>
      </p:sp>
      <p:sp>
        <p:nvSpPr>
          <p:cNvPr id="25" name="직각 삼각형 24">
            <a:extLst>
              <a:ext uri="{FF2B5EF4-FFF2-40B4-BE49-F238E27FC236}">
                <a16:creationId xmlns:a16="http://schemas.microsoft.com/office/drawing/2014/main" id="{F7A5B588-713A-4A3E-1EB1-1D3A4F889316}"/>
              </a:ext>
            </a:extLst>
          </p:cNvPr>
          <p:cNvSpPr/>
          <p:nvPr/>
        </p:nvSpPr>
        <p:spPr>
          <a:xfrm rot="16200000">
            <a:off x="9864610" y="24946840"/>
            <a:ext cx="354782" cy="354782"/>
          </a:xfrm>
          <a:prstGeom prst="rtTriangle">
            <a:avLst/>
          </a:prstGeom>
          <a:solidFill>
            <a:srgbClr val="3A5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각 삼각형 27">
            <a:extLst>
              <a:ext uri="{FF2B5EF4-FFF2-40B4-BE49-F238E27FC236}">
                <a16:creationId xmlns:a16="http://schemas.microsoft.com/office/drawing/2014/main" id="{27AC3435-1E2A-EBA6-2E7A-82EBE10D768F}"/>
              </a:ext>
            </a:extLst>
          </p:cNvPr>
          <p:cNvSpPr/>
          <p:nvPr/>
        </p:nvSpPr>
        <p:spPr>
          <a:xfrm rot="16200000">
            <a:off x="20369529" y="4849641"/>
            <a:ext cx="354782" cy="354782"/>
          </a:xfrm>
          <a:prstGeom prst="rtTriangle">
            <a:avLst/>
          </a:prstGeom>
          <a:solidFill>
            <a:srgbClr val="3A5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각 삼각형 28">
            <a:extLst>
              <a:ext uri="{FF2B5EF4-FFF2-40B4-BE49-F238E27FC236}">
                <a16:creationId xmlns:a16="http://schemas.microsoft.com/office/drawing/2014/main" id="{63229A13-0B7F-9EEA-4A93-68E12C72CB64}"/>
              </a:ext>
            </a:extLst>
          </p:cNvPr>
          <p:cNvSpPr/>
          <p:nvPr/>
        </p:nvSpPr>
        <p:spPr>
          <a:xfrm rot="16200000">
            <a:off x="9890010" y="4912036"/>
            <a:ext cx="354782" cy="354782"/>
          </a:xfrm>
          <a:prstGeom prst="rtTriangle">
            <a:avLst/>
          </a:prstGeom>
          <a:solidFill>
            <a:srgbClr val="3A5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>
            <a:extLst>
              <a:ext uri="{FF2B5EF4-FFF2-40B4-BE49-F238E27FC236}">
                <a16:creationId xmlns:a16="http://schemas.microsoft.com/office/drawing/2014/main" id="{804A6404-DF88-90AC-B7DC-B6935E99EBB4}"/>
              </a:ext>
            </a:extLst>
          </p:cNvPr>
          <p:cNvSpPr/>
          <p:nvPr/>
        </p:nvSpPr>
        <p:spPr>
          <a:xfrm rot="16200000">
            <a:off x="9864610" y="10243634"/>
            <a:ext cx="354782" cy="354782"/>
          </a:xfrm>
          <a:prstGeom prst="rtTriangle">
            <a:avLst/>
          </a:prstGeom>
          <a:solidFill>
            <a:srgbClr val="3A5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21265B-D804-8A10-D955-42B9973296BC}"/>
              </a:ext>
            </a:extLst>
          </p:cNvPr>
          <p:cNvSpPr txBox="1"/>
          <p:nvPr/>
        </p:nvSpPr>
        <p:spPr>
          <a:xfrm>
            <a:off x="18210179" y="1770186"/>
            <a:ext cx="29961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dirty="0" err="1">
                <a:solidFill>
                  <a:schemeClr val="bg1"/>
                </a:solidFill>
                <a:latin typeface="+mj-ea"/>
                <a:ea typeface="+mj-ea"/>
              </a:rPr>
              <a:t>방가연</a:t>
            </a:r>
            <a:endParaRPr lang="en-US" altLang="ko-KR" sz="20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r"/>
            <a:r>
              <a:rPr lang="ko-KR" altLang="en-US" sz="2000" b="1" dirty="0">
                <a:solidFill>
                  <a:schemeClr val="bg1"/>
                </a:solidFill>
                <a:latin typeface="+mj-ea"/>
                <a:ea typeface="+mj-ea"/>
              </a:rPr>
              <a:t>장한별</a:t>
            </a:r>
            <a:endParaRPr lang="en-US" altLang="ko-KR" sz="20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r"/>
            <a:r>
              <a:rPr lang="ko-KR" altLang="en-US" sz="2000" b="1" dirty="0" err="1">
                <a:solidFill>
                  <a:schemeClr val="bg1"/>
                </a:solidFill>
                <a:latin typeface="+mj-ea"/>
                <a:ea typeface="+mj-ea"/>
              </a:rPr>
              <a:t>정창의</a:t>
            </a:r>
            <a:endParaRPr lang="ko-KR" altLang="en-US" sz="2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EB25C01-4D06-0849-B9A1-26837217A93F}"/>
              </a:ext>
            </a:extLst>
          </p:cNvPr>
          <p:cNvSpPr txBox="1"/>
          <p:nvPr/>
        </p:nvSpPr>
        <p:spPr>
          <a:xfrm>
            <a:off x="2213033" y="615373"/>
            <a:ext cx="2300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>
                <a:solidFill>
                  <a:srgbClr val="3A58DB"/>
                </a:solidFill>
              </a:rPr>
              <a:t>다문화</a:t>
            </a:r>
            <a:endParaRPr lang="ko-KR" altLang="en-US" sz="3200" b="1" dirty="0">
              <a:solidFill>
                <a:srgbClr val="3A58DB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71FC2F-3A06-7BF2-14EE-11195E50D72B}"/>
              </a:ext>
            </a:extLst>
          </p:cNvPr>
          <p:cNvSpPr txBox="1"/>
          <p:nvPr/>
        </p:nvSpPr>
        <p:spPr>
          <a:xfrm>
            <a:off x="6324483" y="1502407"/>
            <a:ext cx="86157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</a:rPr>
              <a:t>수도권 집중 해소를 위한 </a:t>
            </a:r>
            <a:endParaRPr lang="en-US" altLang="ko-KR" sz="48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4800" b="1" dirty="0">
                <a:solidFill>
                  <a:schemeClr val="bg1"/>
                </a:solidFill>
              </a:rPr>
              <a:t>지역 전출 대응 정책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4FC45F-909A-5A43-E44B-826DF09A4A67}"/>
              </a:ext>
            </a:extLst>
          </p:cNvPr>
          <p:cNvSpPr txBox="1"/>
          <p:nvPr/>
        </p:nvSpPr>
        <p:spPr>
          <a:xfrm>
            <a:off x="669397" y="5986982"/>
            <a:ext cx="89197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2800" b="1" i="0" dirty="0">
                <a:effectLst/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수도권에서 수도권</a:t>
            </a:r>
            <a:r>
              <a:rPr lang="en-US" altLang="ko-KR" sz="2800" b="1" i="0" dirty="0">
                <a:effectLst/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, </a:t>
            </a:r>
            <a:r>
              <a:rPr lang="ko-KR" altLang="en-US" sz="2800" b="1" i="0" dirty="0">
                <a:effectLst/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비수도권에서 수도권으로 유입하는 인구의 특성을 파악하고 수도권 쏠림 현상을 분석하고 방안을 제기하기 위함</a:t>
            </a:r>
            <a:endParaRPr lang="ko-KR" altLang="en-US" sz="2800" b="1" dirty="0">
              <a:latin typeface="Pretendard JP" panose="02000503000000020004" pitchFamily="2" charset="-128"/>
              <a:ea typeface="Pretendard JP" panose="02000503000000020004" pitchFamily="2" charset="-128"/>
              <a:cs typeface="Pretendard JP" panose="02000503000000020004" pitchFamily="2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822E3F-C108-4304-2E71-8E15F49566B4}"/>
              </a:ext>
            </a:extLst>
          </p:cNvPr>
          <p:cNvSpPr txBox="1"/>
          <p:nvPr/>
        </p:nvSpPr>
        <p:spPr>
          <a:xfrm>
            <a:off x="633915" y="25828402"/>
            <a:ext cx="89197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2800" b="1" dirty="0"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전출 상위권 지역대안 정책 제안</a:t>
            </a:r>
            <a:endParaRPr lang="en-US" altLang="ko-KR" sz="2800" b="1" dirty="0">
              <a:latin typeface="Pretendard JP" panose="02000503000000020004" pitchFamily="2" charset="-128"/>
              <a:ea typeface="Pretendard JP" panose="02000503000000020004" pitchFamily="2" charset="-128"/>
              <a:cs typeface="Pretendard JP" panose="02000503000000020004" pitchFamily="2" charset="-128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effectLst/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청년층 중심의 직업 연계 지원 및 주거 안정성 강화 필요 클러스터</a:t>
            </a:r>
            <a:endParaRPr lang="en-US" altLang="ko-KR" sz="2400" b="0" i="0" dirty="0">
              <a:effectLst/>
              <a:latin typeface="Pretendard JP" panose="02000503000000020004" pitchFamily="2" charset="-128"/>
              <a:ea typeface="Pretendard JP" panose="02000503000000020004" pitchFamily="2" charset="-128"/>
              <a:cs typeface="Pretendard JP" panose="02000503000000020004" pitchFamily="2" charset="-128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400" b="0" i="0" dirty="0">
                <a:effectLst/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중장년층의 정주 기반 및 가족단위 지원책 고려</a:t>
            </a:r>
            <a:endParaRPr lang="ko-KR" altLang="en-US" sz="2400" b="1" dirty="0">
              <a:latin typeface="Pretendard JP" panose="02000503000000020004" pitchFamily="2" charset="-128"/>
              <a:ea typeface="Pretendard JP" panose="02000503000000020004" pitchFamily="2" charset="-128"/>
              <a:cs typeface="Pretendard JP" panose="02000503000000020004" pitchFamily="2" charset="-128"/>
            </a:endParaRPr>
          </a:p>
          <a:p>
            <a:endParaRPr lang="en-US" altLang="ko-KR" sz="2800" b="1" dirty="0">
              <a:latin typeface="Pretendard JP" panose="02000503000000020004" pitchFamily="2" charset="-128"/>
              <a:ea typeface="Pretendard JP" panose="02000503000000020004" pitchFamily="2" charset="-128"/>
              <a:cs typeface="Pretendard JP" panose="02000503000000020004" pitchFamily="2" charset="-128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2800" b="1" dirty="0"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수도권 몰림 현상 방지 </a:t>
            </a:r>
            <a:endParaRPr lang="en-US" altLang="ko-KR" sz="2800" b="1" dirty="0">
              <a:latin typeface="Pretendard JP" panose="02000503000000020004" pitchFamily="2" charset="-128"/>
              <a:ea typeface="Pretendard JP" panose="02000503000000020004" pitchFamily="2" charset="-128"/>
              <a:cs typeface="Pretendard JP" panose="02000503000000020004" pitchFamily="2" charset="-128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400" b="0" i="0" dirty="0">
                <a:effectLst/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SHAP </a:t>
            </a:r>
            <a:r>
              <a:rPr lang="ko-KR" altLang="en-US" sz="2400" b="0" i="0" dirty="0">
                <a:effectLst/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기반 변수 해석을 통해 모델의 설명력을 확보함으로써</a:t>
            </a:r>
            <a:r>
              <a:rPr lang="en-US" altLang="ko-KR" sz="2400" b="0" i="0" dirty="0">
                <a:effectLst/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, </a:t>
            </a:r>
            <a:r>
              <a:rPr lang="ko-KR" altLang="en-US" sz="2400" b="0" i="0" dirty="0">
                <a:effectLst/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행정에서 활용 가능한 예측 모델 기반 정책 도입이 가능</a:t>
            </a:r>
            <a:endParaRPr lang="en-US" altLang="ko-KR" sz="2400" b="1" dirty="0">
              <a:latin typeface="Pretendard JP" panose="02000503000000020004" pitchFamily="2" charset="-128"/>
              <a:ea typeface="Pretendard JP" panose="02000503000000020004" pitchFamily="2" charset="-128"/>
              <a:cs typeface="Pretendard JP" panose="02000503000000020004" pitchFamily="2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789A4A-7721-D25D-88E7-AB3EE72A332F}"/>
              </a:ext>
            </a:extLst>
          </p:cNvPr>
          <p:cNvSpPr txBox="1"/>
          <p:nvPr/>
        </p:nvSpPr>
        <p:spPr>
          <a:xfrm>
            <a:off x="11433512" y="5893151"/>
            <a:ext cx="7013458" cy="2513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25000"/>
              </a:lnSpc>
              <a:buFont typeface="Wingdings" pitchFamily="2" charset="2"/>
              <a:buChar char="§"/>
            </a:pPr>
            <a:r>
              <a:rPr lang="ko-KR" altLang="en-US" sz="2800" b="1" dirty="0"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인구주택 </a:t>
            </a:r>
            <a:r>
              <a:rPr lang="ko-KR" altLang="en-US" sz="2800" b="1" dirty="0" err="1"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총조사</a:t>
            </a:r>
            <a:r>
              <a:rPr lang="ko-KR" altLang="en-US" sz="2800" b="1" dirty="0"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 인구사항</a:t>
            </a:r>
            <a:r>
              <a:rPr lang="en-US" altLang="ko-KR" sz="2800" b="1" dirty="0"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2020.csv</a:t>
            </a:r>
          </a:p>
          <a:p>
            <a:pPr marL="1028700" lvl="1" indent="-5715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수도권 거주자 추출</a:t>
            </a:r>
            <a:endParaRPr lang="en-US" altLang="ko-KR" sz="2400" dirty="0">
              <a:latin typeface="Pretendard JP" panose="02000503000000020004" pitchFamily="2" charset="-128"/>
              <a:ea typeface="Pretendard JP" panose="02000503000000020004" pitchFamily="2" charset="-128"/>
              <a:cs typeface="Pretendard JP" panose="02000503000000020004" pitchFamily="2" charset="-128"/>
            </a:endParaRPr>
          </a:p>
          <a:p>
            <a:pPr marL="1028700" lvl="1" indent="-5715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Pretendard JP" panose="02000503000000020004" pitchFamily="2" charset="-128"/>
              <a:ea typeface="Pretendard JP" panose="02000503000000020004" pitchFamily="2" charset="-128"/>
              <a:cs typeface="Pretendard JP" panose="02000503000000020004" pitchFamily="2" charset="-128"/>
            </a:endParaRPr>
          </a:p>
          <a:p>
            <a:pPr marL="571500" indent="-571500">
              <a:lnSpc>
                <a:spcPct val="125000"/>
              </a:lnSpc>
              <a:buFont typeface="Wingdings" pitchFamily="2" charset="2"/>
              <a:buChar char="§"/>
            </a:pPr>
            <a:r>
              <a:rPr lang="ko-KR" altLang="en-US" sz="2800" b="1" dirty="0"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국내인구이동통계</a:t>
            </a:r>
            <a:r>
              <a:rPr lang="en-US" altLang="ko-KR" sz="2800" b="1" dirty="0"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2020.csv</a:t>
            </a:r>
          </a:p>
          <a:p>
            <a:pPr marL="1028700" lvl="1" indent="-5715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수도권으로 전입</a:t>
            </a:r>
            <a:r>
              <a:rPr lang="en-US" altLang="ko-KR" sz="2400" dirty="0"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, </a:t>
            </a:r>
            <a:r>
              <a:rPr lang="ko-KR" altLang="en-US" sz="2400" dirty="0"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전출지역세대주</a:t>
            </a:r>
            <a:r>
              <a:rPr lang="en-US" altLang="ko-KR" sz="2400" dirty="0"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, </a:t>
            </a:r>
            <a:r>
              <a:rPr lang="ko-KR" altLang="en-US" sz="2400" dirty="0"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이동이유 추출</a:t>
            </a:r>
            <a:endParaRPr lang="en-US" altLang="ko-KR" sz="2400" dirty="0">
              <a:latin typeface="Pretendard JP" panose="02000503000000020004" pitchFamily="2" charset="-128"/>
              <a:ea typeface="Pretendard JP" panose="02000503000000020004" pitchFamily="2" charset="-128"/>
              <a:cs typeface="Pretendard JP" panose="02000503000000020004" pitchFamily="2" charset="-128"/>
            </a:endParaRPr>
          </a:p>
        </p:txBody>
      </p:sp>
      <p:sp>
        <p:nvSpPr>
          <p:cNvPr id="4" name="AutoShape 2" descr="이미지">
            <a:extLst>
              <a:ext uri="{FF2B5EF4-FFF2-40B4-BE49-F238E27FC236}">
                <a16:creationId xmlns:a16="http://schemas.microsoft.com/office/drawing/2014/main" id="{8CBB7513-F75C-8A85-A05B-FA201F9719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539413" y="149844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8" name="Picture 4" descr="이미지">
            <a:extLst>
              <a:ext uri="{FF2B5EF4-FFF2-40B4-BE49-F238E27FC236}">
                <a16:creationId xmlns:a16="http://schemas.microsoft.com/office/drawing/2014/main" id="{D131764A-7724-03CD-8928-CEDDAAD1CF47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8613" y="9957514"/>
            <a:ext cx="8640000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8" descr="이미지">
            <a:extLst>
              <a:ext uri="{FF2B5EF4-FFF2-40B4-BE49-F238E27FC236}">
                <a16:creationId xmlns:a16="http://schemas.microsoft.com/office/drawing/2014/main" id="{A84CEEE7-06B6-46F5-E42F-32CBC482D2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691813" y="151368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10" descr="이미지">
            <a:extLst>
              <a:ext uri="{FF2B5EF4-FFF2-40B4-BE49-F238E27FC236}">
                <a16:creationId xmlns:a16="http://schemas.microsoft.com/office/drawing/2014/main" id="{17F1BE0E-6B27-C6BD-9141-F4F44758DA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844213" y="152892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6" name="Picture 12" descr="이미지">
            <a:extLst>
              <a:ext uri="{FF2B5EF4-FFF2-40B4-BE49-F238E27FC236}">
                <a16:creationId xmlns:a16="http://schemas.microsoft.com/office/drawing/2014/main" id="{227CFADD-27FA-AADE-A247-05CFFCEBE8ED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9440" y="15432505"/>
            <a:ext cx="8640000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utoShape 22">
            <a:extLst>
              <a:ext uri="{FF2B5EF4-FFF2-40B4-BE49-F238E27FC236}">
                <a16:creationId xmlns:a16="http://schemas.microsoft.com/office/drawing/2014/main" id="{380B6621-6192-3184-B821-6332974BF1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996613" y="154416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6" name="AutoShape 24">
            <a:extLst>
              <a:ext uri="{FF2B5EF4-FFF2-40B4-BE49-F238E27FC236}">
                <a16:creationId xmlns:a16="http://schemas.microsoft.com/office/drawing/2014/main" id="{EAF6DAD2-EA6C-FD46-CAE0-0FC5EB3B85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149013" y="155940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7E9C0812-86AD-21F5-5270-888A546CB3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07431" y="26135320"/>
            <a:ext cx="8412009" cy="254179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3F0E10FB-5EE0-6347-3E30-02C30053D50A}"/>
              </a:ext>
            </a:extLst>
          </p:cNvPr>
          <p:cNvSpPr txBox="1"/>
          <p:nvPr/>
        </p:nvSpPr>
        <p:spPr>
          <a:xfrm>
            <a:off x="633915" y="15481964"/>
            <a:ext cx="13049987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2800" b="1" i="0" dirty="0">
                <a:effectLst/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주요 변수 중요도 분석</a:t>
            </a:r>
            <a:endParaRPr lang="en-US" altLang="ko-KR" sz="2800" b="1" i="0" dirty="0">
              <a:effectLst/>
              <a:latin typeface="Pretendard JP" panose="02000503000000020004" pitchFamily="2" charset="-128"/>
              <a:ea typeface="Pretendard JP" panose="02000503000000020004" pitchFamily="2" charset="-128"/>
              <a:cs typeface="Pretendard JP" panose="02000503000000020004" pitchFamily="2" charset="-128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ko-KR" altLang="en-US" sz="2800" b="1" i="0" dirty="0">
              <a:effectLst/>
              <a:latin typeface="Pretendard JP" panose="02000503000000020004" pitchFamily="2" charset="-128"/>
              <a:ea typeface="Pretendard JP" panose="02000503000000020004" pitchFamily="2" charset="-128"/>
              <a:cs typeface="Pretendard JP" panose="02000503000000020004" pitchFamily="2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400" i="0" dirty="0">
                <a:effectLst/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로지스틱 회귀 계수 기준 상위 요인 </a:t>
            </a:r>
            <a:r>
              <a:rPr lang="en-US" altLang="ko-KR" sz="2400" i="0" dirty="0">
                <a:effectLst/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(</a:t>
            </a:r>
            <a:r>
              <a:rPr lang="ko-KR" altLang="en-US" sz="2400" i="0" dirty="0">
                <a:effectLst/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양의 영향</a:t>
            </a:r>
            <a:r>
              <a:rPr lang="en-US" altLang="ko-KR" sz="2400" i="0" dirty="0">
                <a:effectLst/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: </a:t>
            </a:r>
            <a:r>
              <a:rPr lang="ko-KR" altLang="en-US" sz="2400" i="0" dirty="0">
                <a:effectLst/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비수도권 → 수도권 가능성 ↑</a:t>
            </a:r>
            <a:r>
              <a:rPr lang="en-US" altLang="ko-KR" sz="2400" i="0" dirty="0">
                <a:effectLst/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400" dirty="0">
              <a:latin typeface="Pretendard JP" panose="02000503000000020004" pitchFamily="2" charset="-128"/>
              <a:ea typeface="Pretendard JP" panose="02000503000000020004" pitchFamily="2" charset="-128"/>
              <a:cs typeface="Pretendard JP" panose="02000503000000020004" pitchFamily="2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400" i="0" dirty="0">
              <a:effectLst/>
              <a:latin typeface="Pretendard JP" panose="02000503000000020004" pitchFamily="2" charset="-128"/>
              <a:ea typeface="Pretendard JP" panose="02000503000000020004" pitchFamily="2" charset="-128"/>
              <a:cs typeface="Pretendard JP" panose="02000503000000020004" pitchFamily="2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400" dirty="0">
              <a:latin typeface="Pretendard JP" panose="02000503000000020004" pitchFamily="2" charset="-128"/>
              <a:ea typeface="Pretendard JP" panose="02000503000000020004" pitchFamily="2" charset="-128"/>
              <a:cs typeface="Pretendard JP" panose="02000503000000020004" pitchFamily="2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400" i="0" dirty="0">
              <a:effectLst/>
              <a:latin typeface="Pretendard JP" panose="02000503000000020004" pitchFamily="2" charset="-128"/>
              <a:ea typeface="Pretendard JP" panose="02000503000000020004" pitchFamily="2" charset="-128"/>
              <a:cs typeface="Pretendard JP" panose="02000503000000020004" pitchFamily="2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400" dirty="0">
              <a:latin typeface="Pretendard JP" panose="02000503000000020004" pitchFamily="2" charset="-128"/>
              <a:ea typeface="Pretendard JP" panose="02000503000000020004" pitchFamily="2" charset="-128"/>
              <a:cs typeface="Pretendard JP" panose="02000503000000020004" pitchFamily="2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400" i="0" dirty="0">
              <a:effectLst/>
              <a:latin typeface="Pretendard JP" panose="02000503000000020004" pitchFamily="2" charset="-128"/>
              <a:ea typeface="Pretendard JP" panose="02000503000000020004" pitchFamily="2" charset="-128"/>
              <a:cs typeface="Pretendard JP" panose="02000503000000020004" pitchFamily="2" charset="-128"/>
            </a:endParaRPr>
          </a:p>
          <a:p>
            <a:pPr lvl="1"/>
            <a:endParaRPr lang="en-US" altLang="ko-KR" sz="2800" b="1" i="0" dirty="0">
              <a:effectLst/>
              <a:latin typeface="Pretendard JP" panose="02000503000000020004" pitchFamily="2" charset="-128"/>
              <a:ea typeface="Pretendard JP" panose="02000503000000020004" pitchFamily="2" charset="-128"/>
              <a:cs typeface="Pretendard JP" panose="02000503000000020004" pitchFamily="2" charset="-128"/>
            </a:endParaRPr>
          </a:p>
          <a:p>
            <a:pPr lvl="1"/>
            <a:endParaRPr lang="en-US" altLang="ko-KR" sz="2800" b="1" dirty="0">
              <a:latin typeface="Pretendard JP" panose="02000503000000020004" pitchFamily="2" charset="-128"/>
              <a:ea typeface="Pretendard JP" panose="02000503000000020004" pitchFamily="2" charset="-128"/>
              <a:cs typeface="Pretendard JP" panose="02000503000000020004" pitchFamily="2" charset="-128"/>
            </a:endParaRPr>
          </a:p>
          <a:p>
            <a:pPr lvl="1"/>
            <a:endParaRPr lang="ko-KR" altLang="en-US" sz="2800" b="1" i="0" dirty="0">
              <a:effectLst/>
              <a:latin typeface="Pretendard JP" panose="02000503000000020004" pitchFamily="2" charset="-128"/>
              <a:ea typeface="Pretendard JP" panose="02000503000000020004" pitchFamily="2" charset="-128"/>
              <a:cs typeface="Pretendard JP" panose="02000503000000020004" pitchFamily="2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400" i="0" dirty="0">
                <a:effectLst/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음의 영향 </a:t>
            </a:r>
            <a:r>
              <a:rPr lang="en-US" altLang="ko-KR" sz="2400" i="0" dirty="0">
                <a:effectLst/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(</a:t>
            </a:r>
            <a:r>
              <a:rPr lang="ko-KR" altLang="en-US" sz="2400" i="0" dirty="0">
                <a:effectLst/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수도권 내 이동 경향 ↑</a:t>
            </a:r>
            <a:r>
              <a:rPr lang="en-US" altLang="ko-KR" sz="2400" i="0" dirty="0">
                <a:effectLst/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C4CD86A-3803-AF57-2C23-F5FCADC2C017}"/>
              </a:ext>
            </a:extLst>
          </p:cNvPr>
          <p:cNvSpPr txBox="1"/>
          <p:nvPr/>
        </p:nvSpPr>
        <p:spPr>
          <a:xfrm>
            <a:off x="501757" y="11342965"/>
            <a:ext cx="1095205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ko-KR" altLang="en-US" sz="2800" b="1" i="0" dirty="0">
                <a:effectLst/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예측 모델 개요 목표</a:t>
            </a:r>
            <a:endParaRPr lang="en-US" altLang="ko-KR" sz="2800" b="1" i="0" dirty="0">
              <a:effectLst/>
              <a:latin typeface="Pretendard JP" panose="02000503000000020004" pitchFamily="2" charset="-128"/>
              <a:ea typeface="Pretendard JP" panose="02000503000000020004" pitchFamily="2" charset="-128"/>
              <a:cs typeface="Pretendard JP" panose="02000503000000020004" pitchFamily="2" charset="-128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altLang="ko-KR" sz="2800" b="1" dirty="0">
              <a:latin typeface="Pretendard JP" panose="02000503000000020004" pitchFamily="2" charset="-128"/>
              <a:ea typeface="Pretendard JP" panose="02000503000000020004" pitchFamily="2" charset="-128"/>
              <a:cs typeface="Pretendard JP" panose="02000503000000020004" pitchFamily="2" charset="-128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400" i="0" dirty="0">
                <a:effectLst/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비수도권에서 수도권으로 이동한 인구</a:t>
            </a:r>
            <a:r>
              <a:rPr lang="en-US" altLang="ko-KR" sz="2400" i="0" dirty="0">
                <a:effectLst/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(1)</a:t>
            </a:r>
            <a:r>
              <a:rPr lang="ko-KR" altLang="en-US" sz="2400" i="0" dirty="0">
                <a:effectLst/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와 수도권 내에서 이동한 인구</a:t>
            </a:r>
            <a:r>
              <a:rPr lang="en-US" altLang="ko-KR" sz="2400" i="0" dirty="0">
                <a:effectLst/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(0)</a:t>
            </a:r>
            <a:r>
              <a:rPr lang="ko-KR" altLang="en-US" sz="2400" i="0" dirty="0">
                <a:effectLst/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를 구분하여 이동 유형의 예측 요인을 파악하고</a:t>
            </a:r>
            <a:r>
              <a:rPr lang="en-US" altLang="ko-KR" sz="2400" i="0" dirty="0">
                <a:effectLst/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, </a:t>
            </a:r>
            <a:r>
              <a:rPr lang="ko-KR" altLang="en-US" sz="2400" i="0" dirty="0">
                <a:effectLst/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이를 통해 정책적 개입이 필요한 </a:t>
            </a:r>
            <a:r>
              <a:rPr lang="ko-KR" altLang="en-US" sz="2400" i="0" dirty="0" err="1">
                <a:effectLst/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인구군</a:t>
            </a:r>
            <a:r>
              <a:rPr lang="ko-KR" altLang="en-US" sz="2400" i="0" dirty="0">
                <a:effectLst/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 식별에 목적을 두었다</a:t>
            </a:r>
            <a:r>
              <a:rPr lang="en-US" altLang="ko-KR" sz="2400" i="0" dirty="0">
                <a:effectLst/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. </a:t>
            </a:r>
            <a:r>
              <a:rPr lang="ko-KR" altLang="en-US" sz="2400" i="0" dirty="0">
                <a:effectLst/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모델 성능 </a:t>
            </a:r>
            <a:r>
              <a:rPr lang="en-US" altLang="ko-KR" sz="2400" i="0" dirty="0">
                <a:effectLst/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(</a:t>
            </a:r>
            <a:r>
              <a:rPr lang="ko-KR" altLang="en-US" sz="2400" i="0" dirty="0">
                <a:effectLst/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로지스틱 회귀</a:t>
            </a:r>
            <a:r>
              <a:rPr lang="en-US" altLang="ko-KR" sz="2400" i="0" dirty="0">
                <a:effectLst/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): Accuracy: 57.4% Precision (</a:t>
            </a:r>
            <a:r>
              <a:rPr lang="ko-KR" altLang="en-US" sz="2400" i="0" dirty="0" err="1">
                <a:effectLst/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비수도권→수도권</a:t>
            </a:r>
            <a:r>
              <a:rPr lang="en-US" altLang="ko-KR" sz="2400" i="0" dirty="0">
                <a:effectLst/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): 0.58 Recall (</a:t>
            </a:r>
            <a:r>
              <a:rPr lang="ko-KR" altLang="en-US" sz="2400" i="0" dirty="0" err="1">
                <a:effectLst/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비수도권→수도권</a:t>
            </a:r>
            <a:r>
              <a:rPr lang="en-US" altLang="ko-KR" sz="2400" i="0" dirty="0">
                <a:effectLst/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): 0.69 </a:t>
            </a:r>
            <a:r>
              <a:rPr lang="ko-KR" altLang="en-US" sz="2400" i="0" dirty="0">
                <a:effectLst/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해당 수준은 간단한 선형 모델 기준에서 기본적인 예측력을 확보한 것으로 판단</a:t>
            </a:r>
            <a:r>
              <a:rPr lang="en-US" altLang="ko-KR" sz="2400" i="0" dirty="0">
                <a:effectLst/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. </a:t>
            </a:r>
            <a:r>
              <a:rPr lang="ko-KR" altLang="en-US" sz="2400" i="0" dirty="0">
                <a:effectLst/>
                <a:latin typeface="Pretendard JP" panose="02000503000000020004" pitchFamily="2" charset="-128"/>
                <a:ea typeface="Pretendard JP" panose="02000503000000020004" pitchFamily="2" charset="-128"/>
                <a:cs typeface="Pretendard JP" panose="02000503000000020004" pitchFamily="2" charset="-128"/>
              </a:rPr>
              <a:t>이후 모델 성능을 더 보완할 계획</a:t>
            </a:r>
            <a:endParaRPr lang="ko-KR" altLang="en-US" sz="2400" dirty="0">
              <a:latin typeface="Pretendard JP" panose="02000503000000020004" pitchFamily="2" charset="-128"/>
              <a:ea typeface="Pretendard JP" panose="02000503000000020004" pitchFamily="2" charset="-128"/>
              <a:cs typeface="Pretendard JP" panose="02000503000000020004" pitchFamily="2" charset="-128"/>
            </a:endParaRPr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D0231EE5-C226-EC27-5C73-DDCC36A9A6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301413" y="157464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0BC899D-56CE-B296-C2E5-D7FD13C6EA76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1679440" y="20889354"/>
            <a:ext cx="8640000" cy="5040000"/>
          </a:xfrm>
          <a:prstGeom prst="rect">
            <a:avLst/>
          </a:prstGeom>
        </p:spPr>
      </p:pic>
      <p:sp>
        <p:nvSpPr>
          <p:cNvPr id="30" name="AutoShape 12">
            <a:extLst>
              <a:ext uri="{FF2B5EF4-FFF2-40B4-BE49-F238E27FC236}">
                <a16:creationId xmlns:a16="http://schemas.microsoft.com/office/drawing/2014/main" id="{611C5787-7C6A-1860-2BD0-33F3DA8A9B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453813" y="158988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BD802DC3-9D4D-EF77-4758-30C16030ED34}"/>
              </a:ext>
            </a:extLst>
          </p:cNvPr>
          <p:cNvPicPr preferRelativeResize="0"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1250010" y="21007638"/>
            <a:ext cx="8640000" cy="23400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8AB8C5D9-CEC3-ED91-0368-D1DD55AC32B5}"/>
              </a:ext>
            </a:extLst>
          </p:cNvPr>
          <p:cNvPicPr preferRelativeResize="0"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1250010" y="17068437"/>
            <a:ext cx="8640000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68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C683C-DA35-4A0E-ADD0-CC297892D8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239BB0-53B8-40A5-8BB9-15D2ED1AEBC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E480F86-A978-4060-BF60-56AAB322FD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332</TotalTime>
  <Words>211</Words>
  <Application>Microsoft Office PowerPoint</Application>
  <PresentationFormat>사용자 지정</PresentationFormat>
  <Paragraphs>39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Pretendard JP</vt:lpstr>
      <vt:lpstr>맑은 고딕</vt:lpstr>
      <vt:lpstr>Aptos</vt:lpstr>
      <vt:lpstr>Aptos Display</vt:lpstr>
      <vt:lpstr>Arial</vt:lpstr>
      <vt:lpstr>Wingdings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이동건</dc:creator>
  <cp:lastModifiedBy>t1855</cp:lastModifiedBy>
  <cp:revision>80</cp:revision>
  <dcterms:created xsi:type="dcterms:W3CDTF">2025-05-01T02:12:14Z</dcterms:created>
  <dcterms:modified xsi:type="dcterms:W3CDTF">2025-05-05T19:59:48Z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