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9" r:id="rId5"/>
    <p:sldId id="259" r:id="rId6"/>
    <p:sldId id="261" r:id="rId7"/>
    <p:sldId id="266" r:id="rId8"/>
    <p:sldId id="260" r:id="rId9"/>
    <p:sldId id="264" r:id="rId10"/>
    <p:sldId id="258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9D6"/>
    <a:srgbClr val="145746"/>
    <a:srgbClr val="FFFFFF"/>
    <a:srgbClr val="29AF8C"/>
    <a:srgbClr val="000000"/>
    <a:srgbClr val="ADB9CA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7" autoAdjust="0"/>
    <p:restoredTop sz="94660"/>
  </p:normalViewPr>
  <p:slideViewPr>
    <p:cSldViewPr snapToGrid="0">
      <p:cViewPr>
        <p:scale>
          <a:sx n="75" d="100"/>
          <a:sy n="75" d="100"/>
        </p:scale>
        <p:origin x="115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2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7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TEXT RPG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Console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0" y="630282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KIM SE EUN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43743" y="3509963"/>
            <a:ext cx="920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2366" y="1007682"/>
            <a:ext cx="6885220" cy="3508972"/>
          </a:xfrm>
        </p:spPr>
        <p:txBody>
          <a:bodyPr>
            <a:noAutofit/>
          </a:bodyPr>
          <a:lstStyle/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방식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 </a:t>
            </a:r>
          </a:p>
          <a:p>
            <a:pPr lvl="1"/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1:1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제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선공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구분 표시 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조작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 : </a:t>
            </a:r>
            <a:endParaRPr lang="en-US" altLang="ko-KR" sz="1200" i="1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턴에 하단 버튼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(input)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중 하나를 선택해서 공격 또는 아이템 사용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공격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일반 공격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스킬 공격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사용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힐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마나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입력 시간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제한없음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종료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또는 몬스터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hp = 0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이 되면 종료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 계산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공격력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방어력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치명타 확률은 랜덤 값 비교 후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배 적용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1724" y="3664661"/>
            <a:ext cx="3167743" cy="1266146"/>
          </a:xfrm>
          <a:prstGeom prst="roundRect">
            <a:avLst>
              <a:gd name="adj" fmla="val 801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676" y="36613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92861" y="3979435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9501" y="3971638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960" y="4266282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9501" y="4560926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103" y="2978817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8720" y="324053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08720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08720" y="468697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08720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68294"/>
              </p:ext>
            </p:extLst>
          </p:nvPr>
        </p:nvGraphicFramePr>
        <p:xfrm>
          <a:off x="4960556" y="4337205"/>
          <a:ext cx="6878428" cy="23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3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3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36449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몬스터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00284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전투 시스템 메시지 출력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 err="1"/>
                        <a:t>슬라임이</a:t>
                      </a:r>
                      <a:r>
                        <a:rPr lang="ko-KR" altLang="en-US" sz="1100"/>
                        <a:t> 공격을 했습니다</a:t>
                      </a:r>
                      <a:r>
                        <a:rPr lang="en-US" altLang="ko-KR" sz="1100"/>
                        <a:t>.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플레이어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전투 조작 버튼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공격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선택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아이템 선택</a:t>
                      </a:r>
                      <a:r>
                        <a:rPr lang="en-US" altLang="ko-KR" sz="1100" baseline="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22F3FEA-6473-0BEE-A3B2-744FEFC197F8}"/>
              </a:ext>
            </a:extLst>
          </p:cNvPr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Battle</a:t>
            </a:r>
            <a:endParaRPr lang="ko-KR" altLang="en-US" i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FDB68-0B66-8222-3845-DD4769D92718}"/>
              </a:ext>
            </a:extLst>
          </p:cNvPr>
          <p:cNvSpPr/>
          <p:nvPr/>
        </p:nvSpPr>
        <p:spPr>
          <a:xfrm>
            <a:off x="3908720" y="101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F321D9C-F1F8-E229-09B7-8E47863B3FBA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Battle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2366" y="1011351"/>
            <a:ext cx="6885220" cy="2960287"/>
          </a:xfrm>
        </p:spPr>
        <p:txBody>
          <a:bodyPr>
            <a:noAutofit/>
          </a:bodyPr>
          <a:lstStyle/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결과 출력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승리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보상 획득 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획득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EXP / Item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출력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획득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Exp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에 따라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level up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노출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장비 내구도 소폭 하락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몬스터 승리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사망 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EXP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차감</a:t>
            </a:r>
            <a:endParaRPr lang="en-US" altLang="ko-KR" sz="120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장비 내구도 대폭 하락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59752"/>
              </p:ext>
            </p:extLst>
          </p:nvPr>
        </p:nvGraphicFramePr>
        <p:xfrm>
          <a:off x="4960556" y="4025212"/>
          <a:ext cx="6901970" cy="266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3117987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  <a:gridCol w="3328126">
                  <a:extLst>
                    <a:ext uri="{9D8B030D-6E8A-4147-A177-3AD203B41FA5}">
                      <a16:colId xmlns:a16="http://schemas.microsoft.com/office/drawing/2014/main" val="1464775822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Desc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Title</a:t>
                      </a:r>
                    </a:p>
                    <a:p>
                      <a:pPr latinLnBrk="1"/>
                      <a:r>
                        <a:rPr lang="en-US" altLang="ko-KR" sz="1100" i="1"/>
                        <a:t>-</a:t>
                      </a:r>
                      <a:r>
                        <a:rPr lang="en-US" altLang="ko-KR" sz="1100" i="0"/>
                        <a:t> </a:t>
                      </a:r>
                      <a:r>
                        <a:rPr lang="ko-KR" altLang="en-US" sz="1100" i="0"/>
                        <a:t>승리 </a:t>
                      </a:r>
                      <a:r>
                        <a:rPr lang="en-US" altLang="ko-KR" sz="1100" i="0"/>
                        <a:t>/ </a:t>
                      </a:r>
                      <a:r>
                        <a:rPr lang="ko-KR" altLang="en-US" sz="1100" i="0"/>
                        <a:t>패배 표시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36449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레벨 업 출력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 err="1"/>
                        <a:t>결과창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노출전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획득 경험치 반영 노출 판단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4240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보상  영역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획득 아이템 </a:t>
                      </a:r>
                      <a:r>
                        <a:rPr lang="en-US" altLang="ko-KR" sz="1100"/>
                        <a:t>/ EXP </a:t>
                      </a:r>
                      <a:r>
                        <a:rPr lang="ko-KR" altLang="en-US" sz="1100"/>
                        <a:t>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패배 시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차감 </a:t>
                      </a:r>
                      <a:r>
                        <a:rPr lang="en-US" altLang="ko-KR" sz="1100"/>
                        <a:t>EXP </a:t>
                      </a:r>
                      <a:r>
                        <a:rPr lang="ko-KR" altLang="en-US" sz="1100"/>
                        <a:t>표시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00284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결과 시스템 메시지 출력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/>
                        <a:t>장비 내구도가 하락 하였습니다</a:t>
                      </a:r>
                      <a:r>
                        <a:rPr lang="en-US" altLang="ko-KR" sz="1100"/>
                        <a:t>. </a:t>
                      </a:r>
                      <a:endParaRPr lang="ko-KR" altLang="en-US" sz="1100" i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계속 하기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로비로 가기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패배 시 </a:t>
                      </a:r>
                      <a:endParaRPr lang="en-US" altLang="ko-KR" sz="11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/>
                        <a:t>로비로 가기 버튼만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22F3FEA-6473-0BEE-A3B2-744FEFC197F8}"/>
              </a:ext>
            </a:extLst>
          </p:cNvPr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Win </a:t>
            </a:r>
            <a:endParaRPr lang="ko-KR" altLang="en-US" i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FDB68-0B66-8222-3845-DD4769D92718}"/>
              </a:ext>
            </a:extLst>
          </p:cNvPr>
          <p:cNvSpPr/>
          <p:nvPr/>
        </p:nvSpPr>
        <p:spPr>
          <a:xfrm>
            <a:off x="3908720" y="101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F321D9C-F1F8-E229-09B7-8E47863B3FBA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Result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9F159530-4CB5-C4CE-2212-9C17244FFAF3}"/>
              </a:ext>
            </a:extLst>
          </p:cNvPr>
          <p:cNvSpPr/>
          <p:nvPr/>
        </p:nvSpPr>
        <p:spPr>
          <a:xfrm>
            <a:off x="805914" y="5439606"/>
            <a:ext cx="127422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CB62ED16-2523-F0B0-1040-52BE6FD6BCD9}"/>
              </a:ext>
            </a:extLst>
          </p:cNvPr>
          <p:cNvSpPr/>
          <p:nvPr/>
        </p:nvSpPr>
        <p:spPr>
          <a:xfrm>
            <a:off x="2652392" y="5439606"/>
            <a:ext cx="1277443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5">
            <a:extLst>
              <a:ext uri="{FF2B5EF4-FFF2-40B4-BE49-F238E27FC236}">
                <a16:creationId xmlns:a16="http://schemas.microsoft.com/office/drawing/2014/main" id="{11B2DC9A-AA9A-0D0A-E0BE-4796E6644835}"/>
              </a:ext>
            </a:extLst>
          </p:cNvPr>
          <p:cNvSpPr/>
          <p:nvPr/>
        </p:nvSpPr>
        <p:spPr>
          <a:xfrm>
            <a:off x="629144" y="2625263"/>
            <a:ext cx="3462009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D2A000F9-6C27-3125-C459-FA0B78F39063}"/>
              </a:ext>
            </a:extLst>
          </p:cNvPr>
          <p:cNvSpPr/>
          <p:nvPr/>
        </p:nvSpPr>
        <p:spPr>
          <a:xfrm>
            <a:off x="1324696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373B463E-5C82-125B-D950-41EE2C6A24E3}"/>
              </a:ext>
            </a:extLst>
          </p:cNvPr>
          <p:cNvSpPr/>
          <p:nvPr/>
        </p:nvSpPr>
        <p:spPr>
          <a:xfrm>
            <a:off x="2080143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C5BEAC8D-C37A-4D63-7054-1B9EDB8BAC42}"/>
              </a:ext>
            </a:extLst>
          </p:cNvPr>
          <p:cNvSpPr/>
          <p:nvPr/>
        </p:nvSpPr>
        <p:spPr>
          <a:xfrm>
            <a:off x="2843732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A6E0DC-6ED0-B2FF-1A8A-BE737AB676ED}"/>
              </a:ext>
            </a:extLst>
          </p:cNvPr>
          <p:cNvSpPr txBox="1"/>
          <p:nvPr/>
        </p:nvSpPr>
        <p:spPr>
          <a:xfrm>
            <a:off x="1912235" y="2713601"/>
            <a:ext cx="8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Reward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DC1167-1BF0-3FE7-166B-6EB21244DCD0}"/>
              </a:ext>
            </a:extLst>
          </p:cNvPr>
          <p:cNvSpPr/>
          <p:nvPr/>
        </p:nvSpPr>
        <p:spPr>
          <a:xfrm>
            <a:off x="629144" y="4346619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41309E-6D7A-A1F6-009F-79BF973914A9}"/>
              </a:ext>
            </a:extLst>
          </p:cNvPr>
          <p:cNvSpPr/>
          <p:nvPr/>
        </p:nvSpPr>
        <p:spPr>
          <a:xfrm>
            <a:off x="629144" y="1947635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Level UP!!</a:t>
            </a:r>
            <a:endParaRPr lang="ko-KR" altLang="en-US" i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A3EC13-9326-9BA5-C402-76FDACE350EC}"/>
              </a:ext>
            </a:extLst>
          </p:cNvPr>
          <p:cNvSpPr/>
          <p:nvPr/>
        </p:nvSpPr>
        <p:spPr>
          <a:xfrm>
            <a:off x="3951767" y="3737705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D6D5E8-CE2F-E623-265D-94C1029BCEEB}"/>
              </a:ext>
            </a:extLst>
          </p:cNvPr>
          <p:cNvSpPr/>
          <p:nvPr/>
        </p:nvSpPr>
        <p:spPr>
          <a:xfrm>
            <a:off x="3898633" y="218586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C9E762-C91E-FB43-57A5-7EA54FB3909C}"/>
              </a:ext>
            </a:extLst>
          </p:cNvPr>
          <p:cNvSpPr/>
          <p:nvPr/>
        </p:nvSpPr>
        <p:spPr>
          <a:xfrm>
            <a:off x="3933924" y="4679752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F025CB-72B1-590B-BC0D-48BFC4E924E4}"/>
              </a:ext>
            </a:extLst>
          </p:cNvPr>
          <p:cNvSpPr/>
          <p:nvPr/>
        </p:nvSpPr>
        <p:spPr>
          <a:xfrm>
            <a:off x="3972133" y="6024639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BEC547-D79C-C0C6-630C-DC5170893BDD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0" y="-182562"/>
            <a:ext cx="10515600" cy="1325563"/>
          </a:xfrm>
        </p:spPr>
        <p:txBody>
          <a:bodyPr/>
          <a:lstStyle/>
          <a:p>
            <a:r>
              <a:rPr lang="en-US" altLang="ko-KR"/>
              <a:t>Concept</a:t>
            </a:r>
            <a:endParaRPr lang="ko-KR" altLang="en-US"/>
          </a:p>
        </p:txBody>
      </p:sp>
      <p:pic>
        <p:nvPicPr>
          <p:cNvPr id="4098" name="Picture 2" descr="애니메이션강좌] 13.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 bwMode="auto">
          <a:xfrm>
            <a:off x="650759" y="4666528"/>
            <a:ext cx="4082820" cy="2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53588" y="4216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걸어서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E29C6-786D-C652-E0FA-FED89DC09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4779" y="2710543"/>
            <a:ext cx="6672413" cy="3963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30A3-2F2B-D341-80A4-4EEC72518BEA}"/>
              </a:ext>
            </a:extLst>
          </p:cNvPr>
          <p:cNvSpPr txBox="1"/>
          <p:nvPr/>
        </p:nvSpPr>
        <p:spPr>
          <a:xfrm>
            <a:off x="7753822" y="2526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왕까지</a:t>
            </a:r>
          </a:p>
        </p:txBody>
      </p:sp>
    </p:spTree>
    <p:extLst>
      <p:ext uri="{BB962C8B-B14F-4D97-AF65-F5344CB8AC3E}">
        <p14:creationId xmlns:p14="http://schemas.microsoft.com/office/powerpoint/2010/main" val="40419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2D74634B-B164-7A71-4641-037254729228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45186F8-00FB-11D1-8F31-94EBEA25B87E}"/>
              </a:ext>
            </a:extLst>
          </p:cNvPr>
          <p:cNvSpPr/>
          <p:nvPr/>
        </p:nvSpPr>
        <p:spPr>
          <a:xfrm>
            <a:off x="683380" y="2291401"/>
            <a:ext cx="1568450" cy="419100"/>
          </a:xfrm>
          <a:prstGeom prst="roundRect">
            <a:avLst>
              <a:gd name="adj" fmla="val 50000"/>
            </a:avLst>
          </a:prstGeom>
          <a:solidFill>
            <a:srgbClr val="A0E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던전 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1874249-18EB-0B6F-C437-DCE9F48107F7}"/>
              </a:ext>
            </a:extLst>
          </p:cNvPr>
          <p:cNvSpPr/>
          <p:nvPr/>
        </p:nvSpPr>
        <p:spPr>
          <a:xfrm>
            <a:off x="683380" y="445135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던전 입장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3B64CB-615B-A933-8734-C287F7B0628B}"/>
              </a:ext>
            </a:extLst>
          </p:cNvPr>
          <p:cNvSpPr/>
          <p:nvPr/>
        </p:nvSpPr>
        <p:spPr>
          <a:xfrm>
            <a:off x="6866136" y="114842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 출몰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5260A-F457-78BC-C95F-E6EBC527EB58}"/>
              </a:ext>
            </a:extLst>
          </p:cNvPr>
          <p:cNvSpPr/>
          <p:nvPr/>
        </p:nvSpPr>
        <p:spPr>
          <a:xfrm>
            <a:off x="3198443" y="575419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승리 처리</a:t>
            </a:r>
            <a:endParaRPr lang="en-US" altLang="ko-KR" sz="1000"/>
          </a:p>
          <a:p>
            <a:pPr algn="ctr"/>
            <a:r>
              <a:rPr lang="ko-KR" altLang="en-US" sz="1000"/>
              <a:t>보상 획득</a:t>
            </a:r>
            <a:endParaRPr lang="en-US" altLang="ko-KR" sz="10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1DFA60-984C-3876-81F4-8FB9D0136BEC}"/>
              </a:ext>
            </a:extLst>
          </p:cNvPr>
          <p:cNvCxnSpPr>
            <a:cxnSpLocks/>
            <a:stCxn id="42" idx="2"/>
            <a:endCxn id="229" idx="0"/>
          </p:cNvCxnSpPr>
          <p:nvPr/>
        </p:nvCxnSpPr>
        <p:spPr>
          <a:xfrm>
            <a:off x="1467605" y="2710501"/>
            <a:ext cx="0" cy="6241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81603D7-AAE9-1AD3-F24D-4B51733C385B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251830" y="1357970"/>
            <a:ext cx="4614306" cy="3302938"/>
          </a:xfrm>
          <a:prstGeom prst="bentConnector3">
            <a:avLst>
              <a:gd name="adj1" fmla="val 21651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D4485-B199-F1FD-9C50-7F9BF4D77A7A}"/>
              </a:ext>
            </a:extLst>
          </p:cNvPr>
          <p:cNvCxnSpPr>
            <a:cxnSpLocks/>
            <a:stCxn id="44" idx="2"/>
            <a:endCxn id="304" idx="0"/>
          </p:cNvCxnSpPr>
          <p:nvPr/>
        </p:nvCxnSpPr>
        <p:spPr>
          <a:xfrm>
            <a:off x="7650361" y="1567520"/>
            <a:ext cx="0" cy="218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8A1745-EFC8-355F-A138-BF1ED90DA788}"/>
              </a:ext>
            </a:extLst>
          </p:cNvPr>
          <p:cNvCxnSpPr>
            <a:cxnSpLocks/>
            <a:stCxn id="442" idx="2"/>
            <a:endCxn id="267" idx="0"/>
          </p:cNvCxnSpPr>
          <p:nvPr/>
        </p:nvCxnSpPr>
        <p:spPr>
          <a:xfrm rot="5400000">
            <a:off x="5675046" y="2730017"/>
            <a:ext cx="387005" cy="90346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0253409D-2538-7605-AC6F-62A29347A15A}"/>
              </a:ext>
            </a:extLst>
          </p:cNvPr>
          <p:cNvSpPr/>
          <p:nvPr/>
        </p:nvSpPr>
        <p:spPr>
          <a:xfrm>
            <a:off x="6023601" y="6251941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en-US" altLang="ko-KR" sz="10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F515773-9691-504B-19D6-3E853656004A}"/>
              </a:ext>
            </a:extLst>
          </p:cNvPr>
          <p:cNvCxnSpPr>
            <a:cxnSpLocks/>
            <a:stCxn id="46" idx="3"/>
            <a:endCxn id="155" idx="0"/>
          </p:cNvCxnSpPr>
          <p:nvPr/>
        </p:nvCxnSpPr>
        <p:spPr>
          <a:xfrm>
            <a:off x="4766893" y="5963740"/>
            <a:ext cx="2012708" cy="288201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판단 161">
            <a:extLst>
              <a:ext uri="{FF2B5EF4-FFF2-40B4-BE49-F238E27FC236}">
                <a16:creationId xmlns:a16="http://schemas.microsoft.com/office/drawing/2014/main" id="{FCFE911B-DA8D-0444-EE4A-6233E10C6578}"/>
              </a:ext>
            </a:extLst>
          </p:cNvPr>
          <p:cNvSpPr/>
          <p:nvPr/>
        </p:nvSpPr>
        <p:spPr>
          <a:xfrm>
            <a:off x="3218672" y="4988352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Monster</a:t>
            </a:r>
          </a:p>
          <a:p>
            <a:pPr algn="ctr"/>
            <a:r>
              <a:rPr lang="en-US" altLang="ko-KR" sz="1000"/>
              <a:t>HP </a:t>
            </a:r>
            <a:r>
              <a:rPr lang="ko-KR" altLang="en-US" sz="1000"/>
              <a:t> </a:t>
            </a:r>
            <a:r>
              <a:rPr lang="en-US" altLang="ko-KR" sz="1000"/>
              <a:t>= 0</a:t>
            </a:r>
            <a:endParaRPr lang="ko-KR" altLang="en-US" sz="10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3AABB5D-B81E-C6F3-82AF-1D852009D425}"/>
              </a:ext>
            </a:extLst>
          </p:cNvPr>
          <p:cNvCxnSpPr>
            <a:cxnSpLocks/>
            <a:stCxn id="162" idx="2"/>
            <a:endCxn id="46" idx="0"/>
          </p:cNvCxnSpPr>
          <p:nvPr/>
        </p:nvCxnSpPr>
        <p:spPr>
          <a:xfrm>
            <a:off x="3974672" y="5448023"/>
            <a:ext cx="7996" cy="30616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D3F6DB4-088A-A74C-976F-4A34B247683D}"/>
              </a:ext>
            </a:extLst>
          </p:cNvPr>
          <p:cNvCxnSpPr>
            <a:cxnSpLocks/>
            <a:stCxn id="162" idx="0"/>
            <a:endCxn id="304" idx="1"/>
          </p:cNvCxnSpPr>
          <p:nvPr/>
        </p:nvCxnSpPr>
        <p:spPr>
          <a:xfrm rot="5400000" flipH="1" flipV="1">
            <a:off x="3948460" y="2042452"/>
            <a:ext cx="2972113" cy="291968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판단 187">
            <a:extLst>
              <a:ext uri="{FF2B5EF4-FFF2-40B4-BE49-F238E27FC236}">
                <a16:creationId xmlns:a16="http://schemas.microsoft.com/office/drawing/2014/main" id="{92143DA2-CDDE-4BE6-DECF-15B7C0DFA396}"/>
              </a:ext>
            </a:extLst>
          </p:cNvPr>
          <p:cNvSpPr/>
          <p:nvPr/>
        </p:nvSpPr>
        <p:spPr>
          <a:xfrm>
            <a:off x="8392889" y="5013393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Player</a:t>
            </a:r>
          </a:p>
          <a:p>
            <a:pPr algn="ctr"/>
            <a:r>
              <a:rPr lang="en-US" altLang="ko-KR" sz="1000"/>
              <a:t>HP = 0</a:t>
            </a:r>
            <a:endParaRPr lang="ko-KR" altLang="en-US" sz="10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0C0EC0B-EC1A-10F4-AB33-1E9CA36C479A}"/>
              </a:ext>
            </a:extLst>
          </p:cNvPr>
          <p:cNvCxnSpPr>
            <a:cxnSpLocks/>
            <a:stCxn id="267" idx="2"/>
            <a:endCxn id="282" idx="0"/>
          </p:cNvCxnSpPr>
          <p:nvPr/>
        </p:nvCxnSpPr>
        <p:spPr>
          <a:xfrm flipH="1">
            <a:off x="5400197" y="3794353"/>
            <a:ext cx="16617" cy="2529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178">
            <a:extLst>
              <a:ext uri="{FF2B5EF4-FFF2-40B4-BE49-F238E27FC236}">
                <a16:creationId xmlns:a16="http://schemas.microsoft.com/office/drawing/2014/main" id="{B5253687-896B-A633-2CBF-E0101D555EE0}"/>
              </a:ext>
            </a:extLst>
          </p:cNvPr>
          <p:cNvCxnSpPr>
            <a:cxnSpLocks/>
            <a:stCxn id="188" idx="2"/>
            <a:endCxn id="219" idx="0"/>
          </p:cNvCxnSpPr>
          <p:nvPr/>
        </p:nvCxnSpPr>
        <p:spPr>
          <a:xfrm>
            <a:off x="9148889" y="5473064"/>
            <a:ext cx="0" cy="28112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DA726F94-A23B-4821-9819-038E8EF11C7B}"/>
              </a:ext>
            </a:extLst>
          </p:cNvPr>
          <p:cNvSpPr/>
          <p:nvPr/>
        </p:nvSpPr>
        <p:spPr>
          <a:xfrm>
            <a:off x="8364664" y="575419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패배 처리</a:t>
            </a:r>
            <a:endParaRPr lang="en-US" altLang="ko-KR" sz="1000"/>
          </a:p>
        </p:txBody>
      </p:sp>
      <p:cxnSp>
        <p:nvCxnSpPr>
          <p:cNvPr id="223" name="직선 화살표 연결선 157">
            <a:extLst>
              <a:ext uri="{FF2B5EF4-FFF2-40B4-BE49-F238E27FC236}">
                <a16:creationId xmlns:a16="http://schemas.microsoft.com/office/drawing/2014/main" id="{EC09341F-9001-A9F5-C35C-A2768E0BDD09}"/>
              </a:ext>
            </a:extLst>
          </p:cNvPr>
          <p:cNvCxnSpPr>
            <a:cxnSpLocks/>
            <a:stCxn id="219" idx="1"/>
            <a:endCxn id="155" idx="0"/>
          </p:cNvCxnSpPr>
          <p:nvPr/>
        </p:nvCxnSpPr>
        <p:spPr>
          <a:xfrm rot="10800000" flipV="1">
            <a:off x="6779602" y="5963739"/>
            <a:ext cx="1585063" cy="288201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순서도: 판단 228">
            <a:extLst>
              <a:ext uri="{FF2B5EF4-FFF2-40B4-BE49-F238E27FC236}">
                <a16:creationId xmlns:a16="http://schemas.microsoft.com/office/drawing/2014/main" id="{2E28FAA6-4570-CFD1-B812-C48BC51547B0}"/>
              </a:ext>
            </a:extLst>
          </p:cNvPr>
          <p:cNvSpPr/>
          <p:nvPr/>
        </p:nvSpPr>
        <p:spPr>
          <a:xfrm>
            <a:off x="711605" y="3334682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입장 조건 체크</a:t>
            </a:r>
          </a:p>
        </p:txBody>
      </p:sp>
      <p:cxnSp>
        <p:nvCxnSpPr>
          <p:cNvPr id="238" name="직선 화살표 연결선 178">
            <a:extLst>
              <a:ext uri="{FF2B5EF4-FFF2-40B4-BE49-F238E27FC236}">
                <a16:creationId xmlns:a16="http://schemas.microsoft.com/office/drawing/2014/main" id="{4662AB55-B4B0-8CAA-800F-B7CC8C6A1AFF}"/>
              </a:ext>
            </a:extLst>
          </p:cNvPr>
          <p:cNvCxnSpPr>
            <a:cxnSpLocks/>
            <a:stCxn id="229" idx="1"/>
            <a:endCxn id="155" idx="1"/>
          </p:cNvCxnSpPr>
          <p:nvPr/>
        </p:nvCxnSpPr>
        <p:spPr>
          <a:xfrm rot="10800000" flipH="1" flipV="1">
            <a:off x="711605" y="3564517"/>
            <a:ext cx="5311996" cy="2867423"/>
          </a:xfrm>
          <a:prstGeom prst="bentConnector3">
            <a:avLst>
              <a:gd name="adj1" fmla="val -430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71C6E731-4023-E927-8034-CFE58AD9785F}"/>
              </a:ext>
            </a:extLst>
          </p:cNvPr>
          <p:cNvCxnSpPr>
            <a:cxnSpLocks/>
            <a:stCxn id="229" idx="2"/>
            <a:endCxn id="43" idx="0"/>
          </p:cNvCxnSpPr>
          <p:nvPr/>
        </p:nvCxnSpPr>
        <p:spPr>
          <a:xfrm>
            <a:off x="1467605" y="3794353"/>
            <a:ext cx="0" cy="6570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FC1EEEA7-024B-DD8D-949A-9A935E88EBCD}"/>
              </a:ext>
            </a:extLst>
          </p:cNvPr>
          <p:cNvSpPr/>
          <p:nvPr/>
        </p:nvSpPr>
        <p:spPr>
          <a:xfrm>
            <a:off x="4632589" y="3375253"/>
            <a:ext cx="1568450" cy="4191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공격 </a:t>
            </a:r>
            <a:r>
              <a:rPr lang="en-US" altLang="ko-KR" sz="1000"/>
              <a:t>(</a:t>
            </a:r>
            <a:r>
              <a:rPr lang="ko-KR" altLang="en-US" sz="1000"/>
              <a:t>평타</a:t>
            </a:r>
            <a:r>
              <a:rPr lang="en-US" altLang="ko-KR" sz="1000"/>
              <a:t>/</a:t>
            </a:r>
            <a:r>
              <a:rPr lang="ko-KR" altLang="en-US" sz="1000"/>
              <a:t>스킬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6E5E97B2-B46A-4B00-F73D-EA54EBBDEE72}"/>
              </a:ext>
            </a:extLst>
          </p:cNvPr>
          <p:cNvSpPr/>
          <p:nvPr/>
        </p:nvSpPr>
        <p:spPr>
          <a:xfrm>
            <a:off x="4615972" y="4047327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공격</a:t>
            </a:r>
            <a:r>
              <a:rPr lang="en-US" altLang="ko-KR" sz="1000"/>
              <a:t>(</a:t>
            </a:r>
            <a:r>
              <a:rPr lang="ko-KR" altLang="en-US" sz="1000"/>
              <a:t>데미지 적용</a:t>
            </a:r>
            <a:r>
              <a:rPr lang="en-US" altLang="ko-KR" sz="1000"/>
              <a:t>)</a:t>
            </a:r>
            <a:endParaRPr lang="ko-KR" altLang="en-US" sz="1000"/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7F3E1113-9A63-3054-0287-F6DEFD27F772}"/>
              </a:ext>
            </a:extLst>
          </p:cNvPr>
          <p:cNvCxnSpPr>
            <a:cxnSpLocks/>
            <a:stCxn id="282" idx="2"/>
            <a:endCxn id="366" idx="0"/>
          </p:cNvCxnSpPr>
          <p:nvPr/>
        </p:nvCxnSpPr>
        <p:spPr>
          <a:xfrm rot="16200000" flipH="1">
            <a:off x="5562472" y="4304151"/>
            <a:ext cx="542211" cy="86676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FA050DC3-5697-37A3-BCCC-E4EB3D70DA8C}"/>
              </a:ext>
            </a:extLst>
          </p:cNvPr>
          <p:cNvSpPr/>
          <p:nvPr/>
        </p:nvSpPr>
        <p:spPr>
          <a:xfrm>
            <a:off x="6454697" y="3375253"/>
            <a:ext cx="1568450" cy="4191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아이템 사용</a:t>
            </a:r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B9CC74D6-D85D-2C50-2E54-2CB4FAB1132A}"/>
              </a:ext>
            </a:extLst>
          </p:cNvPr>
          <p:cNvSpPr/>
          <p:nvPr/>
        </p:nvSpPr>
        <p:spPr>
          <a:xfrm>
            <a:off x="6463240" y="406161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HP</a:t>
            </a:r>
            <a:r>
              <a:rPr lang="ko-KR" altLang="en-US" sz="1000"/>
              <a:t> </a:t>
            </a:r>
            <a:r>
              <a:rPr lang="en-US" altLang="ko-KR" sz="1000"/>
              <a:t>/</a:t>
            </a:r>
            <a:r>
              <a:rPr lang="ko-KR" altLang="en-US" sz="1000"/>
              <a:t> </a:t>
            </a:r>
            <a:r>
              <a:rPr lang="en-US" altLang="ko-KR" sz="1000"/>
              <a:t>MP</a:t>
            </a:r>
            <a:r>
              <a:rPr lang="ko-KR" altLang="en-US" sz="1000"/>
              <a:t> 상승 </a:t>
            </a: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4505DF7B-BF68-B0B1-3C9A-37D12E0A875C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>
            <a:off x="7238922" y="3794353"/>
            <a:ext cx="8543" cy="2672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9F90AB54-1195-26D7-A41A-773CEE10AA41}"/>
              </a:ext>
            </a:extLst>
          </p:cNvPr>
          <p:cNvCxnSpPr>
            <a:cxnSpLocks/>
            <a:stCxn id="442" idx="2"/>
            <a:endCxn id="293" idx="0"/>
          </p:cNvCxnSpPr>
          <p:nvPr/>
        </p:nvCxnSpPr>
        <p:spPr>
          <a:xfrm rot="16200000" flipH="1">
            <a:off x="6586099" y="2722429"/>
            <a:ext cx="387005" cy="91864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9BBDF7B8-4040-28FC-A32D-CF0986109730}"/>
              </a:ext>
            </a:extLst>
          </p:cNvPr>
          <p:cNvSpPr/>
          <p:nvPr/>
        </p:nvSpPr>
        <p:spPr>
          <a:xfrm>
            <a:off x="8364664" y="3375253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 공격</a:t>
            </a:r>
          </a:p>
        </p:txBody>
      </p:sp>
      <p:sp>
        <p:nvSpPr>
          <p:cNvPr id="304" name="순서도: 판단 303">
            <a:extLst>
              <a:ext uri="{FF2B5EF4-FFF2-40B4-BE49-F238E27FC236}">
                <a16:creationId xmlns:a16="http://schemas.microsoft.com/office/drawing/2014/main" id="{5AC1B727-8A3D-7F03-63E7-F658CEEC4929}"/>
              </a:ext>
            </a:extLst>
          </p:cNvPr>
          <p:cNvSpPr/>
          <p:nvPr/>
        </p:nvSpPr>
        <p:spPr>
          <a:xfrm>
            <a:off x="6894361" y="1786403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체크</a:t>
            </a:r>
          </a:p>
        </p:txBody>
      </p:sp>
      <p:cxnSp>
        <p:nvCxnSpPr>
          <p:cNvPr id="360" name="직선 화살표 연결선 299">
            <a:extLst>
              <a:ext uri="{FF2B5EF4-FFF2-40B4-BE49-F238E27FC236}">
                <a16:creationId xmlns:a16="http://schemas.microsoft.com/office/drawing/2014/main" id="{01228786-4A7E-1C4A-65F8-B78549EC2B2C}"/>
              </a:ext>
            </a:extLst>
          </p:cNvPr>
          <p:cNvCxnSpPr>
            <a:cxnSpLocks/>
            <a:stCxn id="366" idx="1"/>
            <a:endCxn id="162" idx="3"/>
          </p:cNvCxnSpPr>
          <p:nvPr/>
        </p:nvCxnSpPr>
        <p:spPr>
          <a:xfrm flipH="1">
            <a:off x="4730672" y="5218188"/>
            <a:ext cx="75206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299">
            <a:extLst>
              <a:ext uri="{FF2B5EF4-FFF2-40B4-BE49-F238E27FC236}">
                <a16:creationId xmlns:a16="http://schemas.microsoft.com/office/drawing/2014/main" id="{05AE907F-78FC-C35B-45FA-DBE09212A9F3}"/>
              </a:ext>
            </a:extLst>
          </p:cNvPr>
          <p:cNvCxnSpPr>
            <a:cxnSpLocks/>
            <a:stCxn id="294" idx="2"/>
            <a:endCxn id="366" idx="0"/>
          </p:cNvCxnSpPr>
          <p:nvPr/>
        </p:nvCxnSpPr>
        <p:spPr>
          <a:xfrm rot="5400000">
            <a:off x="6493252" y="4254425"/>
            <a:ext cx="527920" cy="98050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9239CF6D-D5D6-52E2-C84A-505F712B67B3}"/>
              </a:ext>
            </a:extLst>
          </p:cNvPr>
          <p:cNvSpPr/>
          <p:nvPr/>
        </p:nvSpPr>
        <p:spPr>
          <a:xfrm>
            <a:off x="5482733" y="500863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종료</a:t>
            </a:r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ED50E99E-9322-CD1F-C861-69A380E4BF81}"/>
              </a:ext>
            </a:extLst>
          </p:cNvPr>
          <p:cNvCxnSpPr>
            <a:cxnSpLocks/>
            <a:stCxn id="303" idx="2"/>
            <a:endCxn id="397" idx="0"/>
          </p:cNvCxnSpPr>
          <p:nvPr/>
        </p:nvCxnSpPr>
        <p:spPr>
          <a:xfrm>
            <a:off x="9148889" y="3794353"/>
            <a:ext cx="0" cy="2857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178">
            <a:extLst>
              <a:ext uri="{FF2B5EF4-FFF2-40B4-BE49-F238E27FC236}">
                <a16:creationId xmlns:a16="http://schemas.microsoft.com/office/drawing/2014/main" id="{81A8484B-9ED5-287E-EB88-8E709F916B25}"/>
              </a:ext>
            </a:extLst>
          </p:cNvPr>
          <p:cNvCxnSpPr>
            <a:cxnSpLocks/>
            <a:stCxn id="188" idx="3"/>
            <a:endCxn id="304" idx="3"/>
          </p:cNvCxnSpPr>
          <p:nvPr/>
        </p:nvCxnSpPr>
        <p:spPr>
          <a:xfrm flipH="1" flipV="1">
            <a:off x="8406361" y="2016239"/>
            <a:ext cx="1498528" cy="3226990"/>
          </a:xfrm>
          <a:prstGeom prst="bentConnector3">
            <a:avLst>
              <a:gd name="adj1" fmla="val -1525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84703AD-3252-1EF5-A816-EDE658F1A144}"/>
              </a:ext>
            </a:extLst>
          </p:cNvPr>
          <p:cNvSpPr/>
          <p:nvPr/>
        </p:nvSpPr>
        <p:spPr>
          <a:xfrm>
            <a:off x="8364664" y="4080151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종료</a:t>
            </a:r>
          </a:p>
        </p:txBody>
      </p:sp>
      <p:sp>
        <p:nvSpPr>
          <p:cNvPr id="405" name="사각형: 둥근 모서리 404">
            <a:extLst>
              <a:ext uri="{FF2B5EF4-FFF2-40B4-BE49-F238E27FC236}">
                <a16:creationId xmlns:a16="http://schemas.microsoft.com/office/drawing/2014/main" id="{C90A4266-CC85-15D5-F767-E55665C15F65}"/>
              </a:ext>
            </a:extLst>
          </p:cNvPr>
          <p:cNvSpPr/>
          <p:nvPr/>
        </p:nvSpPr>
        <p:spPr>
          <a:xfrm>
            <a:off x="8364664" y="256914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 턴</a:t>
            </a:r>
          </a:p>
        </p:txBody>
      </p:sp>
      <p:sp>
        <p:nvSpPr>
          <p:cNvPr id="442" name="사각형: 둥근 모서리 441">
            <a:extLst>
              <a:ext uri="{FF2B5EF4-FFF2-40B4-BE49-F238E27FC236}">
                <a16:creationId xmlns:a16="http://schemas.microsoft.com/office/drawing/2014/main" id="{53EB2247-6419-3761-E98A-1DB7F1AA87DB}"/>
              </a:ext>
            </a:extLst>
          </p:cNvPr>
          <p:cNvSpPr/>
          <p:nvPr/>
        </p:nvSpPr>
        <p:spPr>
          <a:xfrm>
            <a:off x="5536056" y="256914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플레이어 턴</a:t>
            </a:r>
          </a:p>
        </p:txBody>
      </p:sp>
      <p:cxnSp>
        <p:nvCxnSpPr>
          <p:cNvPr id="456" name="직선 화살표 연결선 52">
            <a:extLst>
              <a:ext uri="{FF2B5EF4-FFF2-40B4-BE49-F238E27FC236}">
                <a16:creationId xmlns:a16="http://schemas.microsoft.com/office/drawing/2014/main" id="{DE20C990-3EF2-0C17-5332-17CB7757E424}"/>
              </a:ext>
            </a:extLst>
          </p:cNvPr>
          <p:cNvCxnSpPr>
            <a:cxnSpLocks/>
            <a:stCxn id="304" idx="2"/>
            <a:endCxn id="442" idx="0"/>
          </p:cNvCxnSpPr>
          <p:nvPr/>
        </p:nvCxnSpPr>
        <p:spPr>
          <a:xfrm rot="5400000">
            <a:off x="6823784" y="1742571"/>
            <a:ext cx="323074" cy="1330080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화살표 연결선 52">
            <a:extLst>
              <a:ext uri="{FF2B5EF4-FFF2-40B4-BE49-F238E27FC236}">
                <a16:creationId xmlns:a16="http://schemas.microsoft.com/office/drawing/2014/main" id="{D87CF10F-FE98-5560-1D4C-62BCD2943238}"/>
              </a:ext>
            </a:extLst>
          </p:cNvPr>
          <p:cNvCxnSpPr>
            <a:cxnSpLocks/>
            <a:stCxn id="304" idx="2"/>
            <a:endCxn id="405" idx="0"/>
          </p:cNvCxnSpPr>
          <p:nvPr/>
        </p:nvCxnSpPr>
        <p:spPr>
          <a:xfrm rot="16200000" flipH="1">
            <a:off x="8238088" y="1658347"/>
            <a:ext cx="323074" cy="149852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화살표 연결선 572">
            <a:extLst>
              <a:ext uri="{FF2B5EF4-FFF2-40B4-BE49-F238E27FC236}">
                <a16:creationId xmlns:a16="http://schemas.microsoft.com/office/drawing/2014/main" id="{D0D11FC1-70BB-C9C6-3D93-1A48CB273B7C}"/>
              </a:ext>
            </a:extLst>
          </p:cNvPr>
          <p:cNvCxnSpPr>
            <a:cxnSpLocks/>
            <a:stCxn id="405" idx="2"/>
            <a:endCxn id="303" idx="0"/>
          </p:cNvCxnSpPr>
          <p:nvPr/>
        </p:nvCxnSpPr>
        <p:spPr>
          <a:xfrm>
            <a:off x="9148889" y="2988248"/>
            <a:ext cx="0" cy="38700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화살표 연결선 299">
            <a:extLst>
              <a:ext uri="{FF2B5EF4-FFF2-40B4-BE49-F238E27FC236}">
                <a16:creationId xmlns:a16="http://schemas.microsoft.com/office/drawing/2014/main" id="{72D77DAC-B085-260E-613F-FA7EABB7F2FF}"/>
              </a:ext>
            </a:extLst>
          </p:cNvPr>
          <p:cNvCxnSpPr>
            <a:cxnSpLocks/>
            <a:stCxn id="397" idx="2"/>
            <a:endCxn id="188" idx="0"/>
          </p:cNvCxnSpPr>
          <p:nvPr/>
        </p:nvCxnSpPr>
        <p:spPr>
          <a:xfrm>
            <a:off x="9148889" y="4499251"/>
            <a:ext cx="0" cy="5141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제목 1">
            <a:extLst>
              <a:ext uri="{FF2B5EF4-FFF2-40B4-BE49-F238E27FC236}">
                <a16:creationId xmlns:a16="http://schemas.microsoft.com/office/drawing/2014/main" id="{4B36579B-F64C-3E1F-BDC9-D3D1E9B8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7800"/>
            <a:ext cx="10680700" cy="654921"/>
          </a:xfrm>
        </p:spPr>
        <p:txBody>
          <a:bodyPr anchor="t">
            <a:normAutofit fontScale="90000"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699" name="사각형: 둥근 모서리 698">
            <a:extLst>
              <a:ext uri="{FF2B5EF4-FFF2-40B4-BE49-F238E27FC236}">
                <a16:creationId xmlns:a16="http://schemas.microsoft.com/office/drawing/2014/main" id="{915C59D0-B74D-C19C-470A-D7108E17F8BB}"/>
              </a:ext>
            </a:extLst>
          </p:cNvPr>
          <p:cNvSpPr/>
          <p:nvPr/>
        </p:nvSpPr>
        <p:spPr>
          <a:xfrm>
            <a:off x="683380" y="1280176"/>
            <a:ext cx="1568450" cy="4191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던전</a:t>
            </a:r>
          </a:p>
        </p:txBody>
      </p:sp>
      <p:cxnSp>
        <p:nvCxnSpPr>
          <p:cNvPr id="700" name="직선 화살표 연결선 699">
            <a:extLst>
              <a:ext uri="{FF2B5EF4-FFF2-40B4-BE49-F238E27FC236}">
                <a16:creationId xmlns:a16="http://schemas.microsoft.com/office/drawing/2014/main" id="{5572926A-C9E5-48B9-08BF-D34C19033E56}"/>
              </a:ext>
            </a:extLst>
          </p:cNvPr>
          <p:cNvCxnSpPr>
            <a:cxnSpLocks/>
            <a:stCxn id="699" idx="2"/>
            <a:endCxn id="42" idx="0"/>
          </p:cNvCxnSpPr>
          <p:nvPr/>
        </p:nvCxnSpPr>
        <p:spPr>
          <a:xfrm>
            <a:off x="1467605" y="1699276"/>
            <a:ext cx="0" cy="59212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사각형: 둥근 모서리 728">
            <a:extLst>
              <a:ext uri="{FF2B5EF4-FFF2-40B4-BE49-F238E27FC236}">
                <a16:creationId xmlns:a16="http://schemas.microsoft.com/office/drawing/2014/main" id="{68B0261E-FD16-D007-FC7B-2620B9BBBCF7}"/>
              </a:ext>
            </a:extLst>
          </p:cNvPr>
          <p:cNvSpPr/>
          <p:nvPr/>
        </p:nvSpPr>
        <p:spPr>
          <a:xfrm>
            <a:off x="2641600" y="1027374"/>
            <a:ext cx="9427343" cy="5686167"/>
          </a:xfrm>
          <a:prstGeom prst="roundRect">
            <a:avLst>
              <a:gd name="adj" fmla="val 3336"/>
            </a:avLst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사각형: 둥근 모서리 702">
            <a:extLst>
              <a:ext uri="{FF2B5EF4-FFF2-40B4-BE49-F238E27FC236}">
                <a16:creationId xmlns:a16="http://schemas.microsoft.com/office/drawing/2014/main" id="{40D2FB37-3D9B-B817-D757-CE73B8F1E9B3}"/>
              </a:ext>
            </a:extLst>
          </p:cNvPr>
          <p:cNvSpPr/>
          <p:nvPr/>
        </p:nvSpPr>
        <p:spPr>
          <a:xfrm>
            <a:off x="9644778" y="1017029"/>
            <a:ext cx="2424165" cy="805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던전 과 필드 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flow 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유사</a:t>
            </a:r>
            <a:endParaRPr lang="en-US" altLang="ko-KR" sz="105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던전 선택 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입장 조건 체크 부분 제외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sz="105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난이도 및 보상의 차이 있음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F749921-3D99-DF4E-DB95-A0F2250385A0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7800"/>
            <a:ext cx="10680700" cy="654921"/>
          </a:xfrm>
        </p:spPr>
        <p:txBody>
          <a:bodyPr anchor="t">
            <a:normAutofit fontScale="90000"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A421F4C-1784-3A4B-DE82-5A0763EC5D41}"/>
              </a:ext>
            </a:extLst>
          </p:cNvPr>
          <p:cNvSpPr/>
          <p:nvPr/>
        </p:nvSpPr>
        <p:spPr>
          <a:xfrm>
            <a:off x="1860549" y="1177586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CB0D050-094E-5216-217E-A22A8310732D}"/>
              </a:ext>
            </a:extLst>
          </p:cNvPr>
          <p:cNvSpPr/>
          <p:nvPr/>
        </p:nvSpPr>
        <p:spPr>
          <a:xfrm>
            <a:off x="873125" y="2195967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구매 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36A2D62-F905-9110-BA19-85D69790AB81}"/>
              </a:ext>
            </a:extLst>
          </p:cNvPr>
          <p:cNvSpPr/>
          <p:nvPr/>
        </p:nvSpPr>
        <p:spPr>
          <a:xfrm>
            <a:off x="873125" y="369138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8EC6ACC-5EDA-63D5-F825-CFCA68C9B7F9}"/>
              </a:ext>
            </a:extLst>
          </p:cNvPr>
          <p:cNvSpPr/>
          <p:nvPr/>
        </p:nvSpPr>
        <p:spPr>
          <a:xfrm>
            <a:off x="865188" y="5687514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아이템 획득</a:t>
            </a:r>
            <a:endParaRPr lang="en-US" altLang="ko-KR" sz="10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8AB4AD0-6D3F-0D24-2E46-CD68F7BB8EC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1793647" y="1373064"/>
            <a:ext cx="658381" cy="98742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1CE39CC-A729-55CA-A34C-D8782B24F1C3}"/>
              </a:ext>
            </a:extLst>
          </p:cNvPr>
          <p:cNvCxnSpPr>
            <a:cxnSpLocks/>
            <a:stCxn id="66" idx="2"/>
            <a:endCxn id="100" idx="0"/>
          </p:cNvCxnSpPr>
          <p:nvPr/>
        </p:nvCxnSpPr>
        <p:spPr>
          <a:xfrm>
            <a:off x="1629125" y="2555967"/>
            <a:ext cx="0" cy="3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4651FF-DCD1-2535-74D5-DD7E26AA6F26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1629125" y="4051389"/>
            <a:ext cx="0" cy="3519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3632E67-5570-8CA9-AC44-357CBDA7EAC0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1188" y="5417028"/>
            <a:ext cx="7934" cy="2704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C206E2E-B1C1-1AE6-3CE8-A2BED5C53062}"/>
              </a:ext>
            </a:extLst>
          </p:cNvPr>
          <p:cNvSpPr/>
          <p:nvPr/>
        </p:nvSpPr>
        <p:spPr>
          <a:xfrm>
            <a:off x="873125" y="440338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구매하기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4C56EC3-0C20-3EF6-6895-537ADDECF9E7}"/>
              </a:ext>
            </a:extLst>
          </p:cNvPr>
          <p:cNvCxnSpPr>
            <a:cxnSpLocks/>
            <a:stCxn id="76" idx="2"/>
            <a:endCxn id="31" idx="0"/>
          </p:cNvCxnSpPr>
          <p:nvPr/>
        </p:nvCxnSpPr>
        <p:spPr>
          <a:xfrm flipH="1">
            <a:off x="1629122" y="4763388"/>
            <a:ext cx="3" cy="2936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0A83D29-2AB7-4EE7-BEF1-5E20B9CDB97A}"/>
              </a:ext>
            </a:extLst>
          </p:cNvPr>
          <p:cNvSpPr/>
          <p:nvPr/>
        </p:nvSpPr>
        <p:spPr>
          <a:xfrm>
            <a:off x="3095625" y="2195967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판매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B69D93A9-493E-8B61-BC27-4855654A46EA}"/>
              </a:ext>
            </a:extLst>
          </p:cNvPr>
          <p:cNvSpPr/>
          <p:nvPr/>
        </p:nvSpPr>
        <p:spPr>
          <a:xfrm>
            <a:off x="3095625" y="3727905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4E33C8-5947-553A-50D9-16C5A428820D}"/>
              </a:ext>
            </a:extLst>
          </p:cNvPr>
          <p:cNvSpPr/>
          <p:nvPr/>
        </p:nvSpPr>
        <p:spPr>
          <a:xfrm>
            <a:off x="3095625" y="5235219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골드 획득</a:t>
            </a:r>
            <a:endParaRPr lang="en-US" altLang="ko-KR" sz="100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93C310-5FA4-938E-9C2A-F4002D97B313}"/>
              </a:ext>
            </a:extLst>
          </p:cNvPr>
          <p:cNvCxnSpPr>
            <a:cxnSpLocks/>
            <a:stCxn id="65" idx="2"/>
            <a:endCxn id="84" idx="0"/>
          </p:cNvCxnSpPr>
          <p:nvPr/>
        </p:nvCxnSpPr>
        <p:spPr>
          <a:xfrm rot="16200000" flipH="1">
            <a:off x="2904897" y="1249238"/>
            <a:ext cx="658381" cy="123507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738EA54-AC06-8E9E-6BBC-7EF1E1415B59}"/>
              </a:ext>
            </a:extLst>
          </p:cNvPr>
          <p:cNvCxnSpPr>
            <a:cxnSpLocks/>
            <a:stCxn id="84" idx="2"/>
            <a:endCxn id="110" idx="0"/>
          </p:cNvCxnSpPr>
          <p:nvPr/>
        </p:nvCxnSpPr>
        <p:spPr>
          <a:xfrm>
            <a:off x="3851625" y="2555967"/>
            <a:ext cx="0" cy="3992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84C6102-56CA-D378-54A9-15EE5F24CB9A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3851625" y="4087905"/>
            <a:ext cx="0" cy="3662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7A655CD-AB30-F53F-57A5-3A4D2F9709DC}"/>
              </a:ext>
            </a:extLst>
          </p:cNvPr>
          <p:cNvCxnSpPr>
            <a:cxnSpLocks/>
            <a:stCxn id="92" idx="2"/>
            <a:endCxn id="87" idx="0"/>
          </p:cNvCxnSpPr>
          <p:nvPr/>
        </p:nvCxnSpPr>
        <p:spPr>
          <a:xfrm>
            <a:off x="3851625" y="4814169"/>
            <a:ext cx="0" cy="42105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A06876-9797-97F7-3C34-0ED10C63350B}"/>
              </a:ext>
            </a:extLst>
          </p:cNvPr>
          <p:cNvSpPr/>
          <p:nvPr/>
        </p:nvSpPr>
        <p:spPr>
          <a:xfrm>
            <a:off x="3095625" y="445416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판매하기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2B97723-A844-BE30-33B8-D81DCAD53566}"/>
              </a:ext>
            </a:extLst>
          </p:cNvPr>
          <p:cNvSpPr/>
          <p:nvPr/>
        </p:nvSpPr>
        <p:spPr>
          <a:xfrm>
            <a:off x="873125" y="2937725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리스트 노출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628544E-6E66-B8EC-2CB2-68A7A18E5BC1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629125" y="3297725"/>
            <a:ext cx="0" cy="3936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B4DAFA3-2D55-7DDA-219B-C0744E81A26B}"/>
              </a:ext>
            </a:extLst>
          </p:cNvPr>
          <p:cNvSpPr/>
          <p:nvPr/>
        </p:nvSpPr>
        <p:spPr>
          <a:xfrm>
            <a:off x="3095625" y="2955199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보유 아이템 리스트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3DA03B3-EFC5-EAD8-D464-74BE376041B8}"/>
              </a:ext>
            </a:extLst>
          </p:cNvPr>
          <p:cNvCxnSpPr>
            <a:cxnSpLocks/>
            <a:stCxn id="110" idx="2"/>
            <a:endCxn id="85" idx="0"/>
          </p:cNvCxnSpPr>
          <p:nvPr/>
        </p:nvCxnSpPr>
        <p:spPr>
          <a:xfrm>
            <a:off x="3851625" y="3315199"/>
            <a:ext cx="0" cy="4127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272294E-570C-86D5-90B7-36071828ED8D}"/>
              </a:ext>
            </a:extLst>
          </p:cNvPr>
          <p:cNvSpPr/>
          <p:nvPr/>
        </p:nvSpPr>
        <p:spPr>
          <a:xfrm>
            <a:off x="1860546" y="6392379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en-US" altLang="ko-KR" sz="10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0789D9D-3EA3-8015-432A-7B388E11AEE7}"/>
              </a:ext>
            </a:extLst>
          </p:cNvPr>
          <p:cNvCxnSpPr>
            <a:cxnSpLocks/>
            <a:stCxn id="87" idx="2"/>
            <a:endCxn id="121" idx="0"/>
          </p:cNvCxnSpPr>
          <p:nvPr/>
        </p:nvCxnSpPr>
        <p:spPr>
          <a:xfrm rot="5400000">
            <a:off x="2835506" y="5376260"/>
            <a:ext cx="797160" cy="1235079"/>
          </a:xfrm>
          <a:prstGeom prst="bentConnector3">
            <a:avLst>
              <a:gd name="adj1" fmla="val 78676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066B7D5-B3E6-759F-0C6D-7F0E0348B791}"/>
              </a:ext>
            </a:extLst>
          </p:cNvPr>
          <p:cNvCxnSpPr>
            <a:cxnSpLocks/>
            <a:stCxn id="69" idx="2"/>
            <a:endCxn id="121" idx="0"/>
          </p:cNvCxnSpPr>
          <p:nvPr/>
        </p:nvCxnSpPr>
        <p:spPr>
          <a:xfrm rot="16200000" flipH="1">
            <a:off x="1946435" y="5722267"/>
            <a:ext cx="344865" cy="99535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D9E1664F-4F75-1E8E-D985-ABBAE7B2EF6C}"/>
              </a:ext>
            </a:extLst>
          </p:cNvPr>
          <p:cNvCxnSpPr>
            <a:cxnSpLocks/>
            <a:stCxn id="65" idx="2"/>
            <a:endCxn id="121" idx="1"/>
          </p:cNvCxnSpPr>
          <p:nvPr/>
        </p:nvCxnSpPr>
        <p:spPr>
          <a:xfrm rot="5400000">
            <a:off x="-278848" y="3676981"/>
            <a:ext cx="5034793" cy="756003"/>
          </a:xfrm>
          <a:prstGeom prst="bentConnector4">
            <a:avLst>
              <a:gd name="adj1" fmla="val 3060"/>
              <a:gd name="adj2" fmla="val 301587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1433A38B-A4AB-10A8-D2A6-1344A3532450}"/>
              </a:ext>
            </a:extLst>
          </p:cNvPr>
          <p:cNvSpPr/>
          <p:nvPr/>
        </p:nvSpPr>
        <p:spPr>
          <a:xfrm>
            <a:off x="873122" y="5057028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88BB4E7-18B0-9204-9443-7C802E2EFF39}"/>
              </a:ext>
            </a:extLst>
          </p:cNvPr>
          <p:cNvCxnSpPr>
            <a:cxnSpLocks/>
            <a:stCxn id="31" idx="1"/>
            <a:endCxn id="100" idx="0"/>
          </p:cNvCxnSpPr>
          <p:nvPr/>
        </p:nvCxnSpPr>
        <p:spPr>
          <a:xfrm rot="10800000" flipH="1">
            <a:off x="873121" y="2937726"/>
            <a:ext cx="756003" cy="2299303"/>
          </a:xfrm>
          <a:prstGeom prst="bentConnector4">
            <a:avLst>
              <a:gd name="adj1" fmla="val -30238"/>
              <a:gd name="adj2" fmla="val 10994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54ED3A6A-0001-21AC-C3C9-B5EE149FCB70}"/>
              </a:ext>
            </a:extLst>
          </p:cNvPr>
          <p:cNvSpPr/>
          <p:nvPr/>
        </p:nvSpPr>
        <p:spPr>
          <a:xfrm>
            <a:off x="8819453" y="1191113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대장간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885AF899-2492-F893-41AE-BDEF4851D7DB}"/>
              </a:ext>
            </a:extLst>
          </p:cNvPr>
          <p:cNvSpPr/>
          <p:nvPr/>
        </p:nvSpPr>
        <p:spPr>
          <a:xfrm>
            <a:off x="7718978" y="207891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강화 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CDB82306-5676-3186-3145-D457B55F2086}"/>
              </a:ext>
            </a:extLst>
          </p:cNvPr>
          <p:cNvSpPr/>
          <p:nvPr/>
        </p:nvSpPr>
        <p:spPr>
          <a:xfrm>
            <a:off x="7718978" y="3346370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cxnSp>
        <p:nvCxnSpPr>
          <p:cNvPr id="176" name="직선 화살표 연결선 69">
            <a:extLst>
              <a:ext uri="{FF2B5EF4-FFF2-40B4-BE49-F238E27FC236}">
                <a16:creationId xmlns:a16="http://schemas.microsoft.com/office/drawing/2014/main" id="{829AB0DE-5642-04D9-8072-FE4BB2E89740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 rot="5400000">
            <a:off x="8761314" y="1264778"/>
            <a:ext cx="527805" cy="110047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CA5044-0925-EA43-BBB0-AB5F41FE265C}"/>
              </a:ext>
            </a:extLst>
          </p:cNvPr>
          <p:cNvCxnSpPr>
            <a:cxnSpLocks/>
            <a:stCxn id="173" idx="2"/>
            <a:endCxn id="190" idx="0"/>
          </p:cNvCxnSpPr>
          <p:nvPr/>
        </p:nvCxnSpPr>
        <p:spPr>
          <a:xfrm>
            <a:off x="8474978" y="2438918"/>
            <a:ext cx="0" cy="3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14FB0F82-885A-3628-475F-F0410A0CA20C}"/>
              </a:ext>
            </a:extLst>
          </p:cNvPr>
          <p:cNvCxnSpPr>
            <a:cxnSpLocks/>
            <a:stCxn id="174" idx="2"/>
            <a:endCxn id="180" idx="0"/>
          </p:cNvCxnSpPr>
          <p:nvPr/>
        </p:nvCxnSpPr>
        <p:spPr>
          <a:xfrm>
            <a:off x="8474978" y="3706370"/>
            <a:ext cx="0" cy="2138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CEFAF3B-D142-1334-A28D-854B6E5F3544}"/>
              </a:ext>
            </a:extLst>
          </p:cNvPr>
          <p:cNvCxnSpPr>
            <a:cxnSpLocks/>
            <a:stCxn id="198" idx="2"/>
            <a:endCxn id="202" idx="0"/>
          </p:cNvCxnSpPr>
          <p:nvPr/>
        </p:nvCxnSpPr>
        <p:spPr>
          <a:xfrm>
            <a:off x="8474978" y="4941094"/>
            <a:ext cx="0" cy="22219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E9583D4-8CB3-1E98-10F7-5EA76524DFFC}"/>
              </a:ext>
            </a:extLst>
          </p:cNvPr>
          <p:cNvSpPr/>
          <p:nvPr/>
        </p:nvSpPr>
        <p:spPr>
          <a:xfrm>
            <a:off x="7718978" y="392017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강화하기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676C64E-DD21-3FD7-2E0E-355212DD4F0D}"/>
              </a:ext>
            </a:extLst>
          </p:cNvPr>
          <p:cNvCxnSpPr>
            <a:cxnSpLocks/>
            <a:stCxn id="180" idx="2"/>
            <a:endCxn id="198" idx="0"/>
          </p:cNvCxnSpPr>
          <p:nvPr/>
        </p:nvCxnSpPr>
        <p:spPr>
          <a:xfrm>
            <a:off x="8474978" y="4280178"/>
            <a:ext cx="0" cy="3009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737E276-3C6C-A10D-5407-11227C5565F5}"/>
              </a:ext>
            </a:extLst>
          </p:cNvPr>
          <p:cNvSpPr/>
          <p:nvPr/>
        </p:nvSpPr>
        <p:spPr>
          <a:xfrm>
            <a:off x="9955489" y="2088412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수리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FAFD960-0506-CA52-980F-0F481DD1D058}"/>
              </a:ext>
            </a:extLst>
          </p:cNvPr>
          <p:cNvSpPr/>
          <p:nvPr/>
        </p:nvSpPr>
        <p:spPr>
          <a:xfrm>
            <a:off x="9960061" y="363315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cxnSp>
        <p:nvCxnSpPr>
          <p:cNvPr id="185" name="직선 화살표 연결선 87">
            <a:extLst>
              <a:ext uri="{FF2B5EF4-FFF2-40B4-BE49-F238E27FC236}">
                <a16:creationId xmlns:a16="http://schemas.microsoft.com/office/drawing/2014/main" id="{97D04F79-347E-1F81-E94D-36238A3280E3}"/>
              </a:ext>
            </a:extLst>
          </p:cNvPr>
          <p:cNvCxnSpPr>
            <a:cxnSpLocks/>
            <a:stCxn id="172" idx="2"/>
            <a:endCxn id="182" idx="0"/>
          </p:cNvCxnSpPr>
          <p:nvPr/>
        </p:nvCxnSpPr>
        <p:spPr>
          <a:xfrm rot="16200000" flipH="1">
            <a:off x="9874822" y="1251744"/>
            <a:ext cx="537299" cy="113603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ED2F4C0-05B7-83D7-0C2D-08C985187893}"/>
              </a:ext>
            </a:extLst>
          </p:cNvPr>
          <p:cNvCxnSpPr>
            <a:cxnSpLocks/>
            <a:stCxn id="182" idx="2"/>
            <a:endCxn id="192" idx="0"/>
          </p:cNvCxnSpPr>
          <p:nvPr/>
        </p:nvCxnSpPr>
        <p:spPr>
          <a:xfrm>
            <a:off x="10711489" y="2448412"/>
            <a:ext cx="4572" cy="412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92C0BC2-1685-E3C8-2DEB-D2DC45B54CAF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>
            <a:off x="10716061" y="3993159"/>
            <a:ext cx="0" cy="3662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ECF53E2-4852-4D1F-B224-B4804BE1E93E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flipH="1">
            <a:off x="10711489" y="4719423"/>
            <a:ext cx="4572" cy="26560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73AFEB4-435E-BC3C-E358-599A3CA2321F}"/>
              </a:ext>
            </a:extLst>
          </p:cNvPr>
          <p:cNvSpPr/>
          <p:nvPr/>
        </p:nvSpPr>
        <p:spPr>
          <a:xfrm>
            <a:off x="9960061" y="4359423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수리하기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9D016B96-FD74-2FCD-A75D-D50D05B3E6BA}"/>
              </a:ext>
            </a:extLst>
          </p:cNvPr>
          <p:cNvSpPr/>
          <p:nvPr/>
        </p:nvSpPr>
        <p:spPr>
          <a:xfrm>
            <a:off x="7718978" y="2820676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장비 아이템 리스트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ACA9460-8948-447F-8913-F6A067DFCAC2}"/>
              </a:ext>
            </a:extLst>
          </p:cNvPr>
          <p:cNvCxnSpPr>
            <a:cxnSpLocks/>
            <a:stCxn id="190" idx="2"/>
            <a:endCxn id="174" idx="0"/>
          </p:cNvCxnSpPr>
          <p:nvPr/>
        </p:nvCxnSpPr>
        <p:spPr>
          <a:xfrm>
            <a:off x="8474978" y="3180676"/>
            <a:ext cx="0" cy="1656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48FCAEE2-9FAB-79D3-2F07-D0CE5DBB76F7}"/>
              </a:ext>
            </a:extLst>
          </p:cNvPr>
          <p:cNvSpPr/>
          <p:nvPr/>
        </p:nvSpPr>
        <p:spPr>
          <a:xfrm>
            <a:off x="9960061" y="2860453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장비 아이템 리스트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4F701EF-632B-870E-35F4-6036A7E52425}"/>
              </a:ext>
            </a:extLst>
          </p:cNvPr>
          <p:cNvCxnSpPr>
            <a:cxnSpLocks/>
            <a:stCxn id="192" idx="2"/>
            <a:endCxn id="183" idx="0"/>
          </p:cNvCxnSpPr>
          <p:nvPr/>
        </p:nvCxnSpPr>
        <p:spPr>
          <a:xfrm>
            <a:off x="10716061" y="3220453"/>
            <a:ext cx="0" cy="4127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AA03B761-03EB-5C5E-D1A2-0C3AA27D929F}"/>
              </a:ext>
            </a:extLst>
          </p:cNvPr>
          <p:cNvSpPr/>
          <p:nvPr/>
        </p:nvSpPr>
        <p:spPr>
          <a:xfrm>
            <a:off x="8819453" y="6412405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en-US" altLang="ko-KR" sz="1000"/>
          </a:p>
        </p:txBody>
      </p:sp>
      <p:cxnSp>
        <p:nvCxnSpPr>
          <p:cNvPr id="195" name="직선 화살표 연결선 121">
            <a:extLst>
              <a:ext uri="{FF2B5EF4-FFF2-40B4-BE49-F238E27FC236}">
                <a16:creationId xmlns:a16="http://schemas.microsoft.com/office/drawing/2014/main" id="{63DE8496-ACDC-2E94-8E2B-D5A2F5E24961}"/>
              </a:ext>
            </a:extLst>
          </p:cNvPr>
          <p:cNvCxnSpPr>
            <a:cxnSpLocks/>
            <a:stCxn id="211" idx="2"/>
            <a:endCxn id="243" idx="0"/>
          </p:cNvCxnSpPr>
          <p:nvPr/>
        </p:nvCxnSpPr>
        <p:spPr>
          <a:xfrm>
            <a:off x="10711489" y="5345024"/>
            <a:ext cx="0" cy="3051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24">
            <a:extLst>
              <a:ext uri="{FF2B5EF4-FFF2-40B4-BE49-F238E27FC236}">
                <a16:creationId xmlns:a16="http://schemas.microsoft.com/office/drawing/2014/main" id="{D2B841F5-7E1F-732E-0F34-9D0A44500A78}"/>
              </a:ext>
            </a:extLst>
          </p:cNvPr>
          <p:cNvCxnSpPr>
            <a:cxnSpLocks/>
            <a:stCxn id="246" idx="2"/>
            <a:endCxn id="194" idx="0"/>
          </p:cNvCxnSpPr>
          <p:nvPr/>
        </p:nvCxnSpPr>
        <p:spPr>
          <a:xfrm rot="16200000" flipH="1">
            <a:off x="8877411" y="5714362"/>
            <a:ext cx="295609" cy="110047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">
            <a:extLst>
              <a:ext uri="{FF2B5EF4-FFF2-40B4-BE49-F238E27FC236}">
                <a16:creationId xmlns:a16="http://schemas.microsoft.com/office/drawing/2014/main" id="{22F2BA03-0B4B-5E50-CD1F-8105D3035EC3}"/>
              </a:ext>
            </a:extLst>
          </p:cNvPr>
          <p:cNvCxnSpPr>
            <a:cxnSpLocks/>
            <a:stCxn id="172" idx="2"/>
            <a:endCxn id="194" idx="1"/>
          </p:cNvCxnSpPr>
          <p:nvPr/>
        </p:nvCxnSpPr>
        <p:spPr>
          <a:xfrm rot="5400000">
            <a:off x="6676807" y="3693759"/>
            <a:ext cx="5041292" cy="756000"/>
          </a:xfrm>
          <a:prstGeom prst="bentConnector4">
            <a:avLst>
              <a:gd name="adj1" fmla="val 1862"/>
              <a:gd name="adj2" fmla="val 514934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판단 197">
            <a:extLst>
              <a:ext uri="{FF2B5EF4-FFF2-40B4-BE49-F238E27FC236}">
                <a16:creationId xmlns:a16="http://schemas.microsoft.com/office/drawing/2014/main" id="{8E3E93A9-4FDC-7CC6-EA69-1B4A43541A04}"/>
              </a:ext>
            </a:extLst>
          </p:cNvPr>
          <p:cNvSpPr/>
          <p:nvPr/>
        </p:nvSpPr>
        <p:spPr>
          <a:xfrm>
            <a:off x="7718978" y="4581094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199" name="직선 화살표 연결선 97">
            <a:extLst>
              <a:ext uri="{FF2B5EF4-FFF2-40B4-BE49-F238E27FC236}">
                <a16:creationId xmlns:a16="http://schemas.microsoft.com/office/drawing/2014/main" id="{5B00898C-88DB-48BA-B47D-AFD232CB6518}"/>
              </a:ext>
            </a:extLst>
          </p:cNvPr>
          <p:cNvCxnSpPr>
            <a:cxnSpLocks/>
            <a:stCxn id="198" idx="1"/>
            <a:endCxn id="190" idx="0"/>
          </p:cNvCxnSpPr>
          <p:nvPr/>
        </p:nvCxnSpPr>
        <p:spPr>
          <a:xfrm rot="10800000" flipH="1">
            <a:off x="7718978" y="2820676"/>
            <a:ext cx="756000" cy="1940418"/>
          </a:xfrm>
          <a:prstGeom prst="bentConnector4">
            <a:avLst>
              <a:gd name="adj1" fmla="val -30238"/>
              <a:gd name="adj2" fmla="val 111781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판단 201">
            <a:extLst>
              <a:ext uri="{FF2B5EF4-FFF2-40B4-BE49-F238E27FC236}">
                <a16:creationId xmlns:a16="http://schemas.microsoft.com/office/drawing/2014/main" id="{7BDD8B59-651B-FE05-4F31-64121564DF8E}"/>
              </a:ext>
            </a:extLst>
          </p:cNvPr>
          <p:cNvSpPr/>
          <p:nvPr/>
        </p:nvSpPr>
        <p:spPr>
          <a:xfrm>
            <a:off x="7718978" y="5163291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확률 체크</a:t>
            </a:r>
          </a:p>
        </p:txBody>
      </p:sp>
      <p:sp>
        <p:nvSpPr>
          <p:cNvPr id="211" name="순서도: 판단 210">
            <a:extLst>
              <a:ext uri="{FF2B5EF4-FFF2-40B4-BE49-F238E27FC236}">
                <a16:creationId xmlns:a16="http://schemas.microsoft.com/office/drawing/2014/main" id="{28E97533-0947-B81F-EA50-CCDFB3767F6E}"/>
              </a:ext>
            </a:extLst>
          </p:cNvPr>
          <p:cNvSpPr/>
          <p:nvPr/>
        </p:nvSpPr>
        <p:spPr>
          <a:xfrm>
            <a:off x="9955489" y="4985024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231" name="직선 화살표 연결선 97">
            <a:extLst>
              <a:ext uri="{FF2B5EF4-FFF2-40B4-BE49-F238E27FC236}">
                <a16:creationId xmlns:a16="http://schemas.microsoft.com/office/drawing/2014/main" id="{1DF7710E-54E3-3591-324D-1D01665B0D85}"/>
              </a:ext>
            </a:extLst>
          </p:cNvPr>
          <p:cNvCxnSpPr>
            <a:cxnSpLocks/>
            <a:stCxn id="211" idx="3"/>
            <a:endCxn id="192" idx="0"/>
          </p:cNvCxnSpPr>
          <p:nvPr/>
        </p:nvCxnSpPr>
        <p:spPr>
          <a:xfrm flipH="1" flipV="1">
            <a:off x="10716061" y="2860453"/>
            <a:ext cx="751428" cy="2304571"/>
          </a:xfrm>
          <a:prstGeom prst="bentConnector4">
            <a:avLst>
              <a:gd name="adj1" fmla="val -31031"/>
              <a:gd name="adj2" fmla="val 10991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97">
            <a:extLst>
              <a:ext uri="{FF2B5EF4-FFF2-40B4-BE49-F238E27FC236}">
                <a16:creationId xmlns:a16="http://schemas.microsoft.com/office/drawing/2014/main" id="{5AA469FF-00BF-FBBE-0F75-1EFB98A376A5}"/>
              </a:ext>
            </a:extLst>
          </p:cNvPr>
          <p:cNvCxnSpPr>
            <a:cxnSpLocks/>
            <a:stCxn id="202" idx="1"/>
            <a:endCxn id="247" idx="3"/>
          </p:cNvCxnSpPr>
          <p:nvPr/>
        </p:nvCxnSpPr>
        <p:spPr>
          <a:xfrm flipH="1">
            <a:off x="7239903" y="5343291"/>
            <a:ext cx="479075" cy="50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AF01A9E4-DEAB-2C7F-C71D-1DA46B6DA0C7}"/>
              </a:ext>
            </a:extLst>
          </p:cNvPr>
          <p:cNvSpPr/>
          <p:nvPr/>
        </p:nvSpPr>
        <p:spPr>
          <a:xfrm>
            <a:off x="9955489" y="5650208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내구도 상승</a:t>
            </a: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6AE0F8B7-6235-B74C-2E36-C2D2255A1988}"/>
              </a:ext>
            </a:extLst>
          </p:cNvPr>
          <p:cNvSpPr/>
          <p:nvPr/>
        </p:nvSpPr>
        <p:spPr>
          <a:xfrm>
            <a:off x="7718978" y="5756796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강화 성공 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E094D919-BAAB-4A79-A2A0-DC2700B69E13}"/>
              </a:ext>
            </a:extLst>
          </p:cNvPr>
          <p:cNvSpPr/>
          <p:nvPr/>
        </p:nvSpPr>
        <p:spPr>
          <a:xfrm>
            <a:off x="5874105" y="5055982"/>
            <a:ext cx="1365798" cy="5846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강화 실패</a:t>
            </a:r>
            <a:endParaRPr lang="en-US" altLang="ko-KR" sz="1000"/>
          </a:p>
          <a:p>
            <a:pPr algn="ctr"/>
            <a:r>
              <a:rPr lang="en-US" altLang="ko-KR" sz="1000"/>
              <a:t>(</a:t>
            </a:r>
            <a:r>
              <a:rPr lang="ko-KR" altLang="en-US" sz="1000"/>
              <a:t>장비 파괴</a:t>
            </a:r>
            <a:r>
              <a:rPr lang="en-US" altLang="ko-KR" sz="1000"/>
              <a:t>)</a:t>
            </a: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DEC1FC9-6375-FC7F-3806-DD0192FE4A0B}"/>
              </a:ext>
            </a:extLst>
          </p:cNvPr>
          <p:cNvCxnSpPr>
            <a:cxnSpLocks/>
            <a:stCxn id="202" idx="2"/>
            <a:endCxn id="246" idx="0"/>
          </p:cNvCxnSpPr>
          <p:nvPr/>
        </p:nvCxnSpPr>
        <p:spPr>
          <a:xfrm>
            <a:off x="8474978" y="5523291"/>
            <a:ext cx="0" cy="23350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124">
            <a:extLst>
              <a:ext uri="{FF2B5EF4-FFF2-40B4-BE49-F238E27FC236}">
                <a16:creationId xmlns:a16="http://schemas.microsoft.com/office/drawing/2014/main" id="{C593CE62-C46D-6BE9-5B70-1529E27A225C}"/>
              </a:ext>
            </a:extLst>
          </p:cNvPr>
          <p:cNvCxnSpPr>
            <a:cxnSpLocks/>
            <a:stCxn id="243" idx="2"/>
            <a:endCxn id="194" idx="0"/>
          </p:cNvCxnSpPr>
          <p:nvPr/>
        </p:nvCxnSpPr>
        <p:spPr>
          <a:xfrm rot="5400000">
            <a:off x="9942373" y="5643288"/>
            <a:ext cx="402197" cy="1136036"/>
          </a:xfrm>
          <a:prstGeom prst="bentConnector3">
            <a:avLst>
              <a:gd name="adj1" fmla="val 62631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6391239-00AC-892E-8287-249A77806859}"/>
              </a:ext>
            </a:extLst>
          </p:cNvPr>
          <p:cNvGrpSpPr/>
          <p:nvPr/>
        </p:nvGrpSpPr>
        <p:grpSpPr>
          <a:xfrm>
            <a:off x="380615" y="945879"/>
            <a:ext cx="3492000" cy="1332000"/>
            <a:chOff x="540196" y="3886861"/>
            <a:chExt cx="3492000" cy="1332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40196" y="3886861"/>
              <a:ext cx="3492000" cy="1332000"/>
            </a:xfrm>
            <a:prstGeom prst="roundRect">
              <a:avLst>
                <a:gd name="adj" fmla="val 11008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Battle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536808" y="4483787"/>
              <a:ext cx="1152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field</a:t>
              </a:r>
              <a:endParaRPr lang="ko-KR" altLang="en-US" sz="140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62502" y="4483787"/>
              <a:ext cx="1152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dungeon</a:t>
              </a:r>
              <a:endParaRPr lang="ko-KR" altLang="en-US" sz="14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D1A9766-EC1E-5172-2A28-41259AA8461F}"/>
              </a:ext>
            </a:extLst>
          </p:cNvPr>
          <p:cNvGrpSpPr/>
          <p:nvPr/>
        </p:nvGrpSpPr>
        <p:grpSpPr>
          <a:xfrm>
            <a:off x="380615" y="3725647"/>
            <a:ext cx="2134509" cy="2825298"/>
            <a:chOff x="2795248" y="3717923"/>
            <a:chExt cx="2134509" cy="2825298"/>
          </a:xfrm>
        </p:grpSpPr>
        <p:sp>
          <p:nvSpPr>
            <p:cNvPr id="50" name="모서리가 둥근 직사각형 8">
              <a:extLst>
                <a:ext uri="{FF2B5EF4-FFF2-40B4-BE49-F238E27FC236}">
                  <a16:creationId xmlns:a16="http://schemas.microsoft.com/office/drawing/2014/main" id="{4A261396-81CF-49A9-C335-B41ED0F38303}"/>
                </a:ext>
              </a:extLst>
            </p:cNvPr>
            <p:cNvSpPr/>
            <p:nvPr/>
          </p:nvSpPr>
          <p:spPr>
            <a:xfrm>
              <a:off x="2795248" y="3717923"/>
              <a:ext cx="2134509" cy="2825298"/>
            </a:xfrm>
            <a:prstGeom prst="roundRect">
              <a:avLst>
                <a:gd name="adj" fmla="val 774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player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124061" y="422809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level</a:t>
              </a:r>
              <a:endParaRPr lang="ko-KR" altLang="en-US" sz="1400"/>
            </a:p>
          </p:txBody>
        </p:sp>
        <p:sp>
          <p:nvSpPr>
            <p:cNvPr id="68" name="모서리가 둥근 직사각형 6">
              <a:extLst>
                <a:ext uri="{FF2B5EF4-FFF2-40B4-BE49-F238E27FC236}">
                  <a16:creationId xmlns:a16="http://schemas.microsoft.com/office/drawing/2014/main" id="{10AF5F52-ACCE-244C-9927-F18809B6DB34}"/>
                </a:ext>
              </a:extLst>
            </p:cNvPr>
            <p:cNvSpPr/>
            <p:nvPr/>
          </p:nvSpPr>
          <p:spPr>
            <a:xfrm>
              <a:off x="3124061" y="4767796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/ MP</a:t>
              </a:r>
              <a:endParaRPr lang="ko-KR" altLang="en-US" sz="1400"/>
            </a:p>
          </p:txBody>
        </p:sp>
        <p:sp>
          <p:nvSpPr>
            <p:cNvPr id="69" name="모서리가 둥근 직사각형 6">
              <a:extLst>
                <a:ext uri="{FF2B5EF4-FFF2-40B4-BE49-F238E27FC236}">
                  <a16:creationId xmlns:a16="http://schemas.microsoft.com/office/drawing/2014/main" id="{A2995338-0337-FE9E-D2F7-BD6F6F2EEBC1}"/>
                </a:ext>
              </a:extLst>
            </p:cNvPr>
            <p:cNvSpPr/>
            <p:nvPr/>
          </p:nvSpPr>
          <p:spPr>
            <a:xfrm>
              <a:off x="3124061" y="5307499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Attack power </a:t>
              </a:r>
              <a:endParaRPr lang="ko-KR" altLang="en-US" sz="1400"/>
            </a:p>
          </p:txBody>
        </p:sp>
        <p:sp>
          <p:nvSpPr>
            <p:cNvPr id="70" name="모서리가 둥근 직사각형 6">
              <a:extLst>
                <a:ext uri="{FF2B5EF4-FFF2-40B4-BE49-F238E27FC236}">
                  <a16:creationId xmlns:a16="http://schemas.microsoft.com/office/drawing/2014/main" id="{0587EBA0-221A-DD1F-6C74-D88B295E3F68}"/>
                </a:ext>
              </a:extLst>
            </p:cNvPr>
            <p:cNvSpPr/>
            <p:nvPr/>
          </p:nvSpPr>
          <p:spPr>
            <a:xfrm>
              <a:off x="3124061" y="584720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defense</a:t>
              </a:r>
              <a:endParaRPr lang="ko-KR" altLang="en-US" sz="14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02B0D09-0F40-FAF0-6AE0-3E8E77005622}"/>
              </a:ext>
            </a:extLst>
          </p:cNvPr>
          <p:cNvGrpSpPr/>
          <p:nvPr/>
        </p:nvGrpSpPr>
        <p:grpSpPr>
          <a:xfrm>
            <a:off x="8346364" y="945879"/>
            <a:ext cx="3492000" cy="1332000"/>
            <a:chOff x="8460319" y="750209"/>
            <a:chExt cx="3492000" cy="1332000"/>
          </a:xfrm>
        </p:grpSpPr>
        <p:sp>
          <p:nvSpPr>
            <p:cNvPr id="85" name="모서리가 둥근 직사각형 8">
              <a:extLst>
                <a:ext uri="{FF2B5EF4-FFF2-40B4-BE49-F238E27FC236}">
                  <a16:creationId xmlns:a16="http://schemas.microsoft.com/office/drawing/2014/main" id="{D5AD172D-AF57-1444-2624-26E07DA47041}"/>
                </a:ext>
              </a:extLst>
            </p:cNvPr>
            <p:cNvSpPr/>
            <p:nvPr/>
          </p:nvSpPr>
          <p:spPr>
            <a:xfrm>
              <a:off x="8460319" y="750209"/>
              <a:ext cx="3492000" cy="1332000"/>
            </a:xfrm>
            <a:prstGeom prst="roundRect">
              <a:avLst>
                <a:gd name="adj" fmla="val 7742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Smithy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3" name="모서리가 둥근 직사각형 13">
              <a:extLst>
                <a:ext uri="{FF2B5EF4-FFF2-40B4-BE49-F238E27FC236}">
                  <a16:creationId xmlns:a16="http://schemas.microsoft.com/office/drawing/2014/main" id="{E80BBE7B-856B-DE5C-C806-2A3FBBF85B1B}"/>
                </a:ext>
              </a:extLst>
            </p:cNvPr>
            <p:cNvSpPr/>
            <p:nvPr/>
          </p:nvSpPr>
          <p:spPr>
            <a:xfrm>
              <a:off x="8935898" y="1296258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enhance </a:t>
              </a:r>
              <a:endParaRPr lang="ko-KR" altLang="en-US" sz="1400"/>
            </a:p>
          </p:txBody>
        </p:sp>
        <p:sp>
          <p:nvSpPr>
            <p:cNvPr id="84" name="모서리가 둥근 직사각형 13">
              <a:extLst>
                <a:ext uri="{FF2B5EF4-FFF2-40B4-BE49-F238E27FC236}">
                  <a16:creationId xmlns:a16="http://schemas.microsoft.com/office/drawing/2014/main" id="{FAD79C9C-CDB2-EB05-7F5F-BC2F985C2AC8}"/>
                </a:ext>
              </a:extLst>
            </p:cNvPr>
            <p:cNvSpPr/>
            <p:nvPr/>
          </p:nvSpPr>
          <p:spPr>
            <a:xfrm>
              <a:off x="10375357" y="1296258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repair 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955254-4BEB-BEA7-8389-D2F465440306}"/>
                </a:ext>
              </a:extLst>
            </p:cNvPr>
            <p:cNvSpPr txBox="1"/>
            <p:nvPr/>
          </p:nvSpPr>
          <p:spPr>
            <a:xfrm>
              <a:off x="9635250" y="1711966"/>
              <a:ext cx="112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Success prob</a:t>
              </a:r>
              <a:endParaRPr lang="ko-KR" altLang="en-US" sz="14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31EEDD6-C8F7-F551-C283-383A07DDF079}"/>
              </a:ext>
            </a:extLst>
          </p:cNvPr>
          <p:cNvGrpSpPr/>
          <p:nvPr/>
        </p:nvGrpSpPr>
        <p:grpSpPr>
          <a:xfrm>
            <a:off x="4363489" y="945879"/>
            <a:ext cx="3492000" cy="1332000"/>
            <a:chOff x="4578017" y="750209"/>
            <a:chExt cx="3492000" cy="1332000"/>
          </a:xfrm>
        </p:grpSpPr>
        <p:sp>
          <p:nvSpPr>
            <p:cNvPr id="86" name="모서리가 둥근 직사각형 8">
              <a:extLst>
                <a:ext uri="{FF2B5EF4-FFF2-40B4-BE49-F238E27FC236}">
                  <a16:creationId xmlns:a16="http://schemas.microsoft.com/office/drawing/2014/main" id="{11D013A4-0239-F688-BCE1-10F3593C5771}"/>
                </a:ext>
              </a:extLst>
            </p:cNvPr>
            <p:cNvSpPr/>
            <p:nvPr/>
          </p:nvSpPr>
          <p:spPr>
            <a:xfrm>
              <a:off x="4578017" y="750209"/>
              <a:ext cx="3492000" cy="1332000"/>
            </a:xfrm>
            <a:prstGeom prst="roundRect">
              <a:avLst>
                <a:gd name="adj" fmla="val 7742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Shop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7" name="모서리가 둥근 직사각형 13">
              <a:extLst>
                <a:ext uri="{FF2B5EF4-FFF2-40B4-BE49-F238E27FC236}">
                  <a16:creationId xmlns:a16="http://schemas.microsoft.com/office/drawing/2014/main" id="{89CA6370-839D-8737-7F9A-40B0963F8679}"/>
                </a:ext>
              </a:extLst>
            </p:cNvPr>
            <p:cNvSpPr/>
            <p:nvPr/>
          </p:nvSpPr>
          <p:spPr>
            <a:xfrm>
              <a:off x="5050399" y="1347135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Buy </a:t>
              </a:r>
              <a:endParaRPr lang="ko-KR" altLang="en-US" sz="1400"/>
            </a:p>
          </p:txBody>
        </p:sp>
        <p:sp>
          <p:nvSpPr>
            <p:cNvPr id="88" name="모서리가 둥근 직사각형 13">
              <a:extLst>
                <a:ext uri="{FF2B5EF4-FFF2-40B4-BE49-F238E27FC236}">
                  <a16:creationId xmlns:a16="http://schemas.microsoft.com/office/drawing/2014/main" id="{F1708DFD-4CA2-F33B-C5FC-F5F20D51F456}"/>
                </a:ext>
              </a:extLst>
            </p:cNvPr>
            <p:cNvSpPr/>
            <p:nvPr/>
          </p:nvSpPr>
          <p:spPr>
            <a:xfrm>
              <a:off x="6489858" y="1347135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Sell </a:t>
              </a:r>
              <a:endParaRPr lang="ko-KR" altLang="en-US" sz="140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EBBC086-0D8E-C2D3-6D4A-056DC952E8FF}"/>
              </a:ext>
            </a:extLst>
          </p:cNvPr>
          <p:cNvGrpSpPr/>
          <p:nvPr/>
        </p:nvGrpSpPr>
        <p:grpSpPr>
          <a:xfrm>
            <a:off x="5279325" y="3725647"/>
            <a:ext cx="6134077" cy="2845752"/>
            <a:chOff x="5129474" y="3761715"/>
            <a:chExt cx="6134077" cy="2845752"/>
          </a:xfrm>
        </p:grpSpPr>
        <p:sp>
          <p:nvSpPr>
            <p:cNvPr id="5" name="모서리가 둥근 직사각형 8">
              <a:extLst>
                <a:ext uri="{FF2B5EF4-FFF2-40B4-BE49-F238E27FC236}">
                  <a16:creationId xmlns:a16="http://schemas.microsoft.com/office/drawing/2014/main" id="{759B6D44-FE2B-6CCD-111F-35389DE9DDC8}"/>
                </a:ext>
              </a:extLst>
            </p:cNvPr>
            <p:cNvSpPr/>
            <p:nvPr/>
          </p:nvSpPr>
          <p:spPr>
            <a:xfrm>
              <a:off x="5129474" y="3761715"/>
              <a:ext cx="2134509" cy="2845752"/>
            </a:xfrm>
            <a:prstGeom prst="roundRect">
              <a:avLst>
                <a:gd name="adj" fmla="val 7742"/>
              </a:avLst>
            </a:prstGeom>
            <a:solidFill>
              <a:srgbClr val="ADB9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Item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448335" y="4142086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0" i="0">
                  <a:solidFill>
                    <a:schemeClr val="tx1"/>
                  </a:solidFill>
                  <a:effectLst/>
                  <a:latin typeface="noto"/>
                </a:rPr>
                <a:t>currency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4C45D82-E270-F309-A9CE-4B92A3916F66}"/>
                </a:ext>
              </a:extLst>
            </p:cNvPr>
            <p:cNvSpPr/>
            <p:nvPr/>
          </p:nvSpPr>
          <p:spPr>
            <a:xfrm>
              <a:off x="5448335" y="5329232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consume</a:t>
              </a:r>
              <a:endParaRPr lang="ko-KR" altLang="en-US" sz="14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AB270D6-3DD7-F1FA-15C7-5006A4FB67F2}"/>
                </a:ext>
              </a:extLst>
            </p:cNvPr>
            <p:cNvSpPr/>
            <p:nvPr/>
          </p:nvSpPr>
          <p:spPr>
            <a:xfrm>
              <a:off x="5448335" y="5922804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junk</a:t>
              </a:r>
              <a:endParaRPr lang="ko-KR" altLang="en-US" sz="14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620D3AA-EBC4-76C2-31DC-C633B281198C}"/>
                </a:ext>
              </a:extLst>
            </p:cNvPr>
            <p:cNvSpPr/>
            <p:nvPr/>
          </p:nvSpPr>
          <p:spPr>
            <a:xfrm>
              <a:off x="5448335" y="4735659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equip</a:t>
              </a:r>
              <a:endParaRPr lang="ko-KR" altLang="en-US" sz="14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4631B2F-7234-BBDF-568D-079B0F2EA32A}"/>
                </a:ext>
              </a:extLst>
            </p:cNvPr>
            <p:cNvCxnSpPr>
              <a:stCxn id="2" idx="3"/>
              <a:endCxn id="17" idx="3"/>
            </p:cNvCxnSpPr>
            <p:nvPr/>
          </p:nvCxnSpPr>
          <p:spPr>
            <a:xfrm flipV="1">
              <a:off x="6945122" y="4894314"/>
              <a:ext cx="4318429" cy="57345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43695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Weapon</a:t>
              </a:r>
              <a:endParaRPr lang="ko-KR" altLang="en-US" sz="1400"/>
            </a:p>
          </p:txBody>
        </p:sp>
        <p:sp>
          <p:nvSpPr>
            <p:cNvPr id="16" name="모서리가 둥근 직사각형 13">
              <a:extLst>
                <a:ext uri="{FF2B5EF4-FFF2-40B4-BE49-F238E27FC236}">
                  <a16:creationId xmlns:a16="http://schemas.microsoft.com/office/drawing/2014/main" id="{CA6CD48B-83DD-09B7-BBCA-DEA6364AA7BC}"/>
                </a:ext>
              </a:extLst>
            </p:cNvPr>
            <p:cNvSpPr/>
            <p:nvPr/>
          </p:nvSpPr>
          <p:spPr>
            <a:xfrm>
              <a:off x="877013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Armor</a:t>
              </a:r>
              <a:endParaRPr lang="ko-KR" altLang="en-US" sz="1400"/>
            </a:p>
          </p:txBody>
        </p:sp>
        <p:sp>
          <p:nvSpPr>
            <p:cNvPr id="17" name="모서리가 둥근 직사각형 13">
              <a:extLst>
                <a:ext uri="{FF2B5EF4-FFF2-40B4-BE49-F238E27FC236}">
                  <a16:creationId xmlns:a16="http://schemas.microsoft.com/office/drawing/2014/main" id="{A2513301-DCE4-ADA5-F94E-9CB2BBBD09A1}"/>
                </a:ext>
              </a:extLst>
            </p:cNvPr>
            <p:cNvSpPr/>
            <p:nvPr/>
          </p:nvSpPr>
          <p:spPr>
            <a:xfrm>
              <a:off x="1010331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Accessory</a:t>
              </a:r>
              <a:endParaRPr lang="ko-KR" altLang="en-US" sz="140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545D553-0736-2C2C-12F1-3A8DDE07E820}"/>
                </a:ext>
              </a:extLst>
            </p:cNvPr>
            <p:cNvCxnSpPr>
              <a:cxnSpLocks/>
              <a:stCxn id="13" idx="3"/>
              <a:endCxn id="25" idx="3"/>
            </p:cNvCxnSpPr>
            <p:nvPr/>
          </p:nvCxnSpPr>
          <p:spPr>
            <a:xfrm flipV="1">
              <a:off x="6945122" y="5504144"/>
              <a:ext cx="2985249" cy="41088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7B504C0B-EB2D-E4F1-0DFF-E8DD5D782057}"/>
                </a:ext>
              </a:extLst>
            </p:cNvPr>
            <p:cNvSpPr/>
            <p:nvPr/>
          </p:nvSpPr>
          <p:spPr>
            <a:xfrm>
              <a:off x="7436944" y="532414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potion</a:t>
              </a:r>
              <a:endParaRPr lang="ko-KR" altLang="en-US" sz="1400"/>
            </a:p>
          </p:txBody>
        </p:sp>
        <p:sp>
          <p:nvSpPr>
            <p:cNvPr id="25" name="모서리가 둥근 직사각형 13">
              <a:extLst>
                <a:ext uri="{FF2B5EF4-FFF2-40B4-BE49-F238E27FC236}">
                  <a16:creationId xmlns:a16="http://schemas.microsoft.com/office/drawing/2014/main" id="{C436FD58-D002-4831-069B-46D2832C694A}"/>
                </a:ext>
              </a:extLst>
            </p:cNvPr>
            <p:cNvSpPr/>
            <p:nvPr/>
          </p:nvSpPr>
          <p:spPr>
            <a:xfrm>
              <a:off x="8770138" y="532414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MP potion</a:t>
              </a:r>
              <a:endParaRPr lang="ko-KR" altLang="en-US" sz="14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C902917-F368-F3DE-11F8-FC1E2F4C2192}"/>
                </a:ext>
              </a:extLst>
            </p:cNvPr>
            <p:cNvCxnSpPr>
              <a:cxnSpLocks/>
              <a:stCxn id="33" idx="3"/>
              <a:endCxn id="35" idx="3"/>
            </p:cNvCxnSpPr>
            <p:nvPr/>
          </p:nvCxnSpPr>
          <p:spPr>
            <a:xfrm>
              <a:off x="6945122" y="6138804"/>
              <a:ext cx="1652054" cy="0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13">
              <a:extLst>
                <a:ext uri="{FF2B5EF4-FFF2-40B4-BE49-F238E27FC236}">
                  <a16:creationId xmlns:a16="http://schemas.microsoft.com/office/drawing/2014/main" id="{20B286BB-A7EA-9DA4-D3D6-1C3E869C71D6}"/>
                </a:ext>
              </a:extLst>
            </p:cNvPr>
            <p:cNvSpPr/>
            <p:nvPr/>
          </p:nvSpPr>
          <p:spPr>
            <a:xfrm>
              <a:off x="7436943" y="595880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etc.</a:t>
              </a:r>
              <a:endParaRPr lang="ko-KR" altLang="en-US" sz="140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6D936A0-EC04-0867-B291-E9E579EC117F}"/>
                </a:ext>
              </a:extLst>
            </p:cNvPr>
            <p:cNvCxnSpPr>
              <a:cxnSpLocks/>
              <a:stCxn id="8" idx="3"/>
              <a:endCxn id="99" idx="3"/>
            </p:cNvCxnSpPr>
            <p:nvPr/>
          </p:nvCxnSpPr>
          <p:spPr>
            <a:xfrm>
              <a:off x="6945122" y="4358086"/>
              <a:ext cx="1652054" cy="0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모서리가 둥근 직사각형 13">
              <a:extLst>
                <a:ext uri="{FF2B5EF4-FFF2-40B4-BE49-F238E27FC236}">
                  <a16:creationId xmlns:a16="http://schemas.microsoft.com/office/drawing/2014/main" id="{9FC5DE98-07F4-62C5-E43A-1D7FAD49A7BA}"/>
                </a:ext>
              </a:extLst>
            </p:cNvPr>
            <p:cNvSpPr/>
            <p:nvPr/>
          </p:nvSpPr>
          <p:spPr>
            <a:xfrm>
              <a:off x="7436943" y="4178086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gold</a:t>
              </a:r>
              <a:endParaRPr lang="ko-KR" altLang="en-US" sz="140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6F6C3E1-D3A6-C2AF-1827-79DFDAFCE525}"/>
              </a:ext>
            </a:extLst>
          </p:cNvPr>
          <p:cNvGrpSpPr/>
          <p:nvPr/>
        </p:nvGrpSpPr>
        <p:grpSpPr>
          <a:xfrm>
            <a:off x="2665799" y="3736327"/>
            <a:ext cx="2134509" cy="2825298"/>
            <a:chOff x="2795248" y="3717923"/>
            <a:chExt cx="2134509" cy="2825298"/>
          </a:xfrm>
        </p:grpSpPr>
        <p:sp>
          <p:nvSpPr>
            <p:cNvPr id="114" name="모서리가 둥근 직사각형 8">
              <a:extLst>
                <a:ext uri="{FF2B5EF4-FFF2-40B4-BE49-F238E27FC236}">
                  <a16:creationId xmlns:a16="http://schemas.microsoft.com/office/drawing/2014/main" id="{EBEB97D1-BADD-FA0B-1F3F-0C43F6E7009A}"/>
                </a:ext>
              </a:extLst>
            </p:cNvPr>
            <p:cNvSpPr/>
            <p:nvPr/>
          </p:nvSpPr>
          <p:spPr>
            <a:xfrm>
              <a:off x="2795248" y="3717923"/>
              <a:ext cx="2134509" cy="2825298"/>
            </a:xfrm>
            <a:prstGeom prst="roundRect">
              <a:avLst>
                <a:gd name="adj" fmla="val 774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Monster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모서리가 둥근 직사각형 6">
              <a:extLst>
                <a:ext uri="{FF2B5EF4-FFF2-40B4-BE49-F238E27FC236}">
                  <a16:creationId xmlns:a16="http://schemas.microsoft.com/office/drawing/2014/main" id="{CEBFD653-BD4F-C542-2FBA-4A21267D3506}"/>
                </a:ext>
              </a:extLst>
            </p:cNvPr>
            <p:cNvSpPr/>
            <p:nvPr/>
          </p:nvSpPr>
          <p:spPr>
            <a:xfrm>
              <a:off x="3124061" y="422809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level</a:t>
              </a:r>
              <a:endParaRPr lang="ko-KR" altLang="en-US" sz="1400"/>
            </a:p>
          </p:txBody>
        </p:sp>
        <p:sp>
          <p:nvSpPr>
            <p:cNvPr id="116" name="모서리가 둥근 직사각형 6">
              <a:extLst>
                <a:ext uri="{FF2B5EF4-FFF2-40B4-BE49-F238E27FC236}">
                  <a16:creationId xmlns:a16="http://schemas.microsoft.com/office/drawing/2014/main" id="{514D6216-8EC2-32DF-62EA-33951B11AADF}"/>
                </a:ext>
              </a:extLst>
            </p:cNvPr>
            <p:cNvSpPr/>
            <p:nvPr/>
          </p:nvSpPr>
          <p:spPr>
            <a:xfrm>
              <a:off x="3124061" y="4767796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/ MP</a:t>
              </a:r>
              <a:endParaRPr lang="ko-KR" altLang="en-US" sz="1400"/>
            </a:p>
          </p:txBody>
        </p:sp>
        <p:sp>
          <p:nvSpPr>
            <p:cNvPr id="117" name="모서리가 둥근 직사각형 6">
              <a:extLst>
                <a:ext uri="{FF2B5EF4-FFF2-40B4-BE49-F238E27FC236}">
                  <a16:creationId xmlns:a16="http://schemas.microsoft.com/office/drawing/2014/main" id="{036ECD05-8892-8C83-3ECA-3C391C9D4E39}"/>
                </a:ext>
              </a:extLst>
            </p:cNvPr>
            <p:cNvSpPr/>
            <p:nvPr/>
          </p:nvSpPr>
          <p:spPr>
            <a:xfrm>
              <a:off x="3124061" y="5307499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Attack power </a:t>
              </a:r>
              <a:endParaRPr lang="ko-KR" altLang="en-US" sz="1400"/>
            </a:p>
          </p:txBody>
        </p:sp>
        <p:sp>
          <p:nvSpPr>
            <p:cNvPr id="118" name="모서리가 둥근 직사각형 6">
              <a:extLst>
                <a:ext uri="{FF2B5EF4-FFF2-40B4-BE49-F238E27FC236}">
                  <a16:creationId xmlns:a16="http://schemas.microsoft.com/office/drawing/2014/main" id="{1B354E9D-1A91-023E-A45B-17443F5C1EEE}"/>
                </a:ext>
              </a:extLst>
            </p:cNvPr>
            <p:cNvSpPr/>
            <p:nvPr/>
          </p:nvSpPr>
          <p:spPr>
            <a:xfrm>
              <a:off x="3124061" y="584720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defense</a:t>
              </a:r>
              <a:endParaRPr lang="ko-KR" altLang="en-US" sz="1400"/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5284C95-5412-B6F3-E0FF-14CFAC4DC3E8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2123235" y="2277879"/>
            <a:ext cx="3380" cy="2012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0A34FEC-2490-AD98-34CC-15452FAF65F1}"/>
              </a:ext>
            </a:extLst>
          </p:cNvPr>
          <p:cNvGrpSpPr/>
          <p:nvPr/>
        </p:nvGrpSpPr>
        <p:grpSpPr>
          <a:xfrm>
            <a:off x="367915" y="2479128"/>
            <a:ext cx="3510639" cy="880662"/>
            <a:chOff x="406015" y="2205575"/>
            <a:chExt cx="3510639" cy="88066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06015" y="2205575"/>
              <a:ext cx="3510639" cy="880662"/>
            </a:xfrm>
            <a:prstGeom prst="roundRect">
              <a:avLst>
                <a:gd name="adj" fmla="val 1195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Reward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02627" y="2552157"/>
              <a:ext cx="1152000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item</a:t>
              </a:r>
              <a:endParaRPr lang="ko-KR" altLang="en-US" sz="14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28321" y="2551325"/>
              <a:ext cx="1152000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exp</a:t>
              </a:r>
              <a:endParaRPr lang="ko-KR" altLang="en-US" sz="140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15E12B6-B36F-53B8-6E76-0B967374695D}"/>
              </a:ext>
            </a:extLst>
          </p:cNvPr>
          <p:cNvSpPr txBox="1"/>
          <p:nvPr/>
        </p:nvSpPr>
        <p:spPr>
          <a:xfrm>
            <a:off x="324415" y="1636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>
                <a:effectLst/>
                <a:latin typeface="+mj-lt"/>
              </a:rPr>
              <a:t>Components</a:t>
            </a:r>
            <a:endParaRPr lang="ko-KR" alt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59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1971" y="1715883"/>
            <a:ext cx="6885220" cy="1996903"/>
          </a:xfrm>
        </p:spPr>
        <p:txBody>
          <a:bodyPr>
            <a:normAutofit/>
          </a:bodyPr>
          <a:lstStyle/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Lobby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87553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79657"/>
              </p:ext>
            </p:extLst>
          </p:nvPr>
        </p:nvGraphicFramePr>
        <p:xfrm>
          <a:off x="4901971" y="4279471"/>
          <a:ext cx="6878428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Scene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플레이어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상점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대장간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가방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 err="1"/>
                        <a:t>인벤</a:t>
                      </a:r>
                      <a:r>
                        <a:rPr lang="en-US" altLang="ko-KR" sz="1100"/>
                        <a:t>)/ </a:t>
                      </a:r>
                      <a:r>
                        <a:rPr lang="ko-KR" altLang="en-US" sz="1100"/>
                        <a:t>모험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필드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던전</a:t>
                      </a:r>
                      <a:r>
                        <a:rPr lang="en-US" altLang="ko-KR" sz="110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상점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상점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scene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전환</a:t>
                      </a:r>
                      <a:endParaRPr lang="en-US" altLang="ko-KR" sz="1100"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대장간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대장간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scene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전화</a:t>
                      </a:r>
                      <a:endParaRPr lang="en-US" altLang="ko-KR" sz="1100"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가방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인벤토리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open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모험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필드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던전 선택지 활성화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862F3B2-62CD-F4A0-FFFC-B7B8D44BEC0D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C4892C3-6EB4-522C-2A54-DEDBD4AE3A13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CD3FC110-A56B-0042-FACB-A2FBC3D1B907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F60CA581-10C5-712A-CDF8-F7D4A51BB001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E1DD9C96-9FEE-677B-61F5-4FC67F82F2E2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13143-F437-D6FC-3C58-38BDC003E3B1}"/>
              </a:ext>
            </a:extLst>
          </p:cNvPr>
          <p:cNvSpPr/>
          <p:nvPr/>
        </p:nvSpPr>
        <p:spPr>
          <a:xfrm>
            <a:off x="3865055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166866B-C446-6C59-E8A8-C02856627473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Lobby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4" name="Picture 2" descr="애니메이션강좌] 13. Walking">
            <a:extLst>
              <a:ext uri="{FF2B5EF4-FFF2-40B4-BE49-F238E27FC236}">
                <a16:creationId xmlns:a16="http://schemas.microsoft.com/office/drawing/2014/main" id="{5D90FF09-549A-6B4B-4A9D-2228D9F8B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 bwMode="auto">
          <a:xfrm>
            <a:off x="894918" y="3361797"/>
            <a:ext cx="2915787" cy="14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0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A13A0422-76CF-6013-9D8C-ABD119D500C6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9571" y="192098"/>
            <a:ext cx="6473600" cy="1153106"/>
          </a:xfrm>
        </p:spPr>
        <p:txBody>
          <a:bodyPr anchor="t"/>
          <a:lstStyle/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Inventory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0073" y="4584348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Lobby</a:t>
            </a:r>
            <a:endParaRPr lang="ko-KR" altLang="en-US" i="1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3795"/>
              </p:ext>
            </p:extLst>
          </p:nvPr>
        </p:nvGraphicFramePr>
        <p:xfrm>
          <a:off x="4789571" y="1079905"/>
          <a:ext cx="7103043" cy="313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43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632300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47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76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인벤토리 영역  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장착 슬롯 </a:t>
                      </a:r>
                      <a:r>
                        <a:rPr lang="en-US" altLang="ko-KR" sz="1100"/>
                        <a:t>3   </a:t>
                      </a:r>
                      <a:r>
                        <a:rPr lang="ko-KR" altLang="en-US" sz="1100"/>
                        <a:t>칸</a:t>
                      </a:r>
                      <a:r>
                        <a:rPr lang="en-US" altLang="ko-KR" sz="1100"/>
                        <a:t>   (</a:t>
                      </a:r>
                      <a:r>
                        <a:rPr lang="ko-KR" altLang="en-US" sz="1100"/>
                        <a:t>무기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 err="1"/>
                        <a:t>방어구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장신구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개씩 장착 가능</a:t>
                      </a:r>
                      <a:r>
                        <a:rPr lang="en-US" altLang="ko-KR" sz="110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인벤</a:t>
                      </a:r>
                      <a:r>
                        <a:rPr lang="ko-KR" altLang="en-US" sz="1100"/>
                        <a:t> 슬롯 </a:t>
                      </a:r>
                      <a:r>
                        <a:rPr lang="en-US" altLang="ko-KR" sz="1100"/>
                        <a:t>10 </a:t>
                      </a:r>
                      <a:r>
                        <a:rPr lang="ko-KR" altLang="en-US" sz="1100"/>
                        <a:t>칸</a:t>
                      </a:r>
                      <a:r>
                        <a:rPr lang="en-US" altLang="ko-KR" sz="1100"/>
                        <a:t>   (</a:t>
                      </a:r>
                      <a:r>
                        <a:rPr lang="ko-KR" altLang="en-US" sz="1100"/>
                        <a:t>장비 아이템 </a:t>
                      </a:r>
                      <a:r>
                        <a:rPr lang="en-US" altLang="ko-KR" sz="1100"/>
                        <a:t>stack </a:t>
                      </a:r>
                      <a:r>
                        <a:rPr lang="ko-KR" altLang="en-US" sz="1100"/>
                        <a:t>불가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나머지 아이템 </a:t>
                      </a:r>
                      <a:r>
                        <a:rPr lang="en-US" altLang="ko-KR" sz="1100"/>
                        <a:t>stack </a:t>
                      </a:r>
                      <a:r>
                        <a:rPr lang="ko-KR" altLang="en-US" sz="1100"/>
                        <a:t>최대 </a:t>
                      </a:r>
                      <a:r>
                        <a:rPr lang="en-US" altLang="ko-KR" sz="1100"/>
                        <a:t>999 </a:t>
                      </a:r>
                      <a:r>
                        <a:rPr lang="ko-KR" altLang="en-US" sz="1100"/>
                        <a:t>개 가능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1890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선택 버튼 </a:t>
                      </a:r>
                      <a:endParaRPr lang="en-US" altLang="ko-KR" sz="110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아이템 선택 시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아이템 정보 창 노출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정보창</a:t>
                      </a:r>
                      <a:r>
                        <a:rPr lang="ko-KR" altLang="en-US" sz="1100"/>
                        <a:t> 인벤토리 영역 위치에 덮어서 노출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정보창에서 하단  기능 버튼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아이템 </a:t>
                      </a:r>
                      <a:r>
                        <a:rPr lang="en-US" altLang="ko-KR" sz="1100"/>
                        <a:t>type </a:t>
                      </a:r>
                      <a:r>
                        <a:rPr lang="ko-KR" altLang="en-US" sz="1100"/>
                        <a:t>에 따라 다른 동작</a:t>
                      </a:r>
                      <a:r>
                        <a:rPr lang="en-US" altLang="ko-KR" sz="1100"/>
                        <a:t>.)</a:t>
                      </a:r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/>
                        <a:t>장비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/>
                        <a:t>정보 창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장착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해제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닫기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/>
                        <a:t>소모품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정보 창</a:t>
                      </a:r>
                      <a:r>
                        <a:rPr lang="en-US" altLang="ko-KR" sz="1100"/>
                        <a:t>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사용 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닫기 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정크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100"/>
                        <a:t>정보 창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버리기 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닫기</a:t>
                      </a:r>
                      <a:endParaRPr lang="en-US" altLang="ko-KR" sz="1100"/>
                    </a:p>
                    <a:p>
                      <a:pPr marL="171450" lvl="0" indent="-171450" latinLnBrk="1">
                        <a:buFontTx/>
                        <a:buChar char="-"/>
                      </a:pPr>
                      <a:r>
                        <a:rPr lang="ko-KR" altLang="en-US" sz="1100"/>
                        <a:t>닫기 버튼</a:t>
                      </a:r>
                      <a:endParaRPr lang="en-US" altLang="ko-KR" sz="110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인벤토리 </a:t>
                      </a:r>
                      <a:r>
                        <a:rPr lang="en-US" altLang="ko-KR" sz="1100"/>
                        <a:t>CLOSE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862F3B2-62CD-F4A0-FFFC-B7B8D44BEC0D}"/>
              </a:ext>
            </a:extLst>
          </p:cNvPr>
          <p:cNvSpPr/>
          <p:nvPr/>
        </p:nvSpPr>
        <p:spPr>
          <a:xfrm>
            <a:off x="629144" y="3172985"/>
            <a:ext cx="3462009" cy="2140960"/>
          </a:xfrm>
          <a:prstGeom prst="roundRect">
            <a:avLst>
              <a:gd name="adj" fmla="val 2027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C4892C3-6EB4-522C-2A54-DEDBD4AE3A13}"/>
              </a:ext>
            </a:extLst>
          </p:cNvPr>
          <p:cNvSpPr/>
          <p:nvPr/>
        </p:nvSpPr>
        <p:spPr>
          <a:xfrm>
            <a:off x="805914" y="5439606"/>
            <a:ext cx="127422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E1DD9C96-9FEE-677B-61F5-4FC67F82F2E2}"/>
              </a:ext>
            </a:extLst>
          </p:cNvPr>
          <p:cNvSpPr/>
          <p:nvPr/>
        </p:nvSpPr>
        <p:spPr>
          <a:xfrm>
            <a:off x="2652392" y="5439606"/>
            <a:ext cx="1277443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13143-F437-D6FC-3C58-38BDC003E3B1}"/>
              </a:ext>
            </a:extLst>
          </p:cNvPr>
          <p:cNvSpPr/>
          <p:nvPr/>
        </p:nvSpPr>
        <p:spPr>
          <a:xfrm>
            <a:off x="3935194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DFFFDD2D-48D7-88BA-5FE4-9B634DA5DCC8}"/>
              </a:ext>
            </a:extLst>
          </p:cNvPr>
          <p:cNvSpPr/>
          <p:nvPr/>
        </p:nvSpPr>
        <p:spPr>
          <a:xfrm>
            <a:off x="74065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8487D-FDF6-51E4-9680-2D2511E0DF7F}"/>
              </a:ext>
            </a:extLst>
          </p:cNvPr>
          <p:cNvSpPr txBox="1"/>
          <p:nvPr/>
        </p:nvSpPr>
        <p:spPr>
          <a:xfrm>
            <a:off x="881737" y="3238708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inventory</a:t>
            </a:r>
            <a:endParaRPr lang="ko-KR" altLang="en-US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7122CEF-2A35-7B4E-469B-5A1FCBE64775}"/>
              </a:ext>
            </a:extLst>
          </p:cNvPr>
          <p:cNvSpPr/>
          <p:nvPr/>
        </p:nvSpPr>
        <p:spPr>
          <a:xfrm>
            <a:off x="142116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6E9544FE-1461-9AE6-4736-BADFE9A86C4C}"/>
              </a:ext>
            </a:extLst>
          </p:cNvPr>
          <p:cNvSpPr/>
          <p:nvPr/>
        </p:nvSpPr>
        <p:spPr>
          <a:xfrm>
            <a:off x="210167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10">
            <a:extLst>
              <a:ext uri="{FF2B5EF4-FFF2-40B4-BE49-F238E27FC236}">
                <a16:creationId xmlns:a16="http://schemas.microsoft.com/office/drawing/2014/main" id="{889D7679-B5DC-2D72-632F-2620A7E279BB}"/>
              </a:ext>
            </a:extLst>
          </p:cNvPr>
          <p:cNvSpPr/>
          <p:nvPr/>
        </p:nvSpPr>
        <p:spPr>
          <a:xfrm>
            <a:off x="278218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23107B6B-7309-5FA3-C45C-B1C4EE64B10A}"/>
              </a:ext>
            </a:extLst>
          </p:cNvPr>
          <p:cNvSpPr/>
          <p:nvPr/>
        </p:nvSpPr>
        <p:spPr>
          <a:xfrm>
            <a:off x="3462694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5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F05D684F-EDB4-C6D1-0104-8461BA66ABA1}"/>
              </a:ext>
            </a:extLst>
          </p:cNvPr>
          <p:cNvSpPr/>
          <p:nvPr/>
        </p:nvSpPr>
        <p:spPr>
          <a:xfrm>
            <a:off x="74065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6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89A856B9-A143-C9D0-0FA0-9BD6A2835202}"/>
              </a:ext>
            </a:extLst>
          </p:cNvPr>
          <p:cNvSpPr/>
          <p:nvPr/>
        </p:nvSpPr>
        <p:spPr>
          <a:xfrm>
            <a:off x="142116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7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A3E9BC8F-0F4B-BADD-7F2C-845ED261E92F}"/>
              </a:ext>
            </a:extLst>
          </p:cNvPr>
          <p:cNvSpPr/>
          <p:nvPr/>
        </p:nvSpPr>
        <p:spPr>
          <a:xfrm>
            <a:off x="210167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8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35EFCC6B-8A40-5C80-D672-7CAA2587D3B0}"/>
              </a:ext>
            </a:extLst>
          </p:cNvPr>
          <p:cNvSpPr/>
          <p:nvPr/>
        </p:nvSpPr>
        <p:spPr>
          <a:xfrm>
            <a:off x="278218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9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51C19B4F-BBE7-985A-BC4A-4F848F912EB0}"/>
              </a:ext>
            </a:extLst>
          </p:cNvPr>
          <p:cNvSpPr/>
          <p:nvPr/>
        </p:nvSpPr>
        <p:spPr>
          <a:xfrm>
            <a:off x="3462694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10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151EE112-CF69-7979-140E-F52D62218AA6}"/>
              </a:ext>
            </a:extLst>
          </p:cNvPr>
          <p:cNvSpPr/>
          <p:nvPr/>
        </p:nvSpPr>
        <p:spPr>
          <a:xfrm>
            <a:off x="2130938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 1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2FECCD31-5FFC-8052-CD87-F1FBB7E2B034}"/>
              </a:ext>
            </a:extLst>
          </p:cNvPr>
          <p:cNvSpPr/>
          <p:nvPr/>
        </p:nvSpPr>
        <p:spPr>
          <a:xfrm>
            <a:off x="2805122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Slot2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864582EA-97C9-9A32-468A-4F0B3A558074}"/>
              </a:ext>
            </a:extLst>
          </p:cNvPr>
          <p:cNvSpPr/>
          <p:nvPr/>
        </p:nvSpPr>
        <p:spPr>
          <a:xfrm>
            <a:off x="3448137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 3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EF912-65D4-92D4-A58C-6429F70D5079}"/>
              </a:ext>
            </a:extLst>
          </p:cNvPr>
          <p:cNvSpPr/>
          <p:nvPr/>
        </p:nvSpPr>
        <p:spPr>
          <a:xfrm>
            <a:off x="3942859" y="502838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1BF722A-3780-814C-D5B8-20C907140E5D}"/>
              </a:ext>
            </a:extLst>
          </p:cNvPr>
          <p:cNvGrpSpPr/>
          <p:nvPr/>
        </p:nvGrpSpPr>
        <p:grpSpPr>
          <a:xfrm>
            <a:off x="4752805" y="4331271"/>
            <a:ext cx="3462009" cy="2140960"/>
            <a:chOff x="8291938" y="3656088"/>
            <a:chExt cx="3462009" cy="2140960"/>
          </a:xfrm>
        </p:grpSpPr>
        <p:sp>
          <p:nvSpPr>
            <p:cNvPr id="52" name="모서리가 둥근 직사각형 7">
              <a:extLst>
                <a:ext uri="{FF2B5EF4-FFF2-40B4-BE49-F238E27FC236}">
                  <a16:creationId xmlns:a16="http://schemas.microsoft.com/office/drawing/2014/main" id="{D7DDF785-665E-3768-4C1E-4F666718A080}"/>
                </a:ext>
              </a:extLst>
            </p:cNvPr>
            <p:cNvSpPr/>
            <p:nvPr/>
          </p:nvSpPr>
          <p:spPr>
            <a:xfrm>
              <a:off x="8291938" y="3656088"/>
              <a:ext cx="3462009" cy="2140960"/>
            </a:xfrm>
            <a:prstGeom prst="roundRect">
              <a:avLst>
                <a:gd name="adj" fmla="val 2027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id="{1143AF3D-69BA-9716-CA99-C0DF1F9E10EA}"/>
                </a:ext>
              </a:extLst>
            </p:cNvPr>
            <p:cNvSpPr/>
            <p:nvPr/>
          </p:nvSpPr>
          <p:spPr>
            <a:xfrm>
              <a:off x="840344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1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DAD40A-5A35-B03C-4D09-3D0482850942}"/>
                </a:ext>
              </a:extLst>
            </p:cNvPr>
            <p:cNvSpPr txBox="1"/>
            <p:nvPr/>
          </p:nvSpPr>
          <p:spPr>
            <a:xfrm>
              <a:off x="8445555" y="3782022"/>
              <a:ext cx="1079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2">
                      <a:lumMod val="50000"/>
                    </a:schemeClr>
                  </a:solidFill>
                </a:rPr>
                <a:t>Inventory</a:t>
              </a:r>
              <a:endParaRPr lang="ko-KR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모서리가 둥근 직사각형 10">
              <a:extLst>
                <a:ext uri="{FF2B5EF4-FFF2-40B4-BE49-F238E27FC236}">
                  <a16:creationId xmlns:a16="http://schemas.microsoft.com/office/drawing/2014/main" id="{E24A010B-9930-321B-1AEB-A50BBC5B4B58}"/>
                </a:ext>
              </a:extLst>
            </p:cNvPr>
            <p:cNvSpPr/>
            <p:nvPr/>
          </p:nvSpPr>
          <p:spPr>
            <a:xfrm>
              <a:off x="908395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2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모서리가 둥근 직사각형 10">
              <a:extLst>
                <a:ext uri="{FF2B5EF4-FFF2-40B4-BE49-F238E27FC236}">
                  <a16:creationId xmlns:a16="http://schemas.microsoft.com/office/drawing/2014/main" id="{5695225E-DE52-22ED-EA7B-E64E93256386}"/>
                </a:ext>
              </a:extLst>
            </p:cNvPr>
            <p:cNvSpPr/>
            <p:nvPr/>
          </p:nvSpPr>
          <p:spPr>
            <a:xfrm>
              <a:off x="976446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3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:a16="http://schemas.microsoft.com/office/drawing/2014/main" id="{8516DE40-BAE6-C7D9-F101-6098946F3B0C}"/>
                </a:ext>
              </a:extLst>
            </p:cNvPr>
            <p:cNvSpPr/>
            <p:nvPr/>
          </p:nvSpPr>
          <p:spPr>
            <a:xfrm>
              <a:off x="1044497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Index4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8" name="모서리가 둥근 직사각형 10">
              <a:extLst>
                <a:ext uri="{FF2B5EF4-FFF2-40B4-BE49-F238E27FC236}">
                  <a16:creationId xmlns:a16="http://schemas.microsoft.com/office/drawing/2014/main" id="{D4589E40-05CA-1ED0-CADA-ECBBB97FBE77}"/>
                </a:ext>
              </a:extLst>
            </p:cNvPr>
            <p:cNvSpPr/>
            <p:nvPr/>
          </p:nvSpPr>
          <p:spPr>
            <a:xfrm>
              <a:off x="11125488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5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:a16="http://schemas.microsoft.com/office/drawing/2014/main" id="{734BDFFB-BE7C-B4C9-84CA-E3CC90219853}"/>
                </a:ext>
              </a:extLst>
            </p:cNvPr>
            <p:cNvSpPr/>
            <p:nvPr/>
          </p:nvSpPr>
          <p:spPr>
            <a:xfrm>
              <a:off x="840344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6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0" name="모서리가 둥근 직사각형 10">
              <a:extLst>
                <a:ext uri="{FF2B5EF4-FFF2-40B4-BE49-F238E27FC236}">
                  <a16:creationId xmlns:a16="http://schemas.microsoft.com/office/drawing/2014/main" id="{7FA29BE1-2740-B863-584F-79E0B613955E}"/>
                </a:ext>
              </a:extLst>
            </p:cNvPr>
            <p:cNvSpPr/>
            <p:nvPr/>
          </p:nvSpPr>
          <p:spPr>
            <a:xfrm>
              <a:off x="908395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7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모서리가 둥근 직사각형 10">
              <a:extLst>
                <a:ext uri="{FF2B5EF4-FFF2-40B4-BE49-F238E27FC236}">
                  <a16:creationId xmlns:a16="http://schemas.microsoft.com/office/drawing/2014/main" id="{87012F15-EDA8-3EF9-6396-A10B8DB7F1C8}"/>
                </a:ext>
              </a:extLst>
            </p:cNvPr>
            <p:cNvSpPr/>
            <p:nvPr/>
          </p:nvSpPr>
          <p:spPr>
            <a:xfrm>
              <a:off x="976446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8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:a16="http://schemas.microsoft.com/office/drawing/2014/main" id="{1F0ED35D-C7E0-5FEF-2AA4-2997EB5A8740}"/>
                </a:ext>
              </a:extLst>
            </p:cNvPr>
            <p:cNvSpPr/>
            <p:nvPr/>
          </p:nvSpPr>
          <p:spPr>
            <a:xfrm>
              <a:off x="1044497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9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모서리가 둥근 직사각형 10">
              <a:extLst>
                <a:ext uri="{FF2B5EF4-FFF2-40B4-BE49-F238E27FC236}">
                  <a16:creationId xmlns:a16="http://schemas.microsoft.com/office/drawing/2014/main" id="{7A96F106-EBC5-9110-ACCA-CDB1CDB0741D}"/>
                </a:ext>
              </a:extLst>
            </p:cNvPr>
            <p:cNvSpPr/>
            <p:nvPr/>
          </p:nvSpPr>
          <p:spPr>
            <a:xfrm>
              <a:off x="11125488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10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4" name="모서리가 둥근 직사각형 10">
              <a:extLst>
                <a:ext uri="{FF2B5EF4-FFF2-40B4-BE49-F238E27FC236}">
                  <a16:creationId xmlns:a16="http://schemas.microsoft.com/office/drawing/2014/main" id="{382C4BFD-0172-8D22-21D8-4248A4BCFE2F}"/>
                </a:ext>
              </a:extLst>
            </p:cNvPr>
            <p:cNvSpPr/>
            <p:nvPr/>
          </p:nvSpPr>
          <p:spPr>
            <a:xfrm>
              <a:off x="9793732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 1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EC89A7C3-AD8C-A006-69BF-17D8D43BE621}"/>
                </a:ext>
              </a:extLst>
            </p:cNvPr>
            <p:cNvSpPr/>
            <p:nvPr/>
          </p:nvSpPr>
          <p:spPr>
            <a:xfrm>
              <a:off x="10467916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Slot2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10">
              <a:extLst>
                <a:ext uri="{FF2B5EF4-FFF2-40B4-BE49-F238E27FC236}">
                  <a16:creationId xmlns:a16="http://schemas.microsoft.com/office/drawing/2014/main" id="{8CD88899-2690-34DC-4FB3-72A3C8091118}"/>
                </a:ext>
              </a:extLst>
            </p:cNvPr>
            <p:cNvSpPr/>
            <p:nvPr/>
          </p:nvSpPr>
          <p:spPr>
            <a:xfrm>
              <a:off x="11110931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 3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10F899-2EC1-0DDD-1A76-B85185EF8A23}"/>
              </a:ext>
            </a:extLst>
          </p:cNvPr>
          <p:cNvGrpSpPr/>
          <p:nvPr/>
        </p:nvGrpSpPr>
        <p:grpSpPr>
          <a:xfrm>
            <a:off x="8422683" y="4328245"/>
            <a:ext cx="3462009" cy="2140960"/>
            <a:chOff x="8524545" y="4521385"/>
            <a:chExt cx="3462009" cy="2140960"/>
          </a:xfrm>
        </p:grpSpPr>
        <p:sp>
          <p:nvSpPr>
            <p:cNvPr id="69" name="모서리가 둥근 직사각형 7">
              <a:extLst>
                <a:ext uri="{FF2B5EF4-FFF2-40B4-BE49-F238E27FC236}">
                  <a16:creationId xmlns:a16="http://schemas.microsoft.com/office/drawing/2014/main" id="{15E90791-5E3A-3E91-233F-71A4CD8C34DA}"/>
                </a:ext>
              </a:extLst>
            </p:cNvPr>
            <p:cNvSpPr/>
            <p:nvPr/>
          </p:nvSpPr>
          <p:spPr>
            <a:xfrm>
              <a:off x="8524545" y="4521385"/>
              <a:ext cx="3462009" cy="2140960"/>
            </a:xfrm>
            <a:prstGeom prst="roundRect">
              <a:avLst>
                <a:gd name="adj" fmla="val 2027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8">
              <a:extLst>
                <a:ext uri="{FF2B5EF4-FFF2-40B4-BE49-F238E27FC236}">
                  <a16:creationId xmlns:a16="http://schemas.microsoft.com/office/drawing/2014/main" id="{716EE1BE-FF7F-5E82-B99C-4DEFAC6F52C6}"/>
                </a:ext>
              </a:extLst>
            </p:cNvPr>
            <p:cNvSpPr/>
            <p:nvPr/>
          </p:nvSpPr>
          <p:spPr>
            <a:xfrm>
              <a:off x="8826488" y="5142297"/>
              <a:ext cx="881743" cy="843196"/>
            </a:xfrm>
            <a:prstGeom prst="roundRect">
              <a:avLst>
                <a:gd name="adj" fmla="val 801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>
                  <a:solidFill>
                    <a:schemeClr val="tx2">
                      <a:lumMod val="50000"/>
                    </a:schemeClr>
                  </a:solidFill>
                </a:rPr>
                <a:t>image</a:t>
              </a:r>
              <a:endParaRPr lang="ko-KR" altLang="en-US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15DDD-BA45-B0E2-4621-FA7F825CA52C}"/>
                </a:ext>
              </a:extLst>
            </p:cNvPr>
            <p:cNvSpPr txBox="1"/>
            <p:nvPr/>
          </p:nvSpPr>
          <p:spPr>
            <a:xfrm>
              <a:off x="8781628" y="4670324"/>
              <a:ext cx="121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>
                  <a:solidFill>
                    <a:schemeClr val="tx2">
                      <a:lumMod val="50000"/>
                    </a:schemeClr>
                  </a:solidFill>
                </a:rPr>
                <a:t>Item Name</a:t>
              </a:r>
              <a:endParaRPr lang="ko-KR" altLang="en-US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D32EDD4-E6F4-513D-7CBE-B7727050D7CA}"/>
                </a:ext>
              </a:extLst>
            </p:cNvPr>
            <p:cNvSpPr/>
            <p:nvPr/>
          </p:nvSpPr>
          <p:spPr>
            <a:xfrm>
              <a:off x="10008564" y="5126091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property1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E97A85A-CFD4-6D3E-9D63-AF033F7FF33D}"/>
                </a:ext>
              </a:extLst>
            </p:cNvPr>
            <p:cNvSpPr/>
            <p:nvPr/>
          </p:nvSpPr>
          <p:spPr>
            <a:xfrm>
              <a:off x="10008564" y="5420735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property2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9026DC6-EFFC-65C2-D19F-66F3D3682486}"/>
                </a:ext>
              </a:extLst>
            </p:cNvPr>
            <p:cNvSpPr/>
            <p:nvPr/>
          </p:nvSpPr>
          <p:spPr>
            <a:xfrm>
              <a:off x="10008564" y="5715379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property3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1999F8-412B-3C6E-6A5A-ECA7F70CD936}"/>
                </a:ext>
              </a:extLst>
            </p:cNvPr>
            <p:cNvSpPr/>
            <p:nvPr/>
          </p:nvSpPr>
          <p:spPr>
            <a:xfrm>
              <a:off x="8795248" y="6136071"/>
              <a:ext cx="2947039" cy="3130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description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B546E6-843C-3314-1C31-19DA5C04D9BD}"/>
              </a:ext>
            </a:extLst>
          </p:cNvPr>
          <p:cNvSpPr txBox="1"/>
          <p:nvPr/>
        </p:nvSpPr>
        <p:spPr>
          <a:xfrm>
            <a:off x="9405881" y="6470893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정보 창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57CAFA-7F84-2C93-2DE2-9AA22F8C193C}"/>
              </a:ext>
            </a:extLst>
          </p:cNvPr>
          <p:cNvSpPr txBox="1"/>
          <p:nvPr/>
        </p:nvSpPr>
        <p:spPr>
          <a:xfrm>
            <a:off x="5943904" y="649686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인벤토리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A013DB-B0BF-B3E0-1CF3-9A4BF8E0B9D5}"/>
              </a:ext>
            </a:extLst>
          </p:cNvPr>
          <p:cNvCxnSpPr/>
          <p:nvPr/>
        </p:nvCxnSpPr>
        <p:spPr>
          <a:xfrm>
            <a:off x="8126355" y="5058137"/>
            <a:ext cx="44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B8D8C36-F4AC-697C-DCD3-AA77746ABF2F}"/>
              </a:ext>
            </a:extLst>
          </p:cNvPr>
          <p:cNvCxnSpPr>
            <a:cxnSpLocks/>
          </p:cNvCxnSpPr>
          <p:nvPr/>
        </p:nvCxnSpPr>
        <p:spPr>
          <a:xfrm flipH="1">
            <a:off x="8162589" y="5693443"/>
            <a:ext cx="4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B7038F-5DEF-3701-21EB-A314A5E252CC}"/>
              </a:ext>
            </a:extLst>
          </p:cNvPr>
          <p:cNvSpPr txBox="1"/>
          <p:nvPr/>
        </p:nvSpPr>
        <p:spPr>
          <a:xfrm>
            <a:off x="788486" y="3622862"/>
            <a:ext cx="1218603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Gold : 9,999,999</a:t>
            </a:r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6D3409-F412-42D9-FFFE-8F95B8F5D68E}"/>
              </a:ext>
            </a:extLst>
          </p:cNvPr>
          <p:cNvSpPr txBox="1"/>
          <p:nvPr/>
        </p:nvSpPr>
        <p:spPr>
          <a:xfrm>
            <a:off x="4864313" y="4829836"/>
            <a:ext cx="1218603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Gold : 9,999,999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75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409" y="1428067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Shop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857067" y="827167"/>
            <a:ext cx="6885220" cy="230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구매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판매 상품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HP / MP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아이템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아이템 획득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판매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보유한 아이템 판매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획득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2E53DE19-F3F3-54B2-1334-6D7D5583662C}"/>
              </a:ext>
            </a:extLst>
          </p:cNvPr>
          <p:cNvSpPr/>
          <p:nvPr/>
        </p:nvSpPr>
        <p:spPr>
          <a:xfrm>
            <a:off x="629144" y="3326522"/>
            <a:ext cx="3508053" cy="1748700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22663C-DA03-B8EC-7461-A6F9A5B38EF6}"/>
              </a:ext>
            </a:extLst>
          </p:cNvPr>
          <p:cNvSpPr/>
          <p:nvPr/>
        </p:nvSpPr>
        <p:spPr>
          <a:xfrm>
            <a:off x="2223441" y="1697024"/>
            <a:ext cx="1578171" cy="788627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E7FB450D-9C25-78A2-AA25-F327CCE260AD}"/>
              </a:ext>
            </a:extLst>
          </p:cNvPr>
          <p:cNvSpPr/>
          <p:nvPr/>
        </p:nvSpPr>
        <p:spPr>
          <a:xfrm>
            <a:off x="981530" y="1681379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9B828-CE87-3839-E590-AE353E5C1FF8}"/>
              </a:ext>
            </a:extLst>
          </p:cNvPr>
          <p:cNvSpPr txBox="1"/>
          <p:nvPr/>
        </p:nvSpPr>
        <p:spPr>
          <a:xfrm>
            <a:off x="861110" y="127344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NPC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C64990-D671-6CA8-B4BC-1BE484B5BB3C}"/>
              </a:ext>
            </a:extLst>
          </p:cNvPr>
          <p:cNvSpPr/>
          <p:nvPr/>
        </p:nvSpPr>
        <p:spPr>
          <a:xfrm>
            <a:off x="3879507" y="222725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모서리가 둥근 직사각형 7">
            <a:extLst>
              <a:ext uri="{FF2B5EF4-FFF2-40B4-BE49-F238E27FC236}">
                <a16:creationId xmlns:a16="http://schemas.microsoft.com/office/drawing/2014/main" id="{05B2CBEB-2DD3-D797-6651-04AF9739C7E8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A92EACAE-F2A2-1FD4-F098-E5A46F9D02C8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70C1C0E9-D0E1-2781-F05C-F7BD779CBBE9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모서리가 둥근 직사각형 12">
            <a:extLst>
              <a:ext uri="{FF2B5EF4-FFF2-40B4-BE49-F238E27FC236}">
                <a16:creationId xmlns:a16="http://schemas.microsoft.com/office/drawing/2014/main" id="{9FC94448-7BD9-536D-BA59-2D8FE548C484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A799CB7E-7B2E-004D-5214-15A12384F9DF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542659-E7F2-9C2C-1A6D-40A951979781}"/>
              </a:ext>
            </a:extLst>
          </p:cNvPr>
          <p:cNvSpPr/>
          <p:nvPr/>
        </p:nvSpPr>
        <p:spPr>
          <a:xfrm>
            <a:off x="643681" y="2712983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66CB06-7C48-1B16-1FE9-C4E2358C85A5}"/>
              </a:ext>
            </a:extLst>
          </p:cNvPr>
          <p:cNvSpPr/>
          <p:nvPr/>
        </p:nvSpPr>
        <p:spPr>
          <a:xfrm>
            <a:off x="3865055" y="2988266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3DA0C8-E86F-68A6-C872-547CD73A0100}"/>
              </a:ext>
            </a:extLst>
          </p:cNvPr>
          <p:cNvSpPr/>
          <p:nvPr/>
        </p:nvSpPr>
        <p:spPr>
          <a:xfrm>
            <a:off x="3865055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9D41A49-8E74-8FCE-ABB6-0C5F2EEB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86619"/>
              </p:ext>
            </p:extLst>
          </p:nvPr>
        </p:nvGraphicFramePr>
        <p:xfrm>
          <a:off x="4931355" y="2151267"/>
          <a:ext cx="6878428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NPC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영역</a:t>
                      </a:r>
                      <a:endParaRPr lang="en-US" altLang="ko-KR" sz="1100" baseline="0"/>
                    </a:p>
                    <a:p>
                      <a:pPr latinLnBrk="1"/>
                      <a:r>
                        <a:rPr lang="ko-KR" altLang="en-US" sz="1100" baseline="0"/>
                        <a:t>이름</a:t>
                      </a:r>
                      <a:r>
                        <a:rPr lang="en-US" altLang="ko-KR" sz="1100" baseline="0"/>
                        <a:t>/</a:t>
                      </a:r>
                      <a:r>
                        <a:rPr lang="ko-KR" altLang="en-US" sz="1100" baseline="0"/>
                        <a:t>이미지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대사 창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2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시스템 메시지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HP</a:t>
                      </a:r>
                      <a:r>
                        <a:rPr lang="ko-KR" altLang="en-US" sz="1100" err="1"/>
                        <a:t>포션을</a:t>
                      </a:r>
                      <a:r>
                        <a:rPr lang="ko-KR" altLang="en-US" sz="1100"/>
                        <a:t> 구매하였습니다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  리스트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정보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보유 아이템 리스트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장착 아이템 제외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endParaRPr lang="en-US" altLang="ko-KR" sz="1100"/>
                    </a:p>
                    <a:p>
                      <a:pPr latinLnBrk="1"/>
                      <a:r>
                        <a:rPr lang="ko-KR" altLang="en-US" sz="1100"/>
                        <a:t>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아이템 선택 시 아이템 </a:t>
                      </a:r>
                      <a:r>
                        <a:rPr lang="ko-KR" altLang="en-US" sz="1100" err="1">
                          <a:sym typeface="Wingdings" panose="05000000000000000000" pitchFamily="2" charset="2"/>
                        </a:rPr>
                        <a:t>정보창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 출력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속성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설명</a:t>
                      </a:r>
                      <a:r>
                        <a:rPr lang="en-US" altLang="ko-KR" sz="1100"/>
                        <a:t>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/>
                        <a:t>Default :</a:t>
                      </a:r>
                      <a:r>
                        <a:rPr lang="ko-KR" altLang="en-US" sz="1100"/>
                        <a:t>아이템 구매 </a:t>
                      </a:r>
                      <a:r>
                        <a:rPr lang="en-US" altLang="ko-KR" sz="1100" baseline="0"/>
                        <a:t> / </a:t>
                      </a:r>
                      <a:r>
                        <a:rPr lang="ko-KR" altLang="en-US" sz="1100" baseline="0"/>
                        <a:t>아이템 판매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상점 나가기 </a:t>
                      </a:r>
                      <a:r>
                        <a:rPr lang="en-US" altLang="ko-KR" sz="1100" baseline="0"/>
                        <a:t> 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/>
                        <a:t>아이템 구매 선택 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 4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번 영역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상품 리스트 노출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ko-KR" altLang="en-US" sz="1100" baseline="0" err="1"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구매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en-US" altLang="ko-KR" sz="1100" baseline="0">
                        <a:sym typeface="Wingdings" panose="05000000000000000000" pitchFamily="2" charset="2"/>
                      </a:endParaRP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아이템 판매 선택 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 4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번 영역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 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ko-KR" altLang="en-US" sz="1100" baseline="0" err="1"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판매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58" name="제목 1">
            <a:extLst>
              <a:ext uri="{FF2B5EF4-FFF2-40B4-BE49-F238E27FC236}">
                <a16:creationId xmlns:a16="http://schemas.microsoft.com/office/drawing/2014/main" id="{091DADE6-BE3D-63E5-E655-6D5F11B79026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Shop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A0E2838-58C8-9EFE-CEA3-B459DA5AA024}"/>
              </a:ext>
            </a:extLst>
          </p:cNvPr>
          <p:cNvGrpSpPr/>
          <p:nvPr/>
        </p:nvGrpSpPr>
        <p:grpSpPr>
          <a:xfrm>
            <a:off x="5620019" y="5081577"/>
            <a:ext cx="5471168" cy="1786504"/>
            <a:chOff x="4787382" y="4591665"/>
            <a:chExt cx="7131887" cy="2328780"/>
          </a:xfrm>
        </p:grpSpPr>
        <p:sp>
          <p:nvSpPr>
            <p:cNvPr id="59" name="내용 개체 틀 2">
              <a:extLst>
                <a:ext uri="{FF2B5EF4-FFF2-40B4-BE49-F238E27FC236}">
                  <a16:creationId xmlns:a16="http://schemas.microsoft.com/office/drawing/2014/main" id="{D1920EDB-8AD4-7C8A-749E-5A27C6D5317A}"/>
                </a:ext>
              </a:extLst>
            </p:cNvPr>
            <p:cNvSpPr txBox="1">
              <a:spLocks/>
            </p:cNvSpPr>
            <p:nvPr/>
          </p:nvSpPr>
          <p:spPr>
            <a:xfrm>
              <a:off x="5014650" y="4686970"/>
              <a:ext cx="6885220" cy="19969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pPr lvl="1"/>
              <a:endParaRPr lang="en-US" altLang="ko-KR" sz="10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pPr lvl="1"/>
              <a:endParaRPr lang="en-US" altLang="ko-KR" sz="10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ko-KR" altLang="en-US" sz="11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40B6949-4FC3-1F59-4E27-9B0760E11462}"/>
                </a:ext>
              </a:extLst>
            </p:cNvPr>
            <p:cNvGrpSpPr/>
            <p:nvPr/>
          </p:nvGrpSpPr>
          <p:grpSpPr>
            <a:xfrm>
              <a:off x="4787382" y="4591665"/>
              <a:ext cx="3462009" cy="1983188"/>
              <a:chOff x="8291938" y="3813860"/>
              <a:chExt cx="3462009" cy="1983188"/>
            </a:xfrm>
          </p:grpSpPr>
          <p:sp>
            <p:nvSpPr>
              <p:cNvPr id="61" name="모서리가 둥근 직사각형 7">
                <a:extLst>
                  <a:ext uri="{FF2B5EF4-FFF2-40B4-BE49-F238E27FC236}">
                    <a16:creationId xmlns:a16="http://schemas.microsoft.com/office/drawing/2014/main" id="{3653D629-D030-4111-B808-E0AFE940B160}"/>
                  </a:ext>
                </a:extLst>
              </p:cNvPr>
              <p:cNvSpPr/>
              <p:nvPr/>
            </p:nvSpPr>
            <p:spPr>
              <a:xfrm>
                <a:off x="8291938" y="3813860"/>
                <a:ext cx="3462009" cy="1983188"/>
              </a:xfrm>
              <a:prstGeom prst="roundRect">
                <a:avLst>
                  <a:gd name="adj" fmla="val 2027"/>
                </a:avLst>
              </a:prstGeom>
              <a:solidFill>
                <a:schemeClr val="tx2">
                  <a:lumMod val="90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모서리가 둥근 직사각형 10">
                <a:extLst>
                  <a:ext uri="{FF2B5EF4-FFF2-40B4-BE49-F238E27FC236}">
                    <a16:creationId xmlns:a16="http://schemas.microsoft.com/office/drawing/2014/main" id="{FE696D78-009C-8CED-89CE-8E0B9E86A303}"/>
                  </a:ext>
                </a:extLst>
              </p:cNvPr>
              <p:cNvSpPr/>
              <p:nvPr/>
            </p:nvSpPr>
            <p:spPr>
              <a:xfrm>
                <a:off x="840344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1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F133F3-8F2B-AB21-8306-6E00C91B0557}"/>
                  </a:ext>
                </a:extLst>
              </p:cNvPr>
              <p:cNvSpPr txBox="1"/>
              <p:nvPr/>
            </p:nvSpPr>
            <p:spPr>
              <a:xfrm>
                <a:off x="8468393" y="3881927"/>
                <a:ext cx="1014198" cy="36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Inventory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모서리가 둥근 직사각형 10">
                <a:extLst>
                  <a:ext uri="{FF2B5EF4-FFF2-40B4-BE49-F238E27FC236}">
                    <a16:creationId xmlns:a16="http://schemas.microsoft.com/office/drawing/2014/main" id="{BFB499CB-3BAA-28AD-61A0-F544FB288758}"/>
                  </a:ext>
                </a:extLst>
              </p:cNvPr>
              <p:cNvSpPr/>
              <p:nvPr/>
            </p:nvSpPr>
            <p:spPr>
              <a:xfrm>
                <a:off x="908395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2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모서리가 둥근 직사각형 10">
                <a:extLst>
                  <a:ext uri="{FF2B5EF4-FFF2-40B4-BE49-F238E27FC236}">
                    <a16:creationId xmlns:a16="http://schemas.microsoft.com/office/drawing/2014/main" id="{9A22B76D-8F28-1B9B-7E67-FF91CC6FC93D}"/>
                  </a:ext>
                </a:extLst>
              </p:cNvPr>
              <p:cNvSpPr/>
              <p:nvPr/>
            </p:nvSpPr>
            <p:spPr>
              <a:xfrm>
                <a:off x="976446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3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모서리가 둥근 직사각형 10">
                <a:extLst>
                  <a:ext uri="{FF2B5EF4-FFF2-40B4-BE49-F238E27FC236}">
                    <a16:creationId xmlns:a16="http://schemas.microsoft.com/office/drawing/2014/main" id="{A752DBFB-3318-0C9A-75A3-C14C339E6693}"/>
                  </a:ext>
                </a:extLst>
              </p:cNvPr>
              <p:cNvSpPr/>
              <p:nvPr/>
            </p:nvSpPr>
            <p:spPr>
              <a:xfrm>
                <a:off x="1044497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Index4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모서리가 둥근 직사각형 10">
                <a:extLst>
                  <a:ext uri="{FF2B5EF4-FFF2-40B4-BE49-F238E27FC236}">
                    <a16:creationId xmlns:a16="http://schemas.microsoft.com/office/drawing/2014/main" id="{2D34D411-A7E1-0498-82B8-29EEED1941AD}"/>
                  </a:ext>
                </a:extLst>
              </p:cNvPr>
              <p:cNvSpPr/>
              <p:nvPr/>
            </p:nvSpPr>
            <p:spPr>
              <a:xfrm>
                <a:off x="11125488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5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모서리가 둥근 직사각형 10">
                <a:extLst>
                  <a:ext uri="{FF2B5EF4-FFF2-40B4-BE49-F238E27FC236}">
                    <a16:creationId xmlns:a16="http://schemas.microsoft.com/office/drawing/2014/main" id="{BDBF0697-EF92-B121-E1C1-9649678C93C3}"/>
                  </a:ext>
                </a:extLst>
              </p:cNvPr>
              <p:cNvSpPr/>
              <p:nvPr/>
            </p:nvSpPr>
            <p:spPr>
              <a:xfrm>
                <a:off x="840344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6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모서리가 둥근 직사각형 10">
                <a:extLst>
                  <a:ext uri="{FF2B5EF4-FFF2-40B4-BE49-F238E27FC236}">
                    <a16:creationId xmlns:a16="http://schemas.microsoft.com/office/drawing/2014/main" id="{8490AED6-738E-D64C-C1F5-7DDA505933ED}"/>
                  </a:ext>
                </a:extLst>
              </p:cNvPr>
              <p:cNvSpPr/>
              <p:nvPr/>
            </p:nvSpPr>
            <p:spPr>
              <a:xfrm>
                <a:off x="908395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7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모서리가 둥근 직사각형 10">
                <a:extLst>
                  <a:ext uri="{FF2B5EF4-FFF2-40B4-BE49-F238E27FC236}">
                    <a16:creationId xmlns:a16="http://schemas.microsoft.com/office/drawing/2014/main" id="{7E7D02EB-20D2-19D2-8EF8-7CCCBD0E4D80}"/>
                  </a:ext>
                </a:extLst>
              </p:cNvPr>
              <p:cNvSpPr/>
              <p:nvPr/>
            </p:nvSpPr>
            <p:spPr>
              <a:xfrm>
                <a:off x="976446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8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DA41B926-5D3D-2E35-4027-9A3C772D4333}"/>
                  </a:ext>
                </a:extLst>
              </p:cNvPr>
              <p:cNvSpPr/>
              <p:nvPr/>
            </p:nvSpPr>
            <p:spPr>
              <a:xfrm>
                <a:off x="1044497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9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모서리가 둥근 직사각형 10">
                <a:extLst>
                  <a:ext uri="{FF2B5EF4-FFF2-40B4-BE49-F238E27FC236}">
                    <a16:creationId xmlns:a16="http://schemas.microsoft.com/office/drawing/2014/main" id="{FF7A4D1F-B5E1-AD97-5EEA-0CC99D366265}"/>
                  </a:ext>
                </a:extLst>
              </p:cNvPr>
              <p:cNvSpPr/>
              <p:nvPr/>
            </p:nvSpPr>
            <p:spPr>
              <a:xfrm>
                <a:off x="11125488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10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00DC679-1F32-6A3E-4792-301237A7779A}"/>
                </a:ext>
              </a:extLst>
            </p:cNvPr>
            <p:cNvGrpSpPr/>
            <p:nvPr/>
          </p:nvGrpSpPr>
          <p:grpSpPr>
            <a:xfrm>
              <a:off x="8457260" y="4597959"/>
              <a:ext cx="3462009" cy="1973867"/>
              <a:chOff x="8524545" y="4688477"/>
              <a:chExt cx="3462009" cy="1973867"/>
            </a:xfrm>
          </p:grpSpPr>
          <p:sp>
            <p:nvSpPr>
              <p:cNvPr id="77" name="모서리가 둥근 직사각형 7">
                <a:extLst>
                  <a:ext uri="{FF2B5EF4-FFF2-40B4-BE49-F238E27FC236}">
                    <a16:creationId xmlns:a16="http://schemas.microsoft.com/office/drawing/2014/main" id="{C650E74A-2BBF-BD07-13E2-A2A7D95D22BE}"/>
                  </a:ext>
                </a:extLst>
              </p:cNvPr>
              <p:cNvSpPr/>
              <p:nvPr/>
            </p:nvSpPr>
            <p:spPr>
              <a:xfrm>
                <a:off x="8524545" y="4688477"/>
                <a:ext cx="3462009" cy="1973867"/>
              </a:xfrm>
              <a:prstGeom prst="roundRect">
                <a:avLst>
                  <a:gd name="adj" fmla="val 2027"/>
                </a:avLst>
              </a:prstGeom>
              <a:solidFill>
                <a:schemeClr val="tx2">
                  <a:lumMod val="90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8" name="모서리가 둥근 직사각형 8">
                <a:extLst>
                  <a:ext uri="{FF2B5EF4-FFF2-40B4-BE49-F238E27FC236}">
                    <a16:creationId xmlns:a16="http://schemas.microsoft.com/office/drawing/2014/main" id="{70C8B369-AEDA-F423-F187-F817DA18730F}"/>
                  </a:ext>
                </a:extLst>
              </p:cNvPr>
              <p:cNvSpPr/>
              <p:nvPr/>
            </p:nvSpPr>
            <p:spPr>
              <a:xfrm>
                <a:off x="8826488" y="5250861"/>
                <a:ext cx="824527" cy="734633"/>
              </a:xfrm>
              <a:prstGeom prst="roundRect">
                <a:avLst>
                  <a:gd name="adj" fmla="val 801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1">
                    <a:solidFill>
                      <a:schemeClr val="tx2">
                        <a:lumMod val="50000"/>
                      </a:schemeClr>
                    </a:solidFill>
                  </a:rPr>
                  <a:t>image</a:t>
                </a:r>
                <a:endParaRPr lang="ko-KR" altLang="en-US" sz="12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B4E86D-5125-F179-D47F-29B05042DCE1}"/>
                  </a:ext>
                </a:extLst>
              </p:cNvPr>
              <p:cNvSpPr txBox="1"/>
              <p:nvPr/>
            </p:nvSpPr>
            <p:spPr>
              <a:xfrm>
                <a:off x="8716871" y="4794477"/>
                <a:ext cx="1219308" cy="36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>
                    <a:solidFill>
                      <a:schemeClr val="tx2">
                        <a:lumMod val="50000"/>
                      </a:schemeClr>
                    </a:solidFill>
                  </a:rPr>
                  <a:t>Item Name</a:t>
                </a:r>
                <a:endParaRPr lang="ko-KR" altLang="en-US" sz="12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F0BC230-6898-61D1-D922-C36D13A194D4}"/>
                  </a:ext>
                </a:extLst>
              </p:cNvPr>
              <p:cNvSpPr/>
              <p:nvPr/>
            </p:nvSpPr>
            <p:spPr>
              <a:xfrm>
                <a:off x="10008564" y="5192311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property1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4DE5C3B-DA4D-C441-1CE3-22C4E8E87D7E}"/>
                  </a:ext>
                </a:extLst>
              </p:cNvPr>
              <p:cNvSpPr/>
              <p:nvPr/>
            </p:nvSpPr>
            <p:spPr>
              <a:xfrm>
                <a:off x="10008564" y="5486954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property2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1658551-C1F0-5C69-3F70-C77680007EAF}"/>
                  </a:ext>
                </a:extLst>
              </p:cNvPr>
              <p:cNvSpPr/>
              <p:nvPr/>
            </p:nvSpPr>
            <p:spPr>
              <a:xfrm>
                <a:off x="10008564" y="5781599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property3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098B200-9CA1-1B62-656F-A29B7ABBC261}"/>
                  </a:ext>
                </a:extLst>
              </p:cNvPr>
              <p:cNvSpPr/>
              <p:nvPr/>
            </p:nvSpPr>
            <p:spPr>
              <a:xfrm>
                <a:off x="8795248" y="6136071"/>
                <a:ext cx="2947039" cy="31303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description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4EBD5C-F0D2-7EDD-B1F2-5D6200DA78C2}"/>
                </a:ext>
              </a:extLst>
            </p:cNvPr>
            <p:cNvSpPr txBox="1"/>
            <p:nvPr/>
          </p:nvSpPr>
          <p:spPr>
            <a:xfrm>
              <a:off x="9440458" y="6573514"/>
              <a:ext cx="1523721" cy="32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&lt; </a:t>
              </a:r>
              <a:r>
                <a:rPr lang="ko-KR" altLang="en-US" sz="1000">
                  <a:solidFill>
                    <a:schemeClr val="tx2">
                      <a:lumMod val="50000"/>
                    </a:schemeClr>
                  </a:solidFill>
                </a:rPr>
                <a:t>아이템 정보 창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&gt;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C9A304-C0CD-C87D-82EC-7944231FE482}"/>
                </a:ext>
              </a:extLst>
            </p:cNvPr>
            <p:cNvSpPr txBox="1"/>
            <p:nvPr/>
          </p:nvSpPr>
          <p:spPr>
            <a:xfrm>
              <a:off x="5978481" y="6599486"/>
              <a:ext cx="1151775" cy="32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&lt; </a:t>
              </a:r>
              <a:r>
                <a:rPr lang="ko-KR" altLang="en-US" sz="1000">
                  <a:solidFill>
                    <a:schemeClr val="tx2">
                      <a:lumMod val="50000"/>
                    </a:schemeClr>
                  </a:solidFill>
                </a:rPr>
                <a:t>인벤토리 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&gt;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09AEF87C-6E44-248A-451E-10BA12BA6236}"/>
                </a:ext>
              </a:extLst>
            </p:cNvPr>
            <p:cNvCxnSpPr/>
            <p:nvPr/>
          </p:nvCxnSpPr>
          <p:spPr>
            <a:xfrm>
              <a:off x="8160932" y="5160759"/>
              <a:ext cx="446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54F2102-907A-55F0-2C26-904E81B74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7166" y="5796065"/>
              <a:ext cx="40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모서리가 둥근 직사각형 10">
            <a:extLst>
              <a:ext uri="{FF2B5EF4-FFF2-40B4-BE49-F238E27FC236}">
                <a16:creationId xmlns:a16="http://schemas.microsoft.com/office/drawing/2014/main" id="{32F52A17-6FD8-5DA2-2D05-853025644D77}"/>
              </a:ext>
            </a:extLst>
          </p:cNvPr>
          <p:cNvSpPr/>
          <p:nvPr/>
        </p:nvSpPr>
        <p:spPr>
          <a:xfrm>
            <a:off x="76146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D8FFC63F-70E6-B3A3-1CB0-02D327A7EEEF}"/>
              </a:ext>
            </a:extLst>
          </p:cNvPr>
          <p:cNvSpPr/>
          <p:nvPr/>
        </p:nvSpPr>
        <p:spPr>
          <a:xfrm>
            <a:off x="144197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10">
            <a:extLst>
              <a:ext uri="{FF2B5EF4-FFF2-40B4-BE49-F238E27FC236}">
                <a16:creationId xmlns:a16="http://schemas.microsoft.com/office/drawing/2014/main" id="{D43607EC-8336-9851-5B11-F89426514CE0}"/>
              </a:ext>
            </a:extLst>
          </p:cNvPr>
          <p:cNvSpPr/>
          <p:nvPr/>
        </p:nvSpPr>
        <p:spPr>
          <a:xfrm>
            <a:off x="212248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:a16="http://schemas.microsoft.com/office/drawing/2014/main" id="{862B3593-EB48-10CB-B776-A2207B3048C4}"/>
              </a:ext>
            </a:extLst>
          </p:cNvPr>
          <p:cNvSpPr/>
          <p:nvPr/>
        </p:nvSpPr>
        <p:spPr>
          <a:xfrm>
            <a:off x="280299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id="{12E30B39-CEB9-4898-5328-5E2978F64660}"/>
              </a:ext>
            </a:extLst>
          </p:cNvPr>
          <p:cNvSpPr/>
          <p:nvPr/>
        </p:nvSpPr>
        <p:spPr>
          <a:xfrm>
            <a:off x="3483509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5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:a16="http://schemas.microsoft.com/office/drawing/2014/main" id="{9FA17315-31F2-E99B-C19C-23FB96474C2C}"/>
              </a:ext>
            </a:extLst>
          </p:cNvPr>
          <p:cNvSpPr/>
          <p:nvPr/>
        </p:nvSpPr>
        <p:spPr>
          <a:xfrm>
            <a:off x="76146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6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:a16="http://schemas.microsoft.com/office/drawing/2014/main" id="{2FC47D98-6AAC-1693-341D-23A5E495B073}"/>
              </a:ext>
            </a:extLst>
          </p:cNvPr>
          <p:cNvSpPr/>
          <p:nvPr/>
        </p:nvSpPr>
        <p:spPr>
          <a:xfrm>
            <a:off x="144197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7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:a16="http://schemas.microsoft.com/office/drawing/2014/main" id="{721C57BD-53D9-6AF9-8161-344876FA8A89}"/>
              </a:ext>
            </a:extLst>
          </p:cNvPr>
          <p:cNvSpPr/>
          <p:nvPr/>
        </p:nvSpPr>
        <p:spPr>
          <a:xfrm>
            <a:off x="212248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8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id="{FAC25727-7F1E-3B0C-65CB-FE0C02340902}"/>
              </a:ext>
            </a:extLst>
          </p:cNvPr>
          <p:cNvSpPr/>
          <p:nvPr/>
        </p:nvSpPr>
        <p:spPr>
          <a:xfrm>
            <a:off x="280299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9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:a16="http://schemas.microsoft.com/office/drawing/2014/main" id="{3BAAA20C-23F0-255B-8D6C-3380CF3EDF9E}"/>
              </a:ext>
            </a:extLst>
          </p:cNvPr>
          <p:cNvSpPr/>
          <p:nvPr/>
        </p:nvSpPr>
        <p:spPr>
          <a:xfrm>
            <a:off x="3483509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10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34F760-FB4E-1EE4-A843-078D5CD4C763}"/>
              </a:ext>
            </a:extLst>
          </p:cNvPr>
          <p:cNvSpPr/>
          <p:nvPr/>
        </p:nvSpPr>
        <p:spPr>
          <a:xfrm>
            <a:off x="3903099" y="490310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5C2014-87E3-9639-B7B8-C802E725E6ED}"/>
              </a:ext>
            </a:extLst>
          </p:cNvPr>
          <p:cNvSpPr txBox="1"/>
          <p:nvPr/>
        </p:nvSpPr>
        <p:spPr>
          <a:xfrm>
            <a:off x="1761782" y="3308589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Product list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1E0F9E-F083-1865-6781-4BED02699F27}"/>
              </a:ext>
            </a:extLst>
          </p:cNvPr>
          <p:cNvSpPr txBox="1"/>
          <p:nvPr/>
        </p:nvSpPr>
        <p:spPr>
          <a:xfrm>
            <a:off x="9844316" y="5183712"/>
            <a:ext cx="1059484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price : 9,999</a:t>
            </a:r>
            <a:endParaRPr lang="ko-KR" altLang="en-US" sz="10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16BDFF-A83F-EF40-3C5B-F0C034B6FBDA}"/>
              </a:ext>
            </a:extLst>
          </p:cNvPr>
          <p:cNvSpPr txBox="1"/>
          <p:nvPr/>
        </p:nvSpPr>
        <p:spPr>
          <a:xfrm>
            <a:off x="7149934" y="5187793"/>
            <a:ext cx="1043876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Gold : 9,999,999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42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9145" y="3446146"/>
            <a:ext cx="3462008" cy="1334422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3834" y="3826981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25" y="3421405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Item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Smithy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880674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09854"/>
              </p:ext>
            </p:extLst>
          </p:nvPr>
        </p:nvGraphicFramePr>
        <p:xfrm>
          <a:off x="4901971" y="3541291"/>
          <a:ext cx="6878428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NPC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영역</a:t>
                      </a:r>
                      <a:endParaRPr lang="en-US" altLang="ko-KR" sz="1100" baseline="0"/>
                    </a:p>
                    <a:p>
                      <a:pPr latinLnBrk="1"/>
                      <a:r>
                        <a:rPr lang="ko-KR" altLang="en-US" sz="1100" baseline="0"/>
                        <a:t>이름</a:t>
                      </a:r>
                      <a:r>
                        <a:rPr lang="en-US" altLang="ko-KR" sz="1100" baseline="0"/>
                        <a:t>/</a:t>
                      </a:r>
                      <a:r>
                        <a:rPr lang="ko-KR" altLang="en-US" sz="1100" baseline="0"/>
                        <a:t>이미지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대사 창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2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시스템 메시지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/>
                        <a:t>강화에 성공하였습니다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선택 장비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강화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수리 대상</a:t>
                      </a:r>
                      <a:r>
                        <a:rPr lang="en-US" altLang="ko-KR" sz="1100"/>
                        <a:t>) </a:t>
                      </a:r>
                      <a:r>
                        <a:rPr lang="ko-KR" altLang="en-US" sz="1100"/>
                        <a:t>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속성  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강화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수리 진행 후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결과 즉시 적용 표시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100"/>
                        <a:t>비용 표시</a:t>
                      </a:r>
                      <a:endParaRPr lang="en-US" altLang="ko-KR" sz="1100"/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선택된 장비에 따라 강화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수리 비용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9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/>
                        <a:t>Default : </a:t>
                      </a:r>
                      <a:r>
                        <a:rPr lang="ko-KR" altLang="en-US" sz="1100"/>
                        <a:t>강화하기 </a:t>
                      </a:r>
                      <a:r>
                        <a:rPr lang="en-US" altLang="ko-KR" sz="1100" baseline="0"/>
                        <a:t> / </a:t>
                      </a:r>
                      <a:r>
                        <a:rPr lang="ko-KR" altLang="en-US" sz="1100" baseline="0"/>
                        <a:t>수리하기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나가기</a:t>
                      </a:r>
                      <a:r>
                        <a:rPr lang="en-US" altLang="ko-KR" sz="1100" baseline="0"/>
                        <a:t> 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/>
                        <a:t>강화 하기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강화할 장비 아이템 선택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강화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en-US" altLang="ko-KR" sz="1100" baseline="0">
                        <a:sym typeface="Wingdings" panose="05000000000000000000" pitchFamily="2" charset="2"/>
                      </a:endParaRP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 하기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수리할 장비 아이템 선택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308374" y="380548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7833" y="410012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08374" y="439476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901971" y="1030580"/>
            <a:ext cx="6885220" cy="2879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대장간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강화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수리 가능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강화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장비 강화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성공 확률 존재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성공 시 장비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stat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증가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실패 시 일정확률로 장비 부서짐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장비 수리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장비는 내구도가 있고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내구도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일 때 부서짐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수리를 통해 내구도 회복가능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73BFD1F5-0FAD-CB31-F592-3E0DBCE2BDD8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D4E5815F-DEFE-8CAC-E6B1-77DBA8890EEE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1">
            <a:extLst>
              <a:ext uri="{FF2B5EF4-FFF2-40B4-BE49-F238E27FC236}">
                <a16:creationId xmlns:a16="http://schemas.microsoft.com/office/drawing/2014/main" id="{C1789570-95BC-D0EA-33E3-9FCC3DA99A95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0578707-3870-9817-32C7-278932295AF2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0FA2CE4E-B811-CA50-9452-1C4174CF1CCE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FCB9D5-707F-9D1B-A4F4-4B48FF0F99A2}"/>
              </a:ext>
            </a:extLst>
          </p:cNvPr>
          <p:cNvSpPr/>
          <p:nvPr/>
        </p:nvSpPr>
        <p:spPr>
          <a:xfrm>
            <a:off x="652965" y="2815141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BAB8C-835B-2710-4619-860ADF528A1B}"/>
              </a:ext>
            </a:extLst>
          </p:cNvPr>
          <p:cNvSpPr/>
          <p:nvPr/>
        </p:nvSpPr>
        <p:spPr>
          <a:xfrm>
            <a:off x="3880674" y="314051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5203F8-C68C-4C40-4DCF-768387F79AFE}"/>
              </a:ext>
            </a:extLst>
          </p:cNvPr>
          <p:cNvSpPr/>
          <p:nvPr/>
        </p:nvSpPr>
        <p:spPr>
          <a:xfrm>
            <a:off x="3880674" y="449634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2C2F13-4B4C-FDEE-C34B-67B17E5C199A}"/>
              </a:ext>
            </a:extLst>
          </p:cNvPr>
          <p:cNvSpPr/>
          <p:nvPr/>
        </p:nvSpPr>
        <p:spPr>
          <a:xfrm>
            <a:off x="3880674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E1BC27D-55D1-64E0-D884-860BD291DE5C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Smithy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648906-F5E5-7D6B-254B-816EC9DC3E66}"/>
              </a:ext>
            </a:extLst>
          </p:cNvPr>
          <p:cNvSpPr/>
          <p:nvPr/>
        </p:nvSpPr>
        <p:spPr>
          <a:xfrm>
            <a:off x="2223441" y="1697024"/>
            <a:ext cx="1578171" cy="788627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D61904D5-A318-F69F-7E15-C7C2A83A3383}"/>
              </a:ext>
            </a:extLst>
          </p:cNvPr>
          <p:cNvSpPr/>
          <p:nvPr/>
        </p:nvSpPr>
        <p:spPr>
          <a:xfrm>
            <a:off x="981530" y="1681379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3930B3-8014-F8B7-5D6B-D2E0A0248373}"/>
              </a:ext>
            </a:extLst>
          </p:cNvPr>
          <p:cNvSpPr txBox="1"/>
          <p:nvPr/>
        </p:nvSpPr>
        <p:spPr>
          <a:xfrm>
            <a:off x="861110" y="127344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NPC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D93075-FEC1-CA77-FC09-2AB9B280CCA0}"/>
              </a:ext>
            </a:extLst>
          </p:cNvPr>
          <p:cNvSpPr/>
          <p:nvPr/>
        </p:nvSpPr>
        <p:spPr>
          <a:xfrm>
            <a:off x="3880674" y="222725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B1EC23-8810-D6DC-4FAD-A122983ECE8C}"/>
              </a:ext>
            </a:extLst>
          </p:cNvPr>
          <p:cNvSpPr txBox="1"/>
          <p:nvPr/>
        </p:nvSpPr>
        <p:spPr>
          <a:xfrm>
            <a:off x="613464" y="4882824"/>
            <a:ext cx="3520978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cost : 999</a:t>
            </a:r>
            <a:endParaRPr lang="ko-KR" altLang="en-US" sz="10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0A26BA-5BFD-8C23-4093-EEA8C98A3AAB}"/>
              </a:ext>
            </a:extLst>
          </p:cNvPr>
          <p:cNvSpPr/>
          <p:nvPr/>
        </p:nvSpPr>
        <p:spPr>
          <a:xfrm>
            <a:off x="3880674" y="488914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1155</Words>
  <Application>Microsoft Office PowerPoint</Application>
  <PresentationFormat>와이드스크린</PresentationFormat>
  <Paragraphs>450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</vt:lpstr>
      <vt:lpstr>Arial</vt:lpstr>
      <vt:lpstr>Calibri</vt:lpstr>
      <vt:lpstr>Calibri Light</vt:lpstr>
      <vt:lpstr>Wingdings</vt:lpstr>
      <vt:lpstr>Office Theme</vt:lpstr>
      <vt:lpstr>TEXT RPG </vt:lpstr>
      <vt:lpstr>Concept</vt:lpstr>
      <vt:lpstr>Flow</vt:lpstr>
      <vt:lpstr>Flow</vt:lpstr>
      <vt:lpstr>PowerPoint 프레젠테이션</vt:lpstr>
      <vt:lpstr>PowerPoint 프레젠테이션</vt:lpstr>
      <vt:lpstr>Inventory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RPG</dc:title>
  <dc:creator>KGA_22</dc:creator>
  <cp:lastModifiedBy>K</cp:lastModifiedBy>
  <cp:revision>34</cp:revision>
  <dcterms:created xsi:type="dcterms:W3CDTF">2023-01-05T07:12:34Z</dcterms:created>
  <dcterms:modified xsi:type="dcterms:W3CDTF">2023-01-05T17:25:32Z</dcterms:modified>
</cp:coreProperties>
</file>