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5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6C8C3"/>
    <a:srgbClr val="A1CE83"/>
    <a:srgbClr val="F5DE92"/>
    <a:srgbClr val="FFFFFF"/>
    <a:srgbClr val="88CAC5"/>
    <a:srgbClr val="70BF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418C1-B2B0-4511-9757-A180313B908D}" type="datetimeFigureOut">
              <a:rPr lang="de-DE" smtClean="0"/>
              <a:t>14.09.2023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6F7DA-D735-4F2E-9C5C-53A9B35B831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9077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418C1-B2B0-4511-9757-A180313B908D}" type="datetimeFigureOut">
              <a:rPr lang="de-DE" smtClean="0"/>
              <a:t>14.09.2023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6F7DA-D735-4F2E-9C5C-53A9B35B831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3410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418C1-B2B0-4511-9757-A180313B908D}" type="datetimeFigureOut">
              <a:rPr lang="de-DE" smtClean="0"/>
              <a:t>14.09.2023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6F7DA-D735-4F2E-9C5C-53A9B35B831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2418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418C1-B2B0-4511-9757-A180313B908D}" type="datetimeFigureOut">
              <a:rPr lang="de-DE" smtClean="0"/>
              <a:t>14.09.2023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6F7DA-D735-4F2E-9C5C-53A9B35B831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7921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418C1-B2B0-4511-9757-A180313B908D}" type="datetimeFigureOut">
              <a:rPr lang="de-DE" smtClean="0"/>
              <a:t>14.09.2023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6F7DA-D735-4F2E-9C5C-53A9B35B831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6754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418C1-B2B0-4511-9757-A180313B908D}" type="datetimeFigureOut">
              <a:rPr lang="de-DE" smtClean="0"/>
              <a:t>14.09.2023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6F7DA-D735-4F2E-9C5C-53A9B35B831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3140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418C1-B2B0-4511-9757-A180313B908D}" type="datetimeFigureOut">
              <a:rPr lang="de-DE" smtClean="0"/>
              <a:t>14.09.2023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6F7DA-D735-4F2E-9C5C-53A9B35B831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62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418C1-B2B0-4511-9757-A180313B908D}" type="datetimeFigureOut">
              <a:rPr lang="de-DE" smtClean="0"/>
              <a:t>14.09.2023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6F7DA-D735-4F2E-9C5C-53A9B35B831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9441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418C1-B2B0-4511-9757-A180313B908D}" type="datetimeFigureOut">
              <a:rPr lang="de-DE" smtClean="0"/>
              <a:t>14.09.2023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6F7DA-D735-4F2E-9C5C-53A9B35B831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5907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418C1-B2B0-4511-9757-A180313B908D}" type="datetimeFigureOut">
              <a:rPr lang="de-DE" smtClean="0"/>
              <a:t>14.09.2023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6F7DA-D735-4F2E-9C5C-53A9B35B831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6737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418C1-B2B0-4511-9757-A180313B908D}" type="datetimeFigureOut">
              <a:rPr lang="de-DE" smtClean="0"/>
              <a:t>14.09.2023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6F7DA-D735-4F2E-9C5C-53A9B35B831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0623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4418C1-B2B0-4511-9757-A180313B908D}" type="datetimeFigureOut">
              <a:rPr lang="de-DE" smtClean="0"/>
              <a:t>14.09.2023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86F7DA-D735-4F2E-9C5C-53A9B35B831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4213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image" Target="../media/image64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12" Type="http://schemas.openxmlformats.org/officeDocument/2006/relationships/image" Target="../media/image63.png"/><Relationship Id="rId2" Type="http://schemas.openxmlformats.org/officeDocument/2006/relationships/image" Target="../media/image1.tiff"/><Relationship Id="rId16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7.png"/><Relationship Id="rId11" Type="http://schemas.openxmlformats.org/officeDocument/2006/relationships/image" Target="../media/image62.png"/><Relationship Id="rId5" Type="http://schemas.openxmlformats.org/officeDocument/2006/relationships/image" Target="../media/image56.png"/><Relationship Id="rId15" Type="http://schemas.openxmlformats.org/officeDocument/2006/relationships/image" Target="../media/image2.emf"/><Relationship Id="rId10" Type="http://schemas.openxmlformats.org/officeDocument/2006/relationships/image" Target="../media/image61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Relationship Id="rId14" Type="http://schemas.openxmlformats.org/officeDocument/2006/relationships/image" Target="../media/image6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image" Target="../media/image64.png"/><Relationship Id="rId18" Type="http://schemas.openxmlformats.org/officeDocument/2006/relationships/image" Target="../media/image5.png"/><Relationship Id="rId3" Type="http://schemas.openxmlformats.org/officeDocument/2006/relationships/image" Target="../media/image54.png"/><Relationship Id="rId7" Type="http://schemas.openxmlformats.org/officeDocument/2006/relationships/image" Target="../media/image71.png"/><Relationship Id="rId12" Type="http://schemas.openxmlformats.org/officeDocument/2006/relationships/image" Target="../media/image75.png"/><Relationship Id="rId17" Type="http://schemas.openxmlformats.org/officeDocument/2006/relationships/image" Target="../media/image4.png"/><Relationship Id="rId2" Type="http://schemas.openxmlformats.org/officeDocument/2006/relationships/image" Target="../media/image1.tiff"/><Relationship Id="rId16" Type="http://schemas.openxmlformats.org/officeDocument/2006/relationships/image" Target="../media/image3.emf"/><Relationship Id="rId20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0.png"/><Relationship Id="rId11" Type="http://schemas.openxmlformats.org/officeDocument/2006/relationships/image" Target="../media/image74.png"/><Relationship Id="rId5" Type="http://schemas.openxmlformats.org/officeDocument/2006/relationships/image" Target="../media/image69.png"/><Relationship Id="rId15" Type="http://schemas.openxmlformats.org/officeDocument/2006/relationships/image" Target="../media/image2.emf"/><Relationship Id="rId10" Type="http://schemas.openxmlformats.org/officeDocument/2006/relationships/image" Target="../media/image73.png"/><Relationship Id="rId19" Type="http://schemas.openxmlformats.org/officeDocument/2006/relationships/image" Target="../media/image6.png"/><Relationship Id="rId4" Type="http://schemas.openxmlformats.org/officeDocument/2006/relationships/image" Target="../media/image68.png"/><Relationship Id="rId9" Type="http://schemas.openxmlformats.org/officeDocument/2006/relationships/image" Target="../media/image72.png"/><Relationship Id="rId14" Type="http://schemas.openxmlformats.org/officeDocument/2006/relationships/image" Target="../media/image6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35457" y="1105221"/>
            <a:ext cx="11240191" cy="5134199"/>
            <a:chOff x="35457" y="1105221"/>
            <a:chExt cx="11240191" cy="5134199"/>
          </a:xfrm>
        </p:grpSpPr>
        <p:cxnSp>
          <p:nvCxnSpPr>
            <p:cNvPr id="54" name="Gerade Verbindung mit Pfeil 53"/>
            <p:cNvCxnSpPr>
              <a:stCxn id="19" idx="6"/>
              <a:endCxn id="64" idx="1"/>
            </p:cNvCxnSpPr>
            <p:nvPr/>
          </p:nvCxnSpPr>
          <p:spPr>
            <a:xfrm flipV="1">
              <a:off x="7778287" y="3431177"/>
              <a:ext cx="1992762" cy="55867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" name="Inhaltsplatzhalter 31">
              <a:extLst>
                <a:ext uri="{FF2B5EF4-FFF2-40B4-BE49-F238E27FC236}">
                  <a16:creationId xmlns:a16="http://schemas.microsoft.com/office/drawing/2014/main" id="{DFAAFFA6-00E8-4E8C-BEBD-BFDC7C33F2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204" t="11608" r="9258" b="11700"/>
            <a:stretch/>
          </p:blipFill>
          <p:spPr>
            <a:xfrm rot="16200000">
              <a:off x="-197644" y="2386012"/>
              <a:ext cx="1302547" cy="816771"/>
            </a:xfrm>
            <a:prstGeom prst="rect">
              <a:avLst/>
            </a:prstGeom>
          </p:spPr>
        </p:pic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5D87FFBB-B583-423C-8950-36155749178D}"/>
                </a:ext>
              </a:extLst>
            </p:cNvPr>
            <p:cNvSpPr txBox="1"/>
            <p:nvPr/>
          </p:nvSpPr>
          <p:spPr>
            <a:xfrm rot="16200000">
              <a:off x="206666" y="2493568"/>
              <a:ext cx="161507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de-DE" sz="1400" b="1" dirty="0" err="1"/>
                <a:t>discriminability</a:t>
              </a:r>
              <a:endParaRPr lang="de-DE" sz="1400" b="1" dirty="0"/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99AD0811-364F-4170-87CD-8C639909503D}"/>
                </a:ext>
              </a:extLst>
            </p:cNvPr>
            <p:cNvSpPr txBox="1"/>
            <p:nvPr/>
          </p:nvSpPr>
          <p:spPr>
            <a:xfrm>
              <a:off x="35457" y="1794917"/>
              <a:ext cx="961821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de-DE" sz="1400" b="1" dirty="0" err="1" smtClean="0"/>
                <a:t>identity</a:t>
              </a:r>
              <a:endParaRPr lang="de-DE" sz="1400" b="1" dirty="0" smtClean="0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D3906702-17D6-4215-81E7-C7710D501183}"/>
                </a:ext>
              </a:extLst>
            </p:cNvPr>
            <p:cNvSpPr/>
            <p:nvPr/>
          </p:nvSpPr>
          <p:spPr>
            <a:xfrm>
              <a:off x="659908" y="1243710"/>
              <a:ext cx="720000" cy="720000"/>
            </a:xfrm>
            <a:prstGeom prst="ellipse">
              <a:avLst/>
            </a:prstGeom>
            <a:solidFill>
              <a:srgbClr val="F5DE9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b="1" dirty="0" smtClean="0">
                  <a:solidFill>
                    <a:schemeClr val="tx1"/>
                  </a:solidFill>
                </a:rPr>
                <a:t>S</a:t>
              </a:r>
              <a:endParaRPr lang="de-DE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D3906702-17D6-4215-81E7-C7710D501183}"/>
                </a:ext>
              </a:extLst>
            </p:cNvPr>
            <p:cNvSpPr/>
            <p:nvPr/>
          </p:nvSpPr>
          <p:spPr>
            <a:xfrm>
              <a:off x="698335" y="3481273"/>
              <a:ext cx="720000" cy="720000"/>
            </a:xfrm>
            <a:prstGeom prst="ellipse">
              <a:avLst/>
            </a:prstGeom>
            <a:solidFill>
              <a:srgbClr val="F5DE9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b="1" dirty="0">
                  <a:solidFill>
                    <a:schemeClr val="tx1"/>
                  </a:solidFill>
                </a:rPr>
                <a:t>d</a:t>
              </a:r>
            </a:p>
          </p:txBody>
        </p:sp>
        <p:cxnSp>
          <p:nvCxnSpPr>
            <p:cNvPr id="14" name="Gerade Verbindung mit Pfeil 13"/>
            <p:cNvCxnSpPr>
              <a:stCxn id="9" idx="7"/>
              <a:endCxn id="2" idx="1"/>
            </p:cNvCxnSpPr>
            <p:nvPr/>
          </p:nvCxnSpPr>
          <p:spPr>
            <a:xfrm flipV="1">
              <a:off x="1312893" y="2532863"/>
              <a:ext cx="503953" cy="105385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Ellipse 14">
                  <a:extLst>
                    <a:ext uri="{FF2B5EF4-FFF2-40B4-BE49-F238E27FC236}">
                      <a16:creationId xmlns:a16="http://schemas.microsoft.com/office/drawing/2014/main" id="{D3906702-17D6-4215-81E7-C7710D501183}"/>
                    </a:ext>
                  </a:extLst>
                </p:cNvPr>
                <p:cNvSpPr/>
                <p:nvPr/>
              </p:nvSpPr>
              <p:spPr>
                <a:xfrm>
                  <a:off x="3336743" y="2173698"/>
                  <a:ext cx="720000" cy="720000"/>
                </a:xfrm>
                <a:prstGeom prst="ellipse">
                  <a:avLst/>
                </a:prstGeom>
                <a:solidFill>
                  <a:srgbClr val="86C8C3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oMath>
                    </m:oMathPara>
                  </a14:m>
                  <a:endParaRPr lang="de-DE" sz="2400" dirty="0" smtClean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de-DE" sz="1200" dirty="0" err="1" smtClean="0">
                      <a:solidFill>
                        <a:schemeClr val="tx1"/>
                      </a:solidFill>
                    </a:rPr>
                    <a:t>drift</a:t>
                  </a:r>
                  <a:endParaRPr lang="de-DE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Ellipse 14">
                  <a:extLst>
                    <a:ext uri="{FF2B5EF4-FFF2-40B4-BE49-F238E27FC236}">
                      <a16:creationId xmlns:a16="http://schemas.microsoft.com/office/drawing/2014/main" id="{D3906702-17D6-4215-81E7-C7710D5011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36743" y="2173698"/>
                  <a:ext cx="720000" cy="720000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D3906702-17D6-4215-81E7-C7710D501183}"/>
                </a:ext>
              </a:extLst>
            </p:cNvPr>
            <p:cNvSpPr/>
            <p:nvPr/>
          </p:nvSpPr>
          <p:spPr>
            <a:xfrm>
              <a:off x="7140740" y="2446903"/>
              <a:ext cx="720000" cy="720000"/>
            </a:xfrm>
            <a:prstGeom prst="ellipse">
              <a:avLst/>
            </a:prstGeom>
            <a:solidFill>
              <a:srgbClr val="A1CE8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b="1" dirty="0" smtClean="0">
                  <a:solidFill>
                    <a:schemeClr val="tx1"/>
                  </a:solidFill>
                </a:rPr>
                <a:t>D</a:t>
              </a:r>
              <a:endParaRPr lang="de-DE" sz="2400" b="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Ellipse 18">
                  <a:extLst>
                    <a:ext uri="{FF2B5EF4-FFF2-40B4-BE49-F238E27FC236}">
                      <a16:creationId xmlns:a16="http://schemas.microsoft.com/office/drawing/2014/main" id="{D3906702-17D6-4215-81E7-C7710D501183}"/>
                    </a:ext>
                  </a:extLst>
                </p:cNvPr>
                <p:cNvSpPr/>
                <p:nvPr/>
              </p:nvSpPr>
              <p:spPr>
                <a:xfrm>
                  <a:off x="7058287" y="3629852"/>
                  <a:ext cx="720000" cy="720000"/>
                </a:xfrm>
                <a:prstGeom prst="ellipse">
                  <a:avLst/>
                </a:prstGeom>
                <a:solidFill>
                  <a:srgbClr val="A1CE83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de-DE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𝑫</m:t>
                            </m:r>
                          </m:sub>
                        </m:sSub>
                      </m:oMath>
                    </m:oMathPara>
                  </a14:m>
                  <a:endParaRPr lang="de-DE" sz="20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Ellipse 18">
                  <a:extLst>
                    <a:ext uri="{FF2B5EF4-FFF2-40B4-BE49-F238E27FC236}">
                      <a16:creationId xmlns:a16="http://schemas.microsoft.com/office/drawing/2014/main" id="{D3906702-17D6-4215-81E7-C7710D5011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58287" y="3629852"/>
                  <a:ext cx="720000" cy="720000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Gerade Verbindung mit Pfeil 21"/>
            <p:cNvCxnSpPr>
              <a:stCxn id="2" idx="3"/>
              <a:endCxn id="15" idx="2"/>
            </p:cNvCxnSpPr>
            <p:nvPr/>
          </p:nvCxnSpPr>
          <p:spPr>
            <a:xfrm>
              <a:off x="2877704" y="2532863"/>
              <a:ext cx="459039" cy="83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mit Pfeil 29"/>
            <p:cNvCxnSpPr>
              <a:stCxn id="15" idx="5"/>
              <a:endCxn id="74" idx="1"/>
            </p:cNvCxnSpPr>
            <p:nvPr/>
          </p:nvCxnSpPr>
          <p:spPr>
            <a:xfrm>
              <a:off x="3951301" y="2788256"/>
              <a:ext cx="630331" cy="697608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Ellipse 33">
                  <a:extLst>
                    <a:ext uri="{FF2B5EF4-FFF2-40B4-BE49-F238E27FC236}">
                      <a16:creationId xmlns:a16="http://schemas.microsoft.com/office/drawing/2014/main" id="{D3906702-17D6-4215-81E7-C7710D501183}"/>
                    </a:ext>
                  </a:extLst>
                </p:cNvPr>
                <p:cNvSpPr/>
                <p:nvPr/>
              </p:nvSpPr>
              <p:spPr>
                <a:xfrm>
                  <a:off x="3336743" y="4629105"/>
                  <a:ext cx="720000" cy="720000"/>
                </a:xfrm>
                <a:prstGeom prst="ellipse">
                  <a:avLst/>
                </a:prstGeom>
                <a:solidFill>
                  <a:srgbClr val="86C8C3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𝜈</m:t>
                        </m:r>
                      </m:oMath>
                    </m:oMathPara>
                  </a14:m>
                  <a:endParaRPr lang="de-DE" sz="2400" dirty="0" smtClean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de-DE" sz="1100" dirty="0" err="1" smtClean="0">
                      <a:solidFill>
                        <a:schemeClr val="tx1"/>
                      </a:solidFill>
                    </a:rPr>
                    <a:t>drift</a:t>
                  </a:r>
                  <a:endParaRPr lang="de-DE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Ellipse 33">
                  <a:extLst>
                    <a:ext uri="{FF2B5EF4-FFF2-40B4-BE49-F238E27FC236}">
                      <a16:creationId xmlns:a16="http://schemas.microsoft.com/office/drawing/2014/main" id="{D3906702-17D6-4215-81E7-C7710D5011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36743" y="4629105"/>
                  <a:ext cx="720000" cy="720000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Ellipse 38">
                  <a:extLst>
                    <a:ext uri="{FF2B5EF4-FFF2-40B4-BE49-F238E27FC236}">
                      <a16:creationId xmlns:a16="http://schemas.microsoft.com/office/drawing/2014/main" id="{D3906702-17D6-4215-81E7-C7710D501183}"/>
                    </a:ext>
                  </a:extLst>
                </p:cNvPr>
                <p:cNvSpPr/>
                <p:nvPr/>
              </p:nvSpPr>
              <p:spPr>
                <a:xfrm>
                  <a:off x="8965344" y="4586143"/>
                  <a:ext cx="720000" cy="720000"/>
                </a:xfrm>
                <a:prstGeom prst="ellipse">
                  <a:avLst/>
                </a:prstGeom>
                <a:solidFill>
                  <a:srgbClr val="A1CE83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𝑽𝒊𝒔</m:t>
                        </m:r>
                      </m:oMath>
                    </m:oMathPara>
                  </a14:m>
                  <a:endParaRPr lang="de-DE" sz="24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Ellipse 38">
                  <a:extLst>
                    <a:ext uri="{FF2B5EF4-FFF2-40B4-BE49-F238E27FC236}">
                      <a16:creationId xmlns:a16="http://schemas.microsoft.com/office/drawing/2014/main" id="{D3906702-17D6-4215-81E7-C7710D5011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65344" y="4586143"/>
                  <a:ext cx="720000" cy="720000"/>
                </a:xfrm>
                <a:prstGeom prst="ellipse">
                  <a:avLst/>
                </a:prstGeom>
                <a:blipFill>
                  <a:blip r:embed="rId6"/>
                  <a:stretch>
                    <a:fillRect l="-83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Ellipse 39">
                  <a:extLst>
                    <a:ext uri="{FF2B5EF4-FFF2-40B4-BE49-F238E27FC236}">
                      <a16:creationId xmlns:a16="http://schemas.microsoft.com/office/drawing/2014/main" id="{D3906702-17D6-4215-81E7-C7710D501183}"/>
                    </a:ext>
                  </a:extLst>
                </p:cNvPr>
                <p:cNvSpPr/>
                <p:nvPr/>
              </p:nvSpPr>
              <p:spPr>
                <a:xfrm>
                  <a:off x="8965344" y="1642650"/>
                  <a:ext cx="720000" cy="720000"/>
                </a:xfrm>
                <a:prstGeom prst="ellipse">
                  <a:avLst/>
                </a:prstGeom>
                <a:solidFill>
                  <a:srgbClr val="A1CE83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oMath>
                    </m:oMathPara>
                  </a14:m>
                  <a:endParaRPr lang="de-DE" sz="24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Ellipse 39">
                  <a:extLst>
                    <a:ext uri="{FF2B5EF4-FFF2-40B4-BE49-F238E27FC236}">
                      <a16:creationId xmlns:a16="http://schemas.microsoft.com/office/drawing/2014/main" id="{D3906702-17D6-4215-81E7-C7710D5011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65344" y="1642650"/>
                  <a:ext cx="720000" cy="720000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" name="Gerade Verbindung mit Pfeil 40"/>
            <p:cNvCxnSpPr>
              <a:stCxn id="9" idx="5"/>
              <a:endCxn id="58" idx="1"/>
            </p:cNvCxnSpPr>
            <p:nvPr/>
          </p:nvCxnSpPr>
          <p:spPr>
            <a:xfrm>
              <a:off x="1312893" y="4095831"/>
              <a:ext cx="615573" cy="88830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 Verbindung mit Pfeil 44"/>
            <p:cNvCxnSpPr>
              <a:stCxn id="70" idx="3"/>
              <a:endCxn id="39" idx="2"/>
            </p:cNvCxnSpPr>
            <p:nvPr/>
          </p:nvCxnSpPr>
          <p:spPr>
            <a:xfrm flipV="1">
              <a:off x="7713391" y="4946143"/>
              <a:ext cx="1251953" cy="2885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Gerade Verbindung mit Pfeil 56"/>
            <p:cNvCxnSpPr>
              <a:stCxn id="74" idx="3"/>
              <a:endCxn id="18" idx="2"/>
            </p:cNvCxnSpPr>
            <p:nvPr/>
          </p:nvCxnSpPr>
          <p:spPr>
            <a:xfrm flipV="1">
              <a:off x="6268070" y="2806903"/>
              <a:ext cx="872670" cy="67896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Gerade Verbindung mit Pfeil 59"/>
            <p:cNvCxnSpPr>
              <a:stCxn id="74" idx="3"/>
              <a:endCxn id="19" idx="1"/>
            </p:cNvCxnSpPr>
            <p:nvPr/>
          </p:nvCxnSpPr>
          <p:spPr>
            <a:xfrm>
              <a:off x="6268070" y="3485864"/>
              <a:ext cx="895659" cy="2494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Gerade Verbindung mit Pfeil 70"/>
            <p:cNvCxnSpPr>
              <a:stCxn id="39" idx="7"/>
              <a:endCxn id="64" idx="2"/>
            </p:cNvCxnSpPr>
            <p:nvPr/>
          </p:nvCxnSpPr>
          <p:spPr>
            <a:xfrm flipV="1">
              <a:off x="9579902" y="3663948"/>
              <a:ext cx="943447" cy="102763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Gerade Verbindung mit Pfeil 106"/>
            <p:cNvCxnSpPr>
              <a:stCxn id="15" idx="7"/>
              <a:endCxn id="95" idx="1"/>
            </p:cNvCxnSpPr>
            <p:nvPr/>
          </p:nvCxnSpPr>
          <p:spPr>
            <a:xfrm flipV="1">
              <a:off x="3951301" y="1890352"/>
              <a:ext cx="1306444" cy="38878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Rechteck 1"/>
                <p:cNvSpPr/>
                <p:nvPr/>
              </p:nvSpPr>
              <p:spPr>
                <a:xfrm>
                  <a:off x="1816846" y="2288572"/>
                  <a:ext cx="1060858" cy="488582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𝒩</m:t>
                        </m:r>
                        <m:r>
                          <a:rPr lang="de-DE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de-DE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de-DE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de-DE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de-DE" sz="1400" b="1" i="1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b="1" i="1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de-DE" sz="1400" b="1" i="1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𝒗</m:t>
                            </m:r>
                          </m:sub>
                        </m:sSub>
                        <m:r>
                          <a:rPr lang="de-DE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de-DE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" name="Rechteck 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6846" y="2288572"/>
                  <a:ext cx="1060858" cy="488582"/>
                </a:xfrm>
                <a:prstGeom prst="rect">
                  <a:avLst/>
                </a:prstGeom>
                <a:blipFill>
                  <a:blip r:embed="rId8"/>
                  <a:stretch>
                    <a:fillRect l="-2841" r="-1705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" name="Gerade Verbindung mit Pfeil 52"/>
            <p:cNvCxnSpPr>
              <a:stCxn id="8" idx="5"/>
              <a:endCxn id="2" idx="1"/>
            </p:cNvCxnSpPr>
            <p:nvPr/>
          </p:nvCxnSpPr>
          <p:spPr>
            <a:xfrm>
              <a:off x="1274466" y="1858268"/>
              <a:ext cx="542380" cy="67459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Rechteck 57"/>
                <p:cNvSpPr/>
                <p:nvPr/>
              </p:nvSpPr>
              <p:spPr>
                <a:xfrm>
                  <a:off x="1928466" y="4739845"/>
                  <a:ext cx="1060858" cy="488582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𝒩</m:t>
                        </m:r>
                        <m:r>
                          <a:rPr lang="de-DE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de-DE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de-DE" sz="1400" b="1" i="1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b="1" i="1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𝝈</m:t>
                            </m:r>
                          </m:e>
                          <m:sub>
                            <m:r>
                              <a:rPr lang="de-DE" sz="1400" b="1" i="1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𝑽𝒊𝒔</m:t>
                            </m:r>
                          </m:sub>
                        </m:sSub>
                        <m:r>
                          <a:rPr lang="de-DE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de-DE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8" name="Rechteck 5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8466" y="4739845"/>
                  <a:ext cx="1060858" cy="48858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3" name="Gerade Verbindung mit Pfeil 62"/>
            <p:cNvCxnSpPr>
              <a:stCxn id="58" idx="3"/>
              <a:endCxn id="34" idx="2"/>
            </p:cNvCxnSpPr>
            <p:nvPr/>
          </p:nvCxnSpPr>
          <p:spPr>
            <a:xfrm>
              <a:off x="2989324" y="4984136"/>
              <a:ext cx="347419" cy="496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Rechteck 69"/>
                <p:cNvSpPr/>
                <p:nvPr/>
              </p:nvSpPr>
              <p:spPr>
                <a:xfrm>
                  <a:off x="5308696" y="4730709"/>
                  <a:ext cx="2404695" cy="488582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𝒩</m:t>
                        </m:r>
                        <m:r>
                          <a:rPr lang="de-DE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𝜈</m:t>
                        </m:r>
                        <m:r>
                          <a:rPr lang="de-DE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de-DE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  <m:r>
                          <a:rPr lang="de-DE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sz="1400" b="1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𝝉</m:t>
                        </m:r>
                        <m:r>
                          <a:rPr lang="de-DE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de-DE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de-DE" sz="1400" b="1" i="1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b="1" i="1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de-DE" sz="1400" b="1" i="1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𝑽𝒊𝒔</m:t>
                            </m:r>
                          </m:sub>
                        </m:sSub>
                        <m:r>
                          <a:rPr lang="de-DE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de-DE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  <m:r>
                          <a:rPr lang="de-DE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sz="1400" b="1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𝝉</m:t>
                        </m:r>
                        <m:r>
                          <a:rPr lang="de-DE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de-DE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de-DE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0" name="Rechteck 6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08696" y="4730709"/>
                  <a:ext cx="2404695" cy="48858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Rechteck 73"/>
                <p:cNvSpPr/>
                <p:nvPr/>
              </p:nvSpPr>
              <p:spPr>
                <a:xfrm>
                  <a:off x="4581632" y="3241573"/>
                  <a:ext cx="1686438" cy="488582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de-DE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𝑑𝑖𝑓𝑓𝑢𝑠𝑖𝑜𝑛</m:t>
                            </m:r>
                          </m:sub>
                        </m:sSub>
                        <m:r>
                          <a:rPr lang="de-DE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de-DE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de-DE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de-DE" sz="1400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𝒔𝒛</m:t>
                        </m:r>
                        <m:r>
                          <a:rPr lang="de-DE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de-DE" sz="1400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de-DE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de-DE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4" name="Rechteck 7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81632" y="3241573"/>
                  <a:ext cx="1686438" cy="48858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Rechteck 94"/>
                <p:cNvSpPr/>
                <p:nvPr/>
              </p:nvSpPr>
              <p:spPr>
                <a:xfrm>
                  <a:off x="5257745" y="1646061"/>
                  <a:ext cx="2494951" cy="488582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𝒩</m:t>
                        </m:r>
                        <m:d>
                          <m:dPr>
                            <m:ctrlPr>
                              <a:rPr lang="de-DE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  <m:d>
                              <m:dPr>
                                <m:ctrlPr>
                                  <a:rPr lang="de-DE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𝜇𝜏</m:t>
                                </m:r>
                                <m:r>
                                  <a:rPr lang="de-DE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de-DE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  <m:r>
                                      <a:rPr lang="de-DE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  <m:f>
                                  <m:fPr>
                                    <m:ctrlPr>
                                      <a:rPr lang="de-DE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num>
                                  <m:den>
                                    <m:r>
                                      <a:rPr lang="de-DE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de-DE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de-DE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𝑎𝑧</m:t>
                                </m:r>
                              </m:e>
                            </m:d>
                            <m:r>
                              <a:rPr lang="de-DE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de-DE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</m:oMath>
                    </m:oMathPara>
                  </a14:m>
                  <a:endParaRPr lang="de-DE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5" name="Rechteck 9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7745" y="1646061"/>
                  <a:ext cx="2494951" cy="488582"/>
                </a:xfrm>
                <a:prstGeom prst="rect">
                  <a:avLst/>
                </a:prstGeom>
                <a:blipFill>
                  <a:blip r:embed="rId12"/>
                  <a:stretch>
                    <a:fillRect l="-1214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4" name="Gerade Verbindung mit Pfeil 103"/>
            <p:cNvCxnSpPr>
              <a:stCxn id="18" idx="1"/>
              <a:endCxn id="95" idx="2"/>
            </p:cNvCxnSpPr>
            <p:nvPr/>
          </p:nvCxnSpPr>
          <p:spPr>
            <a:xfrm flipH="1" flipV="1">
              <a:off x="6505221" y="2134643"/>
              <a:ext cx="740961" cy="41770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Gerade Verbindung mit Pfeil 105"/>
            <p:cNvCxnSpPr>
              <a:stCxn id="95" idx="3"/>
              <a:endCxn id="40" idx="2"/>
            </p:cNvCxnSpPr>
            <p:nvPr/>
          </p:nvCxnSpPr>
          <p:spPr>
            <a:xfrm>
              <a:off x="7752696" y="1890352"/>
              <a:ext cx="1212648" cy="11229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Rechteck 134">
              <a:extLst>
                <a:ext uri="{FF2B5EF4-FFF2-40B4-BE49-F238E27FC236}">
                  <a16:creationId xmlns:a16="http://schemas.microsoft.com/office/drawing/2014/main" id="{C7E05993-25A0-4D42-8305-AFC43F9C1716}"/>
                </a:ext>
              </a:extLst>
            </p:cNvPr>
            <p:cNvSpPr/>
            <p:nvPr/>
          </p:nvSpPr>
          <p:spPr>
            <a:xfrm>
              <a:off x="4102034" y="5660268"/>
              <a:ext cx="3024000" cy="576000"/>
            </a:xfrm>
            <a:prstGeom prst="rect">
              <a:avLst/>
            </a:prstGeom>
            <a:solidFill>
              <a:srgbClr val="86C8C3"/>
            </a:solidFill>
            <a:ln w="6032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Latent </a:t>
              </a:r>
              <a:r>
                <a:rPr lang="de-DE" dirty="0" err="1" smtClean="0">
                  <a:solidFill>
                    <a:schemeClr val="tx1"/>
                  </a:solidFill>
                </a:rPr>
                <a:t>for</a:t>
              </a:r>
              <a:r>
                <a:rPr lang="de-DE" dirty="0" smtClean="0">
                  <a:solidFill>
                    <a:schemeClr val="tx1"/>
                  </a:solidFill>
                </a:rPr>
                <a:t> </a:t>
              </a:r>
              <a:r>
                <a:rPr lang="de-DE" dirty="0" err="1" smtClean="0">
                  <a:solidFill>
                    <a:schemeClr val="tx1"/>
                  </a:solidFill>
                </a:rPr>
                <a:t>both</a:t>
              </a:r>
              <a:r>
                <a:rPr lang="de-DE" dirty="0" smtClean="0">
                  <a:solidFill>
                    <a:schemeClr val="tx1"/>
                  </a:solidFill>
                </a:rPr>
                <a:t> </a:t>
              </a:r>
              <a:r>
                <a:rPr lang="de-DE" dirty="0" err="1" smtClean="0">
                  <a:solidFill>
                    <a:schemeClr val="tx1"/>
                  </a:solidFill>
                </a:rPr>
                <a:t>observer</a:t>
              </a:r>
              <a:r>
                <a:rPr lang="de-DE" dirty="0" smtClean="0">
                  <a:solidFill>
                    <a:schemeClr val="tx1"/>
                  </a:solidFill>
                </a:rPr>
                <a:t> </a:t>
              </a:r>
              <a:r>
                <a:rPr lang="de-DE" dirty="0" err="1" smtClean="0">
                  <a:solidFill>
                    <a:schemeClr val="tx1"/>
                  </a:solidFill>
                </a:rPr>
                <a:t>and</a:t>
              </a:r>
              <a:r>
                <a:rPr lang="de-DE" dirty="0" smtClean="0">
                  <a:solidFill>
                    <a:schemeClr val="tx1"/>
                  </a:solidFill>
                </a:rPr>
                <a:t> </a:t>
              </a:r>
              <a:r>
                <a:rPr lang="de-DE" dirty="0" err="1" smtClean="0">
                  <a:solidFill>
                    <a:schemeClr val="tx1"/>
                  </a:solidFill>
                </a:rPr>
                <a:t>experimenter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36" name="Rechteck 135">
              <a:extLst>
                <a:ext uri="{FF2B5EF4-FFF2-40B4-BE49-F238E27FC236}">
                  <a16:creationId xmlns:a16="http://schemas.microsoft.com/office/drawing/2014/main" id="{C7E05993-25A0-4D42-8305-AFC43F9C1716}"/>
                </a:ext>
              </a:extLst>
            </p:cNvPr>
            <p:cNvSpPr/>
            <p:nvPr/>
          </p:nvSpPr>
          <p:spPr>
            <a:xfrm>
              <a:off x="1032743" y="5660268"/>
              <a:ext cx="3024000" cy="576000"/>
            </a:xfrm>
            <a:prstGeom prst="rect">
              <a:avLst/>
            </a:prstGeom>
            <a:solidFill>
              <a:srgbClr val="F5DE92"/>
            </a:solidFill>
            <a:ln w="60325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Manifest </a:t>
              </a:r>
              <a:r>
                <a:rPr lang="de-DE" dirty="0" err="1" smtClean="0">
                  <a:solidFill>
                    <a:schemeClr val="tx1"/>
                  </a:solidFill>
                </a:rPr>
                <a:t>to</a:t>
              </a:r>
              <a:r>
                <a:rPr lang="de-DE" dirty="0" smtClean="0">
                  <a:solidFill>
                    <a:schemeClr val="tx1"/>
                  </a:solidFill>
                </a:rPr>
                <a:t> </a:t>
              </a:r>
              <a:r>
                <a:rPr lang="de-DE" dirty="0" err="1" smtClean="0">
                  <a:solidFill>
                    <a:schemeClr val="tx1"/>
                  </a:solidFill>
                </a:rPr>
                <a:t>the</a:t>
              </a:r>
              <a:r>
                <a:rPr lang="de-DE" dirty="0" smtClean="0">
                  <a:solidFill>
                    <a:schemeClr val="tx1"/>
                  </a:solidFill>
                </a:rPr>
                <a:t> </a:t>
              </a:r>
              <a:r>
                <a:rPr lang="de-DE" dirty="0" err="1" smtClean="0">
                  <a:solidFill>
                    <a:schemeClr val="tx1"/>
                  </a:solidFill>
                </a:rPr>
                <a:t>experimenter</a:t>
              </a:r>
              <a:r>
                <a:rPr lang="de-DE" dirty="0" smtClean="0">
                  <a:solidFill>
                    <a:schemeClr val="tx1"/>
                  </a:solidFill>
                </a:rPr>
                <a:t>, latent </a:t>
              </a:r>
              <a:r>
                <a:rPr lang="de-DE" dirty="0" err="1" smtClean="0">
                  <a:solidFill>
                    <a:schemeClr val="tx1"/>
                  </a:solidFill>
                </a:rPr>
                <a:t>to</a:t>
              </a:r>
              <a:r>
                <a:rPr lang="de-DE" dirty="0" smtClean="0">
                  <a:solidFill>
                    <a:schemeClr val="tx1"/>
                  </a:solidFill>
                </a:rPr>
                <a:t> </a:t>
              </a:r>
              <a:r>
                <a:rPr lang="de-DE" dirty="0" err="1" smtClean="0">
                  <a:solidFill>
                    <a:schemeClr val="tx1"/>
                  </a:solidFill>
                </a:rPr>
                <a:t>the</a:t>
              </a:r>
              <a:r>
                <a:rPr lang="de-DE" dirty="0" smtClean="0">
                  <a:solidFill>
                    <a:schemeClr val="tx1"/>
                  </a:solidFill>
                </a:rPr>
                <a:t> </a:t>
              </a:r>
              <a:r>
                <a:rPr lang="de-DE" dirty="0" err="1" smtClean="0">
                  <a:solidFill>
                    <a:schemeClr val="tx1"/>
                  </a:solidFill>
                </a:rPr>
                <a:t>observer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Rechteck 63"/>
                <p:cNvSpPr/>
                <p:nvPr/>
              </p:nvSpPr>
              <p:spPr>
                <a:xfrm>
                  <a:off x="9771049" y="3198405"/>
                  <a:ext cx="1504599" cy="465543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  <m:d>
                          <m:dPr>
                            <m:endChr m:val="|"/>
                            <m:ctrlPr>
                              <a:rPr lang="de-DE" sz="12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12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𝑫</m:t>
                            </m:r>
                            <m:r>
                              <a:rPr lang="de-DE" sz="12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de-DE" sz="1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𝑺</m:t>
                            </m:r>
                            <m:r>
                              <a:rPr lang="de-DE" sz="12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de-DE" sz="1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de-DE" sz="1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de-DE" sz="1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𝑽𝒊𝒔</m:t>
                        </m:r>
                        <m:r>
                          <a:rPr lang="de-DE" sz="1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de-DE" sz="12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2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de-DE" sz="12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𝑫</m:t>
                            </m:r>
                          </m:sub>
                        </m:sSub>
                        <m:r>
                          <a:rPr lang="de-DE" sz="1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de-DE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4" name="Rechteck 6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71049" y="3198405"/>
                  <a:ext cx="1504599" cy="465543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2" name="Gerade Verbindung mit Pfeil 71"/>
            <p:cNvCxnSpPr>
              <a:stCxn id="40" idx="5"/>
              <a:endCxn id="64" idx="0"/>
            </p:cNvCxnSpPr>
            <p:nvPr/>
          </p:nvCxnSpPr>
          <p:spPr>
            <a:xfrm>
              <a:off x="9579902" y="2257208"/>
              <a:ext cx="943447" cy="94119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Gerade Verbindung mit Pfeil 60"/>
            <p:cNvCxnSpPr>
              <a:stCxn id="19" idx="3"/>
              <a:endCxn id="70" idx="0"/>
            </p:cNvCxnSpPr>
            <p:nvPr/>
          </p:nvCxnSpPr>
          <p:spPr>
            <a:xfrm flipH="1">
              <a:off x="6511044" y="4244410"/>
              <a:ext cx="652685" cy="48629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Ellipse 65">
                  <a:extLst>
                    <a:ext uri="{FF2B5EF4-FFF2-40B4-BE49-F238E27FC236}">
                      <a16:creationId xmlns:a16="http://schemas.microsoft.com/office/drawing/2014/main" id="{D3906702-17D6-4215-81E7-C7710D501183}"/>
                    </a:ext>
                  </a:extLst>
                </p:cNvPr>
                <p:cNvSpPr/>
                <p:nvPr/>
              </p:nvSpPr>
              <p:spPr>
                <a:xfrm>
                  <a:off x="10330179" y="2171126"/>
                  <a:ext cx="720000" cy="720000"/>
                </a:xfrm>
                <a:prstGeom prst="ellipse">
                  <a:avLst/>
                </a:prstGeom>
                <a:solidFill>
                  <a:srgbClr val="F5DE9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de-DE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oMath>
                      <m:oMath xmlns:m="http://schemas.openxmlformats.org/officeDocument/2006/math">
                        <m:r>
                          <a:rPr lang="de-DE" sz="9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  <m:r>
                          <a:rPr lang="de-DE" sz="9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de-DE" sz="9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oMath>
                    </m:oMathPara>
                  </a14:m>
                  <a:endParaRPr lang="de-DE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6" name="Ellipse 65">
                  <a:extLst>
                    <a:ext uri="{FF2B5EF4-FFF2-40B4-BE49-F238E27FC236}">
                      <a16:creationId xmlns:a16="http://schemas.microsoft.com/office/drawing/2014/main" id="{D3906702-17D6-4215-81E7-C7710D5011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30179" y="2171126"/>
                  <a:ext cx="720000" cy="720000"/>
                </a:xfrm>
                <a:prstGeom prst="ellipse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0" name="Gerade Verbindung mit Pfeil 79"/>
            <p:cNvCxnSpPr>
              <a:stCxn id="18" idx="5"/>
              <a:endCxn id="64" idx="1"/>
            </p:cNvCxnSpPr>
            <p:nvPr/>
          </p:nvCxnSpPr>
          <p:spPr>
            <a:xfrm>
              <a:off x="7755298" y="3061461"/>
              <a:ext cx="2015751" cy="3697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Gerade Verbindung mit Pfeil 75"/>
            <p:cNvCxnSpPr>
              <a:stCxn id="18" idx="6"/>
              <a:endCxn id="66" idx="2"/>
            </p:cNvCxnSpPr>
            <p:nvPr/>
          </p:nvCxnSpPr>
          <p:spPr>
            <a:xfrm flipV="1">
              <a:off x="7860740" y="2531126"/>
              <a:ext cx="2469439" cy="27577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Gewinkelter Verbinder 55"/>
            <p:cNvCxnSpPr>
              <a:stCxn id="8" idx="0"/>
              <a:endCxn id="66" idx="0"/>
            </p:cNvCxnSpPr>
            <p:nvPr/>
          </p:nvCxnSpPr>
          <p:spPr>
            <a:xfrm rot="16200000" flipH="1">
              <a:off x="5391335" y="-3127717"/>
              <a:ext cx="927416" cy="9670271"/>
            </a:xfrm>
            <a:prstGeom prst="bentConnector3">
              <a:avLst>
                <a:gd name="adj1" fmla="val -2464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hteck 61">
              <a:extLst>
                <a:ext uri="{FF2B5EF4-FFF2-40B4-BE49-F238E27FC236}">
                  <a16:creationId xmlns:a16="http://schemas.microsoft.com/office/drawing/2014/main" id="{C7E05993-25A0-4D42-8305-AFC43F9C1716}"/>
                </a:ext>
              </a:extLst>
            </p:cNvPr>
            <p:cNvSpPr/>
            <p:nvPr/>
          </p:nvSpPr>
          <p:spPr>
            <a:xfrm>
              <a:off x="7177081" y="5663420"/>
              <a:ext cx="3024000" cy="576000"/>
            </a:xfrm>
            <a:prstGeom prst="rect">
              <a:avLst/>
            </a:prstGeom>
            <a:solidFill>
              <a:srgbClr val="A1CE83"/>
            </a:solidFill>
            <a:ln w="60325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Manifest </a:t>
              </a:r>
              <a:r>
                <a:rPr lang="de-DE" dirty="0" err="1" smtClean="0">
                  <a:solidFill>
                    <a:schemeClr val="tx1"/>
                  </a:solidFill>
                </a:rPr>
                <a:t>to</a:t>
              </a:r>
              <a:r>
                <a:rPr lang="de-DE" dirty="0" smtClean="0">
                  <a:solidFill>
                    <a:schemeClr val="tx1"/>
                  </a:solidFill>
                </a:rPr>
                <a:t> </a:t>
              </a:r>
              <a:r>
                <a:rPr lang="de-DE" dirty="0" err="1" smtClean="0">
                  <a:solidFill>
                    <a:schemeClr val="tx1"/>
                  </a:solidFill>
                </a:rPr>
                <a:t>the</a:t>
              </a:r>
              <a:r>
                <a:rPr lang="de-DE" dirty="0" smtClean="0">
                  <a:solidFill>
                    <a:schemeClr val="tx1"/>
                  </a:solidFill>
                </a:rPr>
                <a:t> </a:t>
              </a:r>
              <a:r>
                <a:rPr lang="de-DE" dirty="0" err="1" smtClean="0">
                  <a:solidFill>
                    <a:schemeClr val="tx1"/>
                  </a:solidFill>
                </a:rPr>
                <a:t>observer</a:t>
              </a:r>
              <a:r>
                <a:rPr lang="de-DE" dirty="0" smtClean="0">
                  <a:solidFill>
                    <a:schemeClr val="tx1"/>
                  </a:solidFill>
                </a:rPr>
                <a:t>, latent </a:t>
              </a:r>
              <a:r>
                <a:rPr lang="de-DE" dirty="0" err="1" smtClean="0">
                  <a:solidFill>
                    <a:schemeClr val="tx1"/>
                  </a:solidFill>
                </a:rPr>
                <a:t>to</a:t>
              </a:r>
              <a:r>
                <a:rPr lang="de-DE" dirty="0" smtClean="0">
                  <a:solidFill>
                    <a:schemeClr val="tx1"/>
                  </a:solidFill>
                </a:rPr>
                <a:t> </a:t>
              </a:r>
              <a:r>
                <a:rPr lang="de-DE" dirty="0" err="1" smtClean="0">
                  <a:solidFill>
                    <a:schemeClr val="tx1"/>
                  </a:solidFill>
                </a:rPr>
                <a:t>the</a:t>
              </a:r>
              <a:r>
                <a:rPr lang="de-DE" dirty="0" smtClean="0">
                  <a:solidFill>
                    <a:schemeClr val="tx1"/>
                  </a:solidFill>
                </a:rPr>
                <a:t> </a:t>
              </a:r>
              <a:r>
                <a:rPr lang="de-DE" dirty="0" err="1" smtClean="0">
                  <a:solidFill>
                    <a:schemeClr val="tx1"/>
                  </a:solidFill>
                </a:rPr>
                <a:t>experimenter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pic>
          <p:nvPicPr>
            <p:cNvPr id="93" name="Grafik 92"/>
            <p:cNvPicPr>
              <a:picLocks noChangeAspect="1"/>
            </p:cNvPicPr>
            <p:nvPr/>
          </p:nvPicPr>
          <p:blipFill rotWithShape="1">
            <a:blip r:embed="rId15"/>
            <a:srcRect l="12812" t="3686" b="14539"/>
            <a:stretch/>
          </p:blipFill>
          <p:spPr>
            <a:xfrm>
              <a:off x="4581632" y="2637648"/>
              <a:ext cx="1683974" cy="577108"/>
            </a:xfrm>
            <a:prstGeom prst="rect">
              <a:avLst/>
            </a:prstGeom>
          </p:spPr>
        </p:pic>
        <p:grpSp>
          <p:nvGrpSpPr>
            <p:cNvPr id="96" name="Gruppieren 95"/>
            <p:cNvGrpSpPr/>
            <p:nvPr/>
          </p:nvGrpSpPr>
          <p:grpSpPr>
            <a:xfrm>
              <a:off x="5335484" y="4145310"/>
              <a:ext cx="1147901" cy="556991"/>
              <a:chOff x="6357254" y="4614387"/>
              <a:chExt cx="1952513" cy="872082"/>
            </a:xfrm>
          </p:grpSpPr>
          <p:cxnSp>
            <p:nvCxnSpPr>
              <p:cNvPr id="97" name="Gerade Verbindung mit Pfeil 96"/>
              <p:cNvCxnSpPr/>
              <p:nvPr/>
            </p:nvCxnSpPr>
            <p:spPr>
              <a:xfrm flipV="1">
                <a:off x="6357254" y="4633029"/>
                <a:ext cx="0" cy="85344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98" name="Grafik 97"/>
              <p:cNvPicPr>
                <a:picLocks noChangeAspect="1"/>
              </p:cNvPicPr>
              <p:nvPr/>
            </p:nvPicPr>
            <p:blipFill rotWithShape="1">
              <a:blip r:embed="rId16"/>
              <a:srcRect l="31770" t="26804" r="16405" b="34197"/>
              <a:stretch/>
            </p:blipFill>
            <p:spPr>
              <a:xfrm>
                <a:off x="6385609" y="4614387"/>
                <a:ext cx="1924158" cy="853441"/>
              </a:xfrm>
              <a:prstGeom prst="trapezoid">
                <a:avLst>
                  <a:gd name="adj" fmla="val 55147"/>
                </a:avLst>
              </a:prstGeom>
            </p:spPr>
          </p:pic>
          <p:cxnSp>
            <p:nvCxnSpPr>
              <p:cNvPr id="99" name="Gerade Verbindung mit Pfeil 98"/>
              <p:cNvCxnSpPr/>
              <p:nvPr/>
            </p:nvCxnSpPr>
            <p:spPr>
              <a:xfrm flipV="1">
                <a:off x="6357254" y="5486469"/>
                <a:ext cx="192416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0" name="Gruppieren 99"/>
            <p:cNvGrpSpPr/>
            <p:nvPr/>
          </p:nvGrpSpPr>
          <p:grpSpPr>
            <a:xfrm>
              <a:off x="1960034" y="4204820"/>
              <a:ext cx="997721" cy="484120"/>
              <a:chOff x="6357254" y="4614387"/>
              <a:chExt cx="1952513" cy="872082"/>
            </a:xfrm>
          </p:grpSpPr>
          <p:cxnSp>
            <p:nvCxnSpPr>
              <p:cNvPr id="101" name="Gerade Verbindung mit Pfeil 100"/>
              <p:cNvCxnSpPr/>
              <p:nvPr/>
            </p:nvCxnSpPr>
            <p:spPr>
              <a:xfrm flipV="1">
                <a:off x="6357254" y="4633029"/>
                <a:ext cx="0" cy="85344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02" name="Grafik 101"/>
              <p:cNvPicPr>
                <a:picLocks noChangeAspect="1"/>
              </p:cNvPicPr>
              <p:nvPr/>
            </p:nvPicPr>
            <p:blipFill rotWithShape="1">
              <a:blip r:embed="rId16"/>
              <a:srcRect l="31770" t="26804" r="16405" b="34197"/>
              <a:stretch/>
            </p:blipFill>
            <p:spPr>
              <a:xfrm>
                <a:off x="6385609" y="4614387"/>
                <a:ext cx="1924158" cy="853441"/>
              </a:xfrm>
              <a:prstGeom prst="trapezoid">
                <a:avLst>
                  <a:gd name="adj" fmla="val 55147"/>
                </a:avLst>
              </a:prstGeom>
            </p:spPr>
          </p:pic>
          <p:cxnSp>
            <p:nvCxnSpPr>
              <p:cNvPr id="103" name="Gerade Verbindung mit Pfeil 102"/>
              <p:cNvCxnSpPr/>
              <p:nvPr/>
            </p:nvCxnSpPr>
            <p:spPr>
              <a:xfrm flipV="1">
                <a:off x="6357254" y="5486469"/>
                <a:ext cx="192416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5" name="Gruppieren 104"/>
            <p:cNvGrpSpPr/>
            <p:nvPr/>
          </p:nvGrpSpPr>
          <p:grpSpPr>
            <a:xfrm>
              <a:off x="1831791" y="1775099"/>
              <a:ext cx="1034424" cy="501929"/>
              <a:chOff x="6357254" y="4614387"/>
              <a:chExt cx="1952513" cy="872082"/>
            </a:xfrm>
          </p:grpSpPr>
          <p:cxnSp>
            <p:nvCxnSpPr>
              <p:cNvPr id="108" name="Gerade Verbindung mit Pfeil 107"/>
              <p:cNvCxnSpPr/>
              <p:nvPr/>
            </p:nvCxnSpPr>
            <p:spPr>
              <a:xfrm flipV="1">
                <a:off x="6357254" y="4633029"/>
                <a:ext cx="0" cy="85344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09" name="Grafik 108"/>
              <p:cNvPicPr>
                <a:picLocks noChangeAspect="1"/>
              </p:cNvPicPr>
              <p:nvPr/>
            </p:nvPicPr>
            <p:blipFill rotWithShape="1">
              <a:blip r:embed="rId16"/>
              <a:srcRect l="31770" t="26804" r="16405" b="34197"/>
              <a:stretch/>
            </p:blipFill>
            <p:spPr>
              <a:xfrm>
                <a:off x="6385609" y="4614387"/>
                <a:ext cx="1924158" cy="853441"/>
              </a:xfrm>
              <a:prstGeom prst="trapezoid">
                <a:avLst>
                  <a:gd name="adj" fmla="val 55147"/>
                </a:avLst>
              </a:prstGeom>
            </p:spPr>
          </p:pic>
          <p:cxnSp>
            <p:nvCxnSpPr>
              <p:cNvPr id="110" name="Gerade Verbindung mit Pfeil 109"/>
              <p:cNvCxnSpPr/>
              <p:nvPr/>
            </p:nvCxnSpPr>
            <p:spPr>
              <a:xfrm flipV="1">
                <a:off x="6357254" y="5486469"/>
                <a:ext cx="192416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1" name="Gruppieren 110"/>
            <p:cNvGrpSpPr/>
            <p:nvPr/>
          </p:nvGrpSpPr>
          <p:grpSpPr>
            <a:xfrm>
              <a:off x="5811741" y="1105221"/>
              <a:ext cx="1386958" cy="492701"/>
              <a:chOff x="6357254" y="4614387"/>
              <a:chExt cx="1952513" cy="872082"/>
            </a:xfrm>
          </p:grpSpPr>
          <p:cxnSp>
            <p:nvCxnSpPr>
              <p:cNvPr id="112" name="Gerade Verbindung mit Pfeil 111"/>
              <p:cNvCxnSpPr/>
              <p:nvPr/>
            </p:nvCxnSpPr>
            <p:spPr>
              <a:xfrm flipV="1">
                <a:off x="6357254" y="4633029"/>
                <a:ext cx="0" cy="85344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13" name="Grafik 112"/>
              <p:cNvPicPr>
                <a:picLocks noChangeAspect="1"/>
              </p:cNvPicPr>
              <p:nvPr/>
            </p:nvPicPr>
            <p:blipFill rotWithShape="1">
              <a:blip r:embed="rId16"/>
              <a:srcRect l="31770" t="26804" r="16405" b="34197"/>
              <a:stretch/>
            </p:blipFill>
            <p:spPr>
              <a:xfrm>
                <a:off x="6385609" y="4614387"/>
                <a:ext cx="1924158" cy="853441"/>
              </a:xfrm>
              <a:prstGeom prst="trapezoid">
                <a:avLst>
                  <a:gd name="adj" fmla="val 55147"/>
                </a:avLst>
              </a:prstGeom>
            </p:spPr>
          </p:pic>
          <p:cxnSp>
            <p:nvCxnSpPr>
              <p:cNvPr id="114" name="Gerade Verbindung mit Pfeil 113"/>
              <p:cNvCxnSpPr/>
              <p:nvPr/>
            </p:nvCxnSpPr>
            <p:spPr>
              <a:xfrm flipV="1">
                <a:off x="6357254" y="5486469"/>
                <a:ext cx="192416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5" name="Gerade Verbindung mit Pfeil 114"/>
            <p:cNvCxnSpPr>
              <a:stCxn id="34" idx="6"/>
              <a:endCxn id="70" idx="1"/>
            </p:cNvCxnSpPr>
            <p:nvPr/>
          </p:nvCxnSpPr>
          <p:spPr>
            <a:xfrm flipV="1">
              <a:off x="4056743" y="4975000"/>
              <a:ext cx="1251953" cy="1410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52040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ruppieren 121"/>
          <p:cNvGrpSpPr/>
          <p:nvPr/>
        </p:nvGrpSpPr>
        <p:grpSpPr>
          <a:xfrm>
            <a:off x="35457" y="1131437"/>
            <a:ext cx="11240191" cy="5151799"/>
            <a:chOff x="35457" y="1131437"/>
            <a:chExt cx="11240191" cy="5151799"/>
          </a:xfrm>
        </p:grpSpPr>
        <p:cxnSp>
          <p:nvCxnSpPr>
            <p:cNvPr id="54" name="Gerade Verbindung mit Pfeil 53"/>
            <p:cNvCxnSpPr>
              <a:stCxn id="19" idx="7"/>
              <a:endCxn id="64" idx="1"/>
            </p:cNvCxnSpPr>
            <p:nvPr/>
          </p:nvCxnSpPr>
          <p:spPr>
            <a:xfrm flipV="1">
              <a:off x="8086525" y="3431177"/>
              <a:ext cx="1684524" cy="41798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" name="Inhaltsplatzhalter 31">
              <a:extLst>
                <a:ext uri="{FF2B5EF4-FFF2-40B4-BE49-F238E27FC236}">
                  <a16:creationId xmlns:a16="http://schemas.microsoft.com/office/drawing/2014/main" id="{DFAAFFA6-00E8-4E8C-BEBD-BFDC7C33F2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204" t="11608" r="9258" b="11700"/>
            <a:stretch/>
          </p:blipFill>
          <p:spPr>
            <a:xfrm rot="16200000">
              <a:off x="-197644" y="2386012"/>
              <a:ext cx="1302547" cy="816771"/>
            </a:xfrm>
            <a:prstGeom prst="rect">
              <a:avLst/>
            </a:prstGeom>
          </p:spPr>
        </p:pic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5D87FFBB-B583-423C-8950-36155749178D}"/>
                </a:ext>
              </a:extLst>
            </p:cNvPr>
            <p:cNvSpPr txBox="1"/>
            <p:nvPr/>
          </p:nvSpPr>
          <p:spPr>
            <a:xfrm rot="16200000">
              <a:off x="206666" y="2493568"/>
              <a:ext cx="161507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de-DE" sz="1400" b="1" dirty="0" err="1"/>
                <a:t>discriminability</a:t>
              </a:r>
              <a:endParaRPr lang="de-DE" sz="1400" b="1" dirty="0"/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99AD0811-364F-4170-87CD-8C639909503D}"/>
                </a:ext>
              </a:extLst>
            </p:cNvPr>
            <p:cNvSpPr txBox="1"/>
            <p:nvPr/>
          </p:nvSpPr>
          <p:spPr>
            <a:xfrm>
              <a:off x="35457" y="1794917"/>
              <a:ext cx="961821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de-DE" sz="1400" b="1" dirty="0" err="1" smtClean="0"/>
                <a:t>identity</a:t>
              </a:r>
              <a:endParaRPr lang="de-DE" sz="1400" b="1" dirty="0" smtClean="0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D3906702-17D6-4215-81E7-C7710D501183}"/>
                </a:ext>
              </a:extLst>
            </p:cNvPr>
            <p:cNvSpPr/>
            <p:nvPr/>
          </p:nvSpPr>
          <p:spPr>
            <a:xfrm>
              <a:off x="659908" y="1243710"/>
              <a:ext cx="720000" cy="720000"/>
            </a:xfrm>
            <a:prstGeom prst="ellipse">
              <a:avLst/>
            </a:prstGeom>
            <a:solidFill>
              <a:srgbClr val="F5DE9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b="1" dirty="0" smtClean="0">
                  <a:solidFill>
                    <a:schemeClr val="tx1"/>
                  </a:solidFill>
                </a:rPr>
                <a:t>S</a:t>
              </a:r>
              <a:endParaRPr lang="de-DE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D3906702-17D6-4215-81E7-C7710D501183}"/>
                </a:ext>
              </a:extLst>
            </p:cNvPr>
            <p:cNvSpPr/>
            <p:nvPr/>
          </p:nvSpPr>
          <p:spPr>
            <a:xfrm>
              <a:off x="698335" y="3481273"/>
              <a:ext cx="720000" cy="720000"/>
            </a:xfrm>
            <a:prstGeom prst="ellipse">
              <a:avLst/>
            </a:prstGeom>
            <a:solidFill>
              <a:srgbClr val="F5DE9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b="1" dirty="0">
                  <a:solidFill>
                    <a:schemeClr val="tx1"/>
                  </a:solidFill>
                </a:rPr>
                <a:t>d</a:t>
              </a:r>
            </a:p>
          </p:txBody>
        </p:sp>
        <p:cxnSp>
          <p:nvCxnSpPr>
            <p:cNvPr id="14" name="Gerade Verbindung mit Pfeil 13"/>
            <p:cNvCxnSpPr>
              <a:stCxn id="9" idx="7"/>
              <a:endCxn id="2" idx="1"/>
            </p:cNvCxnSpPr>
            <p:nvPr/>
          </p:nvCxnSpPr>
          <p:spPr>
            <a:xfrm flipV="1">
              <a:off x="1312893" y="2532863"/>
              <a:ext cx="503953" cy="105385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Ellipse 14">
                  <a:extLst>
                    <a:ext uri="{FF2B5EF4-FFF2-40B4-BE49-F238E27FC236}">
                      <a16:creationId xmlns:a16="http://schemas.microsoft.com/office/drawing/2014/main" id="{D3906702-17D6-4215-81E7-C7710D501183}"/>
                    </a:ext>
                  </a:extLst>
                </p:cNvPr>
                <p:cNvSpPr/>
                <p:nvPr/>
              </p:nvSpPr>
              <p:spPr>
                <a:xfrm>
                  <a:off x="3336743" y="2173698"/>
                  <a:ext cx="720000" cy="720000"/>
                </a:xfrm>
                <a:prstGeom prst="ellipse">
                  <a:avLst/>
                </a:prstGeom>
                <a:solidFill>
                  <a:srgbClr val="86C8C3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oMath>
                    </m:oMathPara>
                  </a14:m>
                  <a:endParaRPr lang="de-DE" sz="2400" dirty="0" smtClean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de-DE" sz="1200" dirty="0" err="1" smtClean="0">
                      <a:solidFill>
                        <a:schemeClr val="tx1"/>
                      </a:solidFill>
                    </a:rPr>
                    <a:t>drift</a:t>
                  </a:r>
                  <a:endParaRPr lang="de-DE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Ellipse 14">
                  <a:extLst>
                    <a:ext uri="{FF2B5EF4-FFF2-40B4-BE49-F238E27FC236}">
                      <a16:creationId xmlns:a16="http://schemas.microsoft.com/office/drawing/2014/main" id="{D3906702-17D6-4215-81E7-C7710D5011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36743" y="2173698"/>
                  <a:ext cx="720000" cy="720000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D3906702-17D6-4215-81E7-C7710D501183}"/>
                </a:ext>
              </a:extLst>
            </p:cNvPr>
            <p:cNvSpPr/>
            <p:nvPr/>
          </p:nvSpPr>
          <p:spPr>
            <a:xfrm>
              <a:off x="7471967" y="2627433"/>
              <a:ext cx="720000" cy="720000"/>
            </a:xfrm>
            <a:prstGeom prst="ellipse">
              <a:avLst/>
            </a:prstGeom>
            <a:solidFill>
              <a:srgbClr val="A1CE8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b="1" dirty="0" smtClean="0">
                  <a:solidFill>
                    <a:schemeClr val="tx1"/>
                  </a:solidFill>
                </a:rPr>
                <a:t>D</a:t>
              </a:r>
              <a:endParaRPr lang="de-DE" sz="2400" b="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Ellipse 18">
                  <a:extLst>
                    <a:ext uri="{FF2B5EF4-FFF2-40B4-BE49-F238E27FC236}">
                      <a16:creationId xmlns:a16="http://schemas.microsoft.com/office/drawing/2014/main" id="{D3906702-17D6-4215-81E7-C7710D501183}"/>
                    </a:ext>
                  </a:extLst>
                </p:cNvPr>
                <p:cNvSpPr/>
                <p:nvPr/>
              </p:nvSpPr>
              <p:spPr>
                <a:xfrm>
                  <a:off x="7471967" y="3743718"/>
                  <a:ext cx="720000" cy="720000"/>
                </a:xfrm>
                <a:prstGeom prst="ellipse">
                  <a:avLst/>
                </a:prstGeom>
                <a:solidFill>
                  <a:srgbClr val="A1CE83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de-DE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𝑫</m:t>
                            </m:r>
                          </m:sub>
                        </m:sSub>
                      </m:oMath>
                    </m:oMathPara>
                  </a14:m>
                  <a:endParaRPr lang="de-DE" sz="20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Ellipse 18">
                  <a:extLst>
                    <a:ext uri="{FF2B5EF4-FFF2-40B4-BE49-F238E27FC236}">
                      <a16:creationId xmlns:a16="http://schemas.microsoft.com/office/drawing/2014/main" id="{D3906702-17D6-4215-81E7-C7710D5011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71967" y="3743718"/>
                  <a:ext cx="720000" cy="720000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Gerade Verbindung mit Pfeil 21"/>
            <p:cNvCxnSpPr>
              <a:stCxn id="2" idx="3"/>
              <a:endCxn id="15" idx="2"/>
            </p:cNvCxnSpPr>
            <p:nvPr/>
          </p:nvCxnSpPr>
          <p:spPr>
            <a:xfrm>
              <a:off x="2877704" y="2532863"/>
              <a:ext cx="459039" cy="83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mit Pfeil 29"/>
            <p:cNvCxnSpPr>
              <a:stCxn id="15" idx="5"/>
              <a:endCxn id="74" idx="1"/>
            </p:cNvCxnSpPr>
            <p:nvPr/>
          </p:nvCxnSpPr>
          <p:spPr>
            <a:xfrm>
              <a:off x="3951301" y="2788256"/>
              <a:ext cx="1407279" cy="66673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Ellipse 33">
                  <a:extLst>
                    <a:ext uri="{FF2B5EF4-FFF2-40B4-BE49-F238E27FC236}">
                      <a16:creationId xmlns:a16="http://schemas.microsoft.com/office/drawing/2014/main" id="{D3906702-17D6-4215-81E7-C7710D501183}"/>
                    </a:ext>
                  </a:extLst>
                </p:cNvPr>
                <p:cNvSpPr/>
                <p:nvPr/>
              </p:nvSpPr>
              <p:spPr>
                <a:xfrm>
                  <a:off x="3319941" y="4828569"/>
                  <a:ext cx="720000" cy="720000"/>
                </a:xfrm>
                <a:prstGeom prst="ellipse">
                  <a:avLst/>
                </a:prstGeom>
                <a:solidFill>
                  <a:srgbClr val="86C8C3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𝜈</m:t>
                        </m:r>
                      </m:oMath>
                    </m:oMathPara>
                  </a14:m>
                  <a:endParaRPr lang="de-DE" sz="2400" dirty="0" smtClean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de-DE" sz="1100" dirty="0" err="1" smtClean="0">
                      <a:solidFill>
                        <a:schemeClr val="tx1"/>
                      </a:solidFill>
                    </a:rPr>
                    <a:t>drift</a:t>
                  </a:r>
                  <a:endParaRPr lang="de-DE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Ellipse 33">
                  <a:extLst>
                    <a:ext uri="{FF2B5EF4-FFF2-40B4-BE49-F238E27FC236}">
                      <a16:creationId xmlns:a16="http://schemas.microsoft.com/office/drawing/2014/main" id="{D3906702-17D6-4215-81E7-C7710D5011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9941" y="4828569"/>
                  <a:ext cx="720000" cy="720000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Ellipse 38">
                  <a:extLst>
                    <a:ext uri="{FF2B5EF4-FFF2-40B4-BE49-F238E27FC236}">
                      <a16:creationId xmlns:a16="http://schemas.microsoft.com/office/drawing/2014/main" id="{D3906702-17D6-4215-81E7-C7710D501183}"/>
                    </a:ext>
                  </a:extLst>
                </p:cNvPr>
                <p:cNvSpPr/>
                <p:nvPr/>
              </p:nvSpPr>
              <p:spPr>
                <a:xfrm>
                  <a:off x="8948542" y="4821516"/>
                  <a:ext cx="720000" cy="720000"/>
                </a:xfrm>
                <a:prstGeom prst="ellipse">
                  <a:avLst/>
                </a:prstGeom>
                <a:solidFill>
                  <a:srgbClr val="A1CE83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𝑽𝒊𝒔</m:t>
                        </m:r>
                      </m:oMath>
                    </m:oMathPara>
                  </a14:m>
                  <a:endParaRPr lang="de-DE" sz="24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Ellipse 38">
                  <a:extLst>
                    <a:ext uri="{FF2B5EF4-FFF2-40B4-BE49-F238E27FC236}">
                      <a16:creationId xmlns:a16="http://schemas.microsoft.com/office/drawing/2014/main" id="{D3906702-17D6-4215-81E7-C7710D5011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48542" y="4821516"/>
                  <a:ext cx="720000" cy="720000"/>
                </a:xfrm>
                <a:prstGeom prst="ellipse">
                  <a:avLst/>
                </a:prstGeom>
                <a:blipFill>
                  <a:blip r:embed="rId6"/>
                  <a:stretch>
                    <a:fillRect l="-83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Ellipse 39">
                  <a:extLst>
                    <a:ext uri="{FF2B5EF4-FFF2-40B4-BE49-F238E27FC236}">
                      <a16:creationId xmlns:a16="http://schemas.microsoft.com/office/drawing/2014/main" id="{D3906702-17D6-4215-81E7-C7710D501183}"/>
                    </a:ext>
                  </a:extLst>
                </p:cNvPr>
                <p:cNvSpPr/>
                <p:nvPr/>
              </p:nvSpPr>
              <p:spPr>
                <a:xfrm>
                  <a:off x="8968933" y="1556568"/>
                  <a:ext cx="720000" cy="720000"/>
                </a:xfrm>
                <a:prstGeom prst="ellipse">
                  <a:avLst/>
                </a:prstGeom>
                <a:solidFill>
                  <a:srgbClr val="A1CE83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oMath>
                    </m:oMathPara>
                  </a14:m>
                  <a:endParaRPr lang="de-DE" sz="24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Ellipse 39">
                  <a:extLst>
                    <a:ext uri="{FF2B5EF4-FFF2-40B4-BE49-F238E27FC236}">
                      <a16:creationId xmlns:a16="http://schemas.microsoft.com/office/drawing/2014/main" id="{D3906702-17D6-4215-81E7-C7710D5011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68933" y="1556568"/>
                  <a:ext cx="720000" cy="720000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" name="Gerade Verbindung mit Pfeil 40"/>
            <p:cNvCxnSpPr>
              <a:stCxn id="9" idx="5"/>
              <a:endCxn id="58" idx="1"/>
            </p:cNvCxnSpPr>
            <p:nvPr/>
          </p:nvCxnSpPr>
          <p:spPr>
            <a:xfrm>
              <a:off x="1312893" y="4095831"/>
              <a:ext cx="598771" cy="108776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 Verbindung mit Pfeil 44"/>
            <p:cNvCxnSpPr>
              <a:stCxn id="70" idx="3"/>
              <a:endCxn id="39" idx="2"/>
            </p:cNvCxnSpPr>
            <p:nvPr/>
          </p:nvCxnSpPr>
          <p:spPr>
            <a:xfrm flipV="1">
              <a:off x="8204405" y="5181516"/>
              <a:ext cx="744137" cy="20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Gerade Verbindung mit Pfeil 56"/>
            <p:cNvCxnSpPr>
              <a:stCxn id="74" idx="3"/>
              <a:endCxn id="18" idx="2"/>
            </p:cNvCxnSpPr>
            <p:nvPr/>
          </p:nvCxnSpPr>
          <p:spPr>
            <a:xfrm flipV="1">
              <a:off x="7045018" y="2987433"/>
              <a:ext cx="426949" cy="46755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Gerade Verbindung mit Pfeil 59"/>
            <p:cNvCxnSpPr>
              <a:stCxn id="74" idx="3"/>
              <a:endCxn id="19" idx="1"/>
            </p:cNvCxnSpPr>
            <p:nvPr/>
          </p:nvCxnSpPr>
          <p:spPr>
            <a:xfrm>
              <a:off x="7045018" y="3454992"/>
              <a:ext cx="532391" cy="39416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Gerade Verbindung mit Pfeil 70"/>
            <p:cNvCxnSpPr>
              <a:stCxn id="39" idx="7"/>
              <a:endCxn id="64" idx="2"/>
            </p:cNvCxnSpPr>
            <p:nvPr/>
          </p:nvCxnSpPr>
          <p:spPr>
            <a:xfrm flipV="1">
              <a:off x="9563100" y="3663948"/>
              <a:ext cx="960249" cy="126301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Gerade Verbindung mit Pfeil 106"/>
            <p:cNvCxnSpPr>
              <a:stCxn id="15" idx="7"/>
              <a:endCxn id="95" idx="1"/>
            </p:cNvCxnSpPr>
            <p:nvPr/>
          </p:nvCxnSpPr>
          <p:spPr>
            <a:xfrm flipV="1">
              <a:off x="3951301" y="1916568"/>
              <a:ext cx="1769132" cy="36257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Rechteck 1"/>
                <p:cNvSpPr/>
                <p:nvPr/>
              </p:nvSpPr>
              <p:spPr>
                <a:xfrm>
                  <a:off x="1816846" y="2288572"/>
                  <a:ext cx="1060858" cy="488582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𝒩</m:t>
                        </m:r>
                        <m:r>
                          <a:rPr lang="de-DE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de-DE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de-DE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de-DE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de-DE" sz="1400" b="1" i="1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b="1" i="1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de-DE" sz="1400" b="1" i="1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𝒗</m:t>
                            </m:r>
                          </m:sub>
                        </m:sSub>
                        <m:r>
                          <a:rPr lang="de-DE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de-DE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" name="Rechteck 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6846" y="2288572"/>
                  <a:ext cx="1060858" cy="488582"/>
                </a:xfrm>
                <a:prstGeom prst="rect">
                  <a:avLst/>
                </a:prstGeom>
                <a:blipFill>
                  <a:blip r:embed="rId8"/>
                  <a:stretch>
                    <a:fillRect l="-2841" r="-1705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" name="Gerade Verbindung mit Pfeil 52"/>
            <p:cNvCxnSpPr>
              <a:stCxn id="8" idx="5"/>
              <a:endCxn id="2" idx="1"/>
            </p:cNvCxnSpPr>
            <p:nvPr/>
          </p:nvCxnSpPr>
          <p:spPr>
            <a:xfrm>
              <a:off x="1274466" y="1858268"/>
              <a:ext cx="542380" cy="67459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Rechteck 57"/>
                <p:cNvSpPr/>
                <p:nvPr/>
              </p:nvSpPr>
              <p:spPr>
                <a:xfrm>
                  <a:off x="1911664" y="4939309"/>
                  <a:ext cx="1060858" cy="488582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𝒩</m:t>
                        </m:r>
                        <m:r>
                          <a:rPr lang="de-DE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de-DE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de-DE" sz="1400" b="1" i="1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b="1" i="1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𝝈</m:t>
                            </m:r>
                          </m:e>
                          <m:sub>
                            <m:r>
                              <a:rPr lang="de-DE" sz="1400" b="1" i="1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𝑽𝒊𝒔</m:t>
                            </m:r>
                          </m:sub>
                        </m:sSub>
                        <m:r>
                          <a:rPr lang="de-DE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de-DE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8" name="Rechteck 5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1664" y="4939309"/>
                  <a:ext cx="1060858" cy="48858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3" name="Gerade Verbindung mit Pfeil 62"/>
            <p:cNvCxnSpPr>
              <a:stCxn id="58" idx="3"/>
              <a:endCxn id="34" idx="2"/>
            </p:cNvCxnSpPr>
            <p:nvPr/>
          </p:nvCxnSpPr>
          <p:spPr>
            <a:xfrm>
              <a:off x="2972522" y="5183600"/>
              <a:ext cx="347419" cy="496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Rechteck 69"/>
                <p:cNvSpPr/>
                <p:nvPr/>
              </p:nvSpPr>
              <p:spPr>
                <a:xfrm>
                  <a:off x="5709454" y="4939309"/>
                  <a:ext cx="2494951" cy="488582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𝒩</m:t>
                        </m:r>
                        <m:r>
                          <a:rPr lang="de-DE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𝜈</m:t>
                        </m:r>
                        <m:r>
                          <a:rPr lang="de-DE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de-DE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  <m:r>
                          <a:rPr lang="de-DE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sz="1400" b="1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𝝉</m:t>
                        </m:r>
                        <m:r>
                          <a:rPr lang="de-DE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de-DE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de-DE" sz="1400" b="1" i="1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b="1" i="1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de-DE" sz="1400" b="1" i="1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𝑽𝒊𝒔</m:t>
                            </m:r>
                          </m:sub>
                        </m:sSub>
                        <m:r>
                          <a:rPr lang="de-DE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de-DE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  <m:r>
                          <a:rPr lang="de-DE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sz="1400" b="1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𝝉</m:t>
                        </m:r>
                        <m:r>
                          <a:rPr lang="de-DE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de-DE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de-DE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0" name="Rechteck 6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09454" y="4939309"/>
                  <a:ext cx="2494951" cy="48858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Rechteck 73"/>
                <p:cNvSpPr/>
                <p:nvPr/>
              </p:nvSpPr>
              <p:spPr>
                <a:xfrm>
                  <a:off x="5358580" y="3210701"/>
                  <a:ext cx="1686438" cy="488582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de-DE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𝑑𝑖𝑓𝑓𝑢𝑠𝑖𝑜𝑛</m:t>
                            </m:r>
                          </m:sub>
                        </m:sSub>
                        <m:r>
                          <a:rPr lang="de-DE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de-DE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de-DE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de-DE" sz="1400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𝒔𝒛</m:t>
                        </m:r>
                        <m:r>
                          <a:rPr lang="de-DE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de-DE" sz="1400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de-DE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de-DE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4" name="Rechteck 7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58580" y="3210701"/>
                  <a:ext cx="1686438" cy="48858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Rechteck 94"/>
                <p:cNvSpPr/>
                <p:nvPr/>
              </p:nvSpPr>
              <p:spPr>
                <a:xfrm>
                  <a:off x="5720433" y="1672277"/>
                  <a:ext cx="2494951" cy="488582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𝒩</m:t>
                        </m:r>
                        <m:d>
                          <m:dPr>
                            <m:ctrlPr>
                              <a:rPr lang="de-DE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  <m:d>
                              <m:dPr>
                                <m:ctrlPr>
                                  <a:rPr lang="de-DE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𝜇𝜏</m:t>
                                </m:r>
                                <m:r>
                                  <a:rPr lang="de-DE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de-DE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  <m:r>
                                      <a:rPr lang="de-DE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  <m:f>
                                  <m:fPr>
                                    <m:ctrlPr>
                                      <a:rPr lang="de-DE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num>
                                  <m:den>
                                    <m:r>
                                      <a:rPr lang="de-DE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de-DE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de-DE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𝑎𝑧</m:t>
                                </m:r>
                              </m:e>
                            </m:d>
                            <m:r>
                              <a:rPr lang="de-DE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de-DE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</m:oMath>
                    </m:oMathPara>
                  </a14:m>
                  <a:endParaRPr lang="de-DE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5" name="Rechteck 9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0433" y="1672277"/>
                  <a:ext cx="2494951" cy="488582"/>
                </a:xfrm>
                <a:prstGeom prst="rect">
                  <a:avLst/>
                </a:prstGeom>
                <a:blipFill>
                  <a:blip r:embed="rId12"/>
                  <a:stretch>
                    <a:fillRect l="-1214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4" name="Gerade Verbindung mit Pfeil 103"/>
            <p:cNvCxnSpPr>
              <a:stCxn id="18" idx="1"/>
              <a:endCxn id="95" idx="2"/>
            </p:cNvCxnSpPr>
            <p:nvPr/>
          </p:nvCxnSpPr>
          <p:spPr>
            <a:xfrm flipH="1" flipV="1">
              <a:off x="6967909" y="2160859"/>
              <a:ext cx="609500" cy="5720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Gerade Verbindung mit Pfeil 105"/>
            <p:cNvCxnSpPr>
              <a:stCxn id="95" idx="3"/>
              <a:endCxn id="40" idx="2"/>
            </p:cNvCxnSpPr>
            <p:nvPr/>
          </p:nvCxnSpPr>
          <p:spPr>
            <a:xfrm>
              <a:off x="8215384" y="1916568"/>
              <a:ext cx="75354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Rechteck 134">
              <a:extLst>
                <a:ext uri="{FF2B5EF4-FFF2-40B4-BE49-F238E27FC236}">
                  <a16:creationId xmlns:a16="http://schemas.microsoft.com/office/drawing/2014/main" id="{C7E05993-25A0-4D42-8305-AFC43F9C1716}"/>
                </a:ext>
              </a:extLst>
            </p:cNvPr>
            <p:cNvSpPr/>
            <p:nvPr/>
          </p:nvSpPr>
          <p:spPr>
            <a:xfrm>
              <a:off x="4132788" y="5704084"/>
              <a:ext cx="3024000" cy="576000"/>
            </a:xfrm>
            <a:prstGeom prst="rect">
              <a:avLst/>
            </a:prstGeom>
            <a:solidFill>
              <a:srgbClr val="86C8C3"/>
            </a:solidFill>
            <a:ln w="6032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Latent </a:t>
              </a:r>
              <a:r>
                <a:rPr lang="de-DE" dirty="0" err="1" smtClean="0">
                  <a:solidFill>
                    <a:schemeClr val="tx1"/>
                  </a:solidFill>
                </a:rPr>
                <a:t>for</a:t>
              </a:r>
              <a:r>
                <a:rPr lang="de-DE" dirty="0" smtClean="0">
                  <a:solidFill>
                    <a:schemeClr val="tx1"/>
                  </a:solidFill>
                </a:rPr>
                <a:t> </a:t>
              </a:r>
              <a:r>
                <a:rPr lang="de-DE" dirty="0" err="1" smtClean="0">
                  <a:solidFill>
                    <a:schemeClr val="tx1"/>
                  </a:solidFill>
                </a:rPr>
                <a:t>both</a:t>
              </a:r>
              <a:r>
                <a:rPr lang="de-DE" dirty="0" smtClean="0">
                  <a:solidFill>
                    <a:schemeClr val="tx1"/>
                  </a:solidFill>
                </a:rPr>
                <a:t> </a:t>
              </a:r>
              <a:r>
                <a:rPr lang="de-DE" dirty="0" err="1" smtClean="0">
                  <a:solidFill>
                    <a:schemeClr val="tx1"/>
                  </a:solidFill>
                </a:rPr>
                <a:t>observer</a:t>
              </a:r>
              <a:r>
                <a:rPr lang="de-DE" dirty="0" smtClean="0">
                  <a:solidFill>
                    <a:schemeClr val="tx1"/>
                  </a:solidFill>
                </a:rPr>
                <a:t> </a:t>
              </a:r>
              <a:r>
                <a:rPr lang="de-DE" dirty="0" err="1" smtClean="0">
                  <a:solidFill>
                    <a:schemeClr val="tx1"/>
                  </a:solidFill>
                </a:rPr>
                <a:t>and</a:t>
              </a:r>
              <a:r>
                <a:rPr lang="de-DE" dirty="0" smtClean="0">
                  <a:solidFill>
                    <a:schemeClr val="tx1"/>
                  </a:solidFill>
                </a:rPr>
                <a:t> </a:t>
              </a:r>
              <a:r>
                <a:rPr lang="de-DE" dirty="0" err="1" smtClean="0">
                  <a:solidFill>
                    <a:schemeClr val="tx1"/>
                  </a:solidFill>
                </a:rPr>
                <a:t>experimenter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36" name="Rechteck 135">
              <a:extLst>
                <a:ext uri="{FF2B5EF4-FFF2-40B4-BE49-F238E27FC236}">
                  <a16:creationId xmlns:a16="http://schemas.microsoft.com/office/drawing/2014/main" id="{C7E05993-25A0-4D42-8305-AFC43F9C1716}"/>
                </a:ext>
              </a:extLst>
            </p:cNvPr>
            <p:cNvSpPr/>
            <p:nvPr/>
          </p:nvSpPr>
          <p:spPr>
            <a:xfrm>
              <a:off x="1063497" y="5704084"/>
              <a:ext cx="3024000" cy="576000"/>
            </a:xfrm>
            <a:prstGeom prst="rect">
              <a:avLst/>
            </a:prstGeom>
            <a:solidFill>
              <a:srgbClr val="F5DE92"/>
            </a:solidFill>
            <a:ln w="60325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Manifest </a:t>
              </a:r>
              <a:r>
                <a:rPr lang="de-DE" dirty="0" err="1" smtClean="0">
                  <a:solidFill>
                    <a:schemeClr val="tx1"/>
                  </a:solidFill>
                </a:rPr>
                <a:t>to</a:t>
              </a:r>
              <a:r>
                <a:rPr lang="de-DE" dirty="0" smtClean="0">
                  <a:solidFill>
                    <a:schemeClr val="tx1"/>
                  </a:solidFill>
                </a:rPr>
                <a:t> </a:t>
              </a:r>
              <a:r>
                <a:rPr lang="de-DE" dirty="0" err="1" smtClean="0">
                  <a:solidFill>
                    <a:schemeClr val="tx1"/>
                  </a:solidFill>
                </a:rPr>
                <a:t>the</a:t>
              </a:r>
              <a:r>
                <a:rPr lang="de-DE" dirty="0" smtClean="0">
                  <a:solidFill>
                    <a:schemeClr val="tx1"/>
                  </a:solidFill>
                </a:rPr>
                <a:t> </a:t>
              </a:r>
              <a:r>
                <a:rPr lang="de-DE" dirty="0" err="1" smtClean="0">
                  <a:solidFill>
                    <a:schemeClr val="tx1"/>
                  </a:solidFill>
                </a:rPr>
                <a:t>experimenter</a:t>
              </a:r>
              <a:r>
                <a:rPr lang="de-DE" dirty="0" smtClean="0">
                  <a:solidFill>
                    <a:schemeClr val="tx1"/>
                  </a:solidFill>
                </a:rPr>
                <a:t>, latent </a:t>
              </a:r>
              <a:r>
                <a:rPr lang="de-DE" dirty="0" err="1" smtClean="0">
                  <a:solidFill>
                    <a:schemeClr val="tx1"/>
                  </a:solidFill>
                </a:rPr>
                <a:t>to</a:t>
              </a:r>
              <a:r>
                <a:rPr lang="de-DE" dirty="0" smtClean="0">
                  <a:solidFill>
                    <a:schemeClr val="tx1"/>
                  </a:solidFill>
                </a:rPr>
                <a:t> </a:t>
              </a:r>
              <a:r>
                <a:rPr lang="de-DE" dirty="0" err="1" smtClean="0">
                  <a:solidFill>
                    <a:schemeClr val="tx1"/>
                  </a:solidFill>
                </a:rPr>
                <a:t>the</a:t>
              </a:r>
              <a:r>
                <a:rPr lang="de-DE" dirty="0" smtClean="0">
                  <a:solidFill>
                    <a:schemeClr val="tx1"/>
                  </a:solidFill>
                </a:rPr>
                <a:t> </a:t>
              </a:r>
              <a:r>
                <a:rPr lang="de-DE" dirty="0" err="1" smtClean="0">
                  <a:solidFill>
                    <a:schemeClr val="tx1"/>
                  </a:solidFill>
                </a:rPr>
                <a:t>observer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Rechteck 63"/>
                <p:cNvSpPr/>
                <p:nvPr/>
              </p:nvSpPr>
              <p:spPr>
                <a:xfrm>
                  <a:off x="9771049" y="3198405"/>
                  <a:ext cx="1504599" cy="465543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  <m:d>
                          <m:dPr>
                            <m:endChr m:val="|"/>
                            <m:ctrlPr>
                              <a:rPr lang="de-DE" sz="12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12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𝑫</m:t>
                            </m:r>
                            <m:r>
                              <a:rPr lang="de-DE" sz="12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de-DE" sz="1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𝑺</m:t>
                            </m:r>
                            <m:r>
                              <a:rPr lang="de-DE" sz="12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de-DE" sz="1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de-DE" sz="1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de-DE" sz="1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𝑽𝒊𝒔</m:t>
                        </m:r>
                        <m:r>
                          <a:rPr lang="de-DE" sz="1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de-DE" sz="12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2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de-DE" sz="12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𝑫</m:t>
                            </m:r>
                          </m:sub>
                        </m:sSub>
                        <m:r>
                          <a:rPr lang="de-DE" sz="1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de-DE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4" name="Rechteck 6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71049" y="3198405"/>
                  <a:ext cx="1504599" cy="465543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2" name="Gerade Verbindung mit Pfeil 71"/>
            <p:cNvCxnSpPr>
              <a:stCxn id="40" idx="5"/>
              <a:endCxn id="64" idx="0"/>
            </p:cNvCxnSpPr>
            <p:nvPr/>
          </p:nvCxnSpPr>
          <p:spPr>
            <a:xfrm>
              <a:off x="9583491" y="2171126"/>
              <a:ext cx="939858" cy="102727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Gerade Verbindung mit Pfeil 60"/>
            <p:cNvCxnSpPr>
              <a:stCxn id="19" idx="3"/>
              <a:endCxn id="70" idx="0"/>
            </p:cNvCxnSpPr>
            <p:nvPr/>
          </p:nvCxnSpPr>
          <p:spPr>
            <a:xfrm flipH="1">
              <a:off x="6956930" y="4358276"/>
              <a:ext cx="620479" cy="58103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Ellipse 65">
                  <a:extLst>
                    <a:ext uri="{FF2B5EF4-FFF2-40B4-BE49-F238E27FC236}">
                      <a16:creationId xmlns:a16="http://schemas.microsoft.com/office/drawing/2014/main" id="{D3906702-17D6-4215-81E7-C7710D501183}"/>
                    </a:ext>
                  </a:extLst>
                </p:cNvPr>
                <p:cNvSpPr/>
                <p:nvPr/>
              </p:nvSpPr>
              <p:spPr>
                <a:xfrm>
                  <a:off x="10330179" y="2171126"/>
                  <a:ext cx="720000" cy="720000"/>
                </a:xfrm>
                <a:prstGeom prst="ellipse">
                  <a:avLst/>
                </a:prstGeom>
                <a:solidFill>
                  <a:srgbClr val="F5DE9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de-DE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oMath>
                      <m:oMath xmlns:m="http://schemas.openxmlformats.org/officeDocument/2006/math">
                        <m:r>
                          <a:rPr lang="de-DE" sz="9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  <m:r>
                          <a:rPr lang="de-DE" sz="9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de-DE" sz="9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oMath>
                    </m:oMathPara>
                  </a14:m>
                  <a:endParaRPr lang="de-DE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6" name="Ellipse 65">
                  <a:extLst>
                    <a:ext uri="{FF2B5EF4-FFF2-40B4-BE49-F238E27FC236}">
                      <a16:creationId xmlns:a16="http://schemas.microsoft.com/office/drawing/2014/main" id="{D3906702-17D6-4215-81E7-C7710D5011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30179" y="2171126"/>
                  <a:ext cx="720000" cy="720000"/>
                </a:xfrm>
                <a:prstGeom prst="ellipse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0" name="Gerade Verbindung mit Pfeil 79"/>
            <p:cNvCxnSpPr>
              <a:stCxn id="18" idx="6"/>
              <a:endCxn id="64" idx="1"/>
            </p:cNvCxnSpPr>
            <p:nvPr/>
          </p:nvCxnSpPr>
          <p:spPr>
            <a:xfrm>
              <a:off x="8191967" y="2987433"/>
              <a:ext cx="1579082" cy="4437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Gerade Verbindung mit Pfeil 75"/>
            <p:cNvCxnSpPr>
              <a:stCxn id="18" idx="7"/>
              <a:endCxn id="66" idx="2"/>
            </p:cNvCxnSpPr>
            <p:nvPr/>
          </p:nvCxnSpPr>
          <p:spPr>
            <a:xfrm flipV="1">
              <a:off x="8086525" y="2531126"/>
              <a:ext cx="2243654" cy="20174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Gewinkelter Verbinder 55"/>
            <p:cNvCxnSpPr>
              <a:stCxn id="8" idx="0"/>
              <a:endCxn id="66" idx="0"/>
            </p:cNvCxnSpPr>
            <p:nvPr/>
          </p:nvCxnSpPr>
          <p:spPr>
            <a:xfrm rot="16200000" flipH="1">
              <a:off x="5391335" y="-3127717"/>
              <a:ext cx="927416" cy="9670271"/>
            </a:xfrm>
            <a:prstGeom prst="bentConnector3">
              <a:avLst>
                <a:gd name="adj1" fmla="val -30182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hteck 61">
              <a:extLst>
                <a:ext uri="{FF2B5EF4-FFF2-40B4-BE49-F238E27FC236}">
                  <a16:creationId xmlns:a16="http://schemas.microsoft.com/office/drawing/2014/main" id="{C7E05993-25A0-4D42-8305-AFC43F9C1716}"/>
                </a:ext>
              </a:extLst>
            </p:cNvPr>
            <p:cNvSpPr/>
            <p:nvPr/>
          </p:nvSpPr>
          <p:spPr>
            <a:xfrm>
              <a:off x="7207835" y="5707236"/>
              <a:ext cx="3024000" cy="576000"/>
            </a:xfrm>
            <a:prstGeom prst="rect">
              <a:avLst/>
            </a:prstGeom>
            <a:solidFill>
              <a:srgbClr val="A1CE83"/>
            </a:solidFill>
            <a:ln w="60325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Manifest </a:t>
              </a:r>
              <a:r>
                <a:rPr lang="de-DE" dirty="0" err="1" smtClean="0">
                  <a:solidFill>
                    <a:schemeClr val="tx1"/>
                  </a:solidFill>
                </a:rPr>
                <a:t>to</a:t>
              </a:r>
              <a:r>
                <a:rPr lang="de-DE" dirty="0" smtClean="0">
                  <a:solidFill>
                    <a:schemeClr val="tx1"/>
                  </a:solidFill>
                </a:rPr>
                <a:t> </a:t>
              </a:r>
              <a:r>
                <a:rPr lang="de-DE" dirty="0" err="1" smtClean="0">
                  <a:solidFill>
                    <a:schemeClr val="tx1"/>
                  </a:solidFill>
                </a:rPr>
                <a:t>the</a:t>
              </a:r>
              <a:r>
                <a:rPr lang="de-DE" dirty="0" smtClean="0">
                  <a:solidFill>
                    <a:schemeClr val="tx1"/>
                  </a:solidFill>
                </a:rPr>
                <a:t> </a:t>
              </a:r>
              <a:r>
                <a:rPr lang="de-DE" dirty="0" err="1" smtClean="0">
                  <a:solidFill>
                    <a:schemeClr val="tx1"/>
                  </a:solidFill>
                </a:rPr>
                <a:t>observer</a:t>
              </a:r>
              <a:r>
                <a:rPr lang="de-DE" dirty="0" smtClean="0">
                  <a:solidFill>
                    <a:schemeClr val="tx1"/>
                  </a:solidFill>
                </a:rPr>
                <a:t>, latent </a:t>
              </a:r>
              <a:r>
                <a:rPr lang="de-DE" dirty="0" err="1" smtClean="0">
                  <a:solidFill>
                    <a:schemeClr val="tx1"/>
                  </a:solidFill>
                </a:rPr>
                <a:t>to</a:t>
              </a:r>
              <a:r>
                <a:rPr lang="de-DE" dirty="0" smtClean="0">
                  <a:solidFill>
                    <a:schemeClr val="tx1"/>
                  </a:solidFill>
                </a:rPr>
                <a:t> </a:t>
              </a:r>
              <a:r>
                <a:rPr lang="de-DE" dirty="0" err="1" smtClean="0">
                  <a:solidFill>
                    <a:schemeClr val="tx1"/>
                  </a:solidFill>
                </a:rPr>
                <a:t>the</a:t>
              </a:r>
              <a:r>
                <a:rPr lang="de-DE" dirty="0" smtClean="0">
                  <a:solidFill>
                    <a:schemeClr val="tx1"/>
                  </a:solidFill>
                </a:rPr>
                <a:t> </a:t>
              </a:r>
              <a:r>
                <a:rPr lang="de-DE" dirty="0" err="1" smtClean="0">
                  <a:solidFill>
                    <a:schemeClr val="tx1"/>
                  </a:solidFill>
                </a:rPr>
                <a:t>experimenter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pic>
          <p:nvPicPr>
            <p:cNvPr id="93" name="Grafik 92"/>
            <p:cNvPicPr>
              <a:picLocks noChangeAspect="1"/>
            </p:cNvPicPr>
            <p:nvPr/>
          </p:nvPicPr>
          <p:blipFill rotWithShape="1">
            <a:blip r:embed="rId15"/>
            <a:srcRect l="12812" t="3686" b="14539"/>
            <a:stretch/>
          </p:blipFill>
          <p:spPr>
            <a:xfrm>
              <a:off x="5358580" y="2606776"/>
              <a:ext cx="1683974" cy="577108"/>
            </a:xfrm>
            <a:prstGeom prst="rect">
              <a:avLst/>
            </a:prstGeom>
          </p:spPr>
        </p:pic>
        <p:grpSp>
          <p:nvGrpSpPr>
            <p:cNvPr id="96" name="Gruppieren 95"/>
            <p:cNvGrpSpPr/>
            <p:nvPr/>
          </p:nvGrpSpPr>
          <p:grpSpPr>
            <a:xfrm>
              <a:off x="5724614" y="4355292"/>
              <a:ext cx="1147901" cy="556991"/>
              <a:chOff x="6357254" y="4614387"/>
              <a:chExt cx="1952513" cy="872082"/>
            </a:xfrm>
          </p:grpSpPr>
          <p:cxnSp>
            <p:nvCxnSpPr>
              <p:cNvPr id="97" name="Gerade Verbindung mit Pfeil 96"/>
              <p:cNvCxnSpPr/>
              <p:nvPr/>
            </p:nvCxnSpPr>
            <p:spPr>
              <a:xfrm flipV="1">
                <a:off x="6357254" y="4633029"/>
                <a:ext cx="0" cy="85344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98" name="Grafik 97"/>
              <p:cNvPicPr>
                <a:picLocks noChangeAspect="1"/>
              </p:cNvPicPr>
              <p:nvPr/>
            </p:nvPicPr>
            <p:blipFill rotWithShape="1">
              <a:blip r:embed="rId16"/>
              <a:srcRect l="31770" t="26804" r="16405" b="34197"/>
              <a:stretch/>
            </p:blipFill>
            <p:spPr>
              <a:xfrm>
                <a:off x="6385609" y="4614387"/>
                <a:ext cx="1924158" cy="853441"/>
              </a:xfrm>
              <a:prstGeom prst="trapezoid">
                <a:avLst>
                  <a:gd name="adj" fmla="val 55147"/>
                </a:avLst>
              </a:prstGeom>
            </p:spPr>
          </p:pic>
          <p:cxnSp>
            <p:nvCxnSpPr>
              <p:cNvPr id="99" name="Gerade Verbindung mit Pfeil 98"/>
              <p:cNvCxnSpPr/>
              <p:nvPr/>
            </p:nvCxnSpPr>
            <p:spPr>
              <a:xfrm flipV="1">
                <a:off x="6357254" y="5486469"/>
                <a:ext cx="192416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0" name="Gruppieren 99"/>
            <p:cNvGrpSpPr/>
            <p:nvPr/>
          </p:nvGrpSpPr>
          <p:grpSpPr>
            <a:xfrm>
              <a:off x="1943232" y="4428163"/>
              <a:ext cx="997721" cy="484120"/>
              <a:chOff x="6357254" y="4614387"/>
              <a:chExt cx="1952513" cy="872082"/>
            </a:xfrm>
          </p:grpSpPr>
          <p:cxnSp>
            <p:nvCxnSpPr>
              <p:cNvPr id="101" name="Gerade Verbindung mit Pfeil 100"/>
              <p:cNvCxnSpPr/>
              <p:nvPr/>
            </p:nvCxnSpPr>
            <p:spPr>
              <a:xfrm flipV="1">
                <a:off x="6357254" y="4633029"/>
                <a:ext cx="0" cy="85344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02" name="Grafik 101"/>
              <p:cNvPicPr>
                <a:picLocks noChangeAspect="1"/>
              </p:cNvPicPr>
              <p:nvPr/>
            </p:nvPicPr>
            <p:blipFill rotWithShape="1">
              <a:blip r:embed="rId16"/>
              <a:srcRect l="31770" t="26804" r="16405" b="34197"/>
              <a:stretch/>
            </p:blipFill>
            <p:spPr>
              <a:xfrm>
                <a:off x="6385609" y="4614387"/>
                <a:ext cx="1924158" cy="853441"/>
              </a:xfrm>
              <a:prstGeom prst="trapezoid">
                <a:avLst>
                  <a:gd name="adj" fmla="val 55147"/>
                </a:avLst>
              </a:prstGeom>
            </p:spPr>
          </p:pic>
          <p:cxnSp>
            <p:nvCxnSpPr>
              <p:cNvPr id="103" name="Gerade Verbindung mit Pfeil 102"/>
              <p:cNvCxnSpPr/>
              <p:nvPr/>
            </p:nvCxnSpPr>
            <p:spPr>
              <a:xfrm flipV="1">
                <a:off x="6357254" y="5486469"/>
                <a:ext cx="192416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5" name="Gruppieren 104"/>
            <p:cNvGrpSpPr/>
            <p:nvPr/>
          </p:nvGrpSpPr>
          <p:grpSpPr>
            <a:xfrm>
              <a:off x="1831791" y="1775099"/>
              <a:ext cx="1034424" cy="501929"/>
              <a:chOff x="6357254" y="4614387"/>
              <a:chExt cx="1952513" cy="872082"/>
            </a:xfrm>
          </p:grpSpPr>
          <p:cxnSp>
            <p:nvCxnSpPr>
              <p:cNvPr id="108" name="Gerade Verbindung mit Pfeil 107"/>
              <p:cNvCxnSpPr/>
              <p:nvPr/>
            </p:nvCxnSpPr>
            <p:spPr>
              <a:xfrm flipV="1">
                <a:off x="6357254" y="4633029"/>
                <a:ext cx="0" cy="85344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09" name="Grafik 108"/>
              <p:cNvPicPr>
                <a:picLocks noChangeAspect="1"/>
              </p:cNvPicPr>
              <p:nvPr/>
            </p:nvPicPr>
            <p:blipFill rotWithShape="1">
              <a:blip r:embed="rId16"/>
              <a:srcRect l="31770" t="26804" r="16405" b="34197"/>
              <a:stretch/>
            </p:blipFill>
            <p:spPr>
              <a:xfrm>
                <a:off x="6385609" y="4614387"/>
                <a:ext cx="1924158" cy="853441"/>
              </a:xfrm>
              <a:prstGeom prst="trapezoid">
                <a:avLst>
                  <a:gd name="adj" fmla="val 55147"/>
                </a:avLst>
              </a:prstGeom>
            </p:spPr>
          </p:pic>
          <p:cxnSp>
            <p:nvCxnSpPr>
              <p:cNvPr id="110" name="Gerade Verbindung mit Pfeil 109"/>
              <p:cNvCxnSpPr/>
              <p:nvPr/>
            </p:nvCxnSpPr>
            <p:spPr>
              <a:xfrm flipV="1">
                <a:off x="6357254" y="5486469"/>
                <a:ext cx="192416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1" name="Gruppieren 110"/>
            <p:cNvGrpSpPr/>
            <p:nvPr/>
          </p:nvGrpSpPr>
          <p:grpSpPr>
            <a:xfrm>
              <a:off x="6274429" y="1131437"/>
              <a:ext cx="1386958" cy="492701"/>
              <a:chOff x="6357254" y="4614387"/>
              <a:chExt cx="1952513" cy="872082"/>
            </a:xfrm>
          </p:grpSpPr>
          <p:cxnSp>
            <p:nvCxnSpPr>
              <p:cNvPr id="112" name="Gerade Verbindung mit Pfeil 111"/>
              <p:cNvCxnSpPr/>
              <p:nvPr/>
            </p:nvCxnSpPr>
            <p:spPr>
              <a:xfrm flipV="1">
                <a:off x="6357254" y="4633029"/>
                <a:ext cx="0" cy="85344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13" name="Grafik 112"/>
              <p:cNvPicPr>
                <a:picLocks noChangeAspect="1"/>
              </p:cNvPicPr>
              <p:nvPr/>
            </p:nvPicPr>
            <p:blipFill rotWithShape="1">
              <a:blip r:embed="rId16"/>
              <a:srcRect l="31770" t="26804" r="16405" b="34197"/>
              <a:stretch/>
            </p:blipFill>
            <p:spPr>
              <a:xfrm>
                <a:off x="6385609" y="4614387"/>
                <a:ext cx="1924158" cy="853441"/>
              </a:xfrm>
              <a:prstGeom prst="trapezoid">
                <a:avLst>
                  <a:gd name="adj" fmla="val 55147"/>
                </a:avLst>
              </a:prstGeom>
            </p:spPr>
          </p:pic>
          <p:cxnSp>
            <p:nvCxnSpPr>
              <p:cNvPr id="114" name="Gerade Verbindung mit Pfeil 113"/>
              <p:cNvCxnSpPr/>
              <p:nvPr/>
            </p:nvCxnSpPr>
            <p:spPr>
              <a:xfrm flipV="1">
                <a:off x="6357254" y="5486469"/>
                <a:ext cx="192416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5" name="Gerade Verbindung mit Pfeil 114"/>
            <p:cNvCxnSpPr>
              <a:stCxn id="34" idx="6"/>
              <a:endCxn id="70" idx="1"/>
            </p:cNvCxnSpPr>
            <p:nvPr/>
          </p:nvCxnSpPr>
          <p:spPr>
            <a:xfrm flipV="1">
              <a:off x="4039941" y="5183600"/>
              <a:ext cx="1669513" cy="496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5" name="Grafik 64"/>
            <p:cNvPicPr>
              <a:picLocks noChangeAspect="1"/>
            </p:cNvPicPr>
            <p:nvPr/>
          </p:nvPicPr>
          <p:blipFill rotWithShape="1"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467" t="1712" r="13263" b="56546"/>
            <a:stretch/>
          </p:blipFill>
          <p:spPr>
            <a:xfrm>
              <a:off x="4265297" y="2460537"/>
              <a:ext cx="971550" cy="473549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67" name="Grafik 66">
              <a:extLst>
                <a:ext uri="{FF2B5EF4-FFF2-40B4-BE49-F238E27FC236}">
                  <a16:creationId xmlns:a16="http://schemas.microsoft.com/office/drawing/2014/main" id="{C0474CE5-10AA-4355-8782-22320DBB98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8"/>
            <a:srcRect l="3743" t="3668" r="3968" b="3689"/>
            <a:stretch/>
          </p:blipFill>
          <p:spPr>
            <a:xfrm rot="5400000">
              <a:off x="3929340" y="2647816"/>
              <a:ext cx="473551" cy="98989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68" name="Rechteck 67"/>
            <p:cNvSpPr/>
            <p:nvPr/>
          </p:nvSpPr>
          <p:spPr>
            <a:xfrm>
              <a:off x="4087497" y="2171126"/>
              <a:ext cx="1312428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6000" rIns="36000">
              <a:spAutoFit/>
            </a:bodyPr>
            <a:lstStyle/>
            <a:p>
              <a:pPr algn="ctr"/>
              <a:r>
                <a:rPr lang="de-DE" sz="1400" dirty="0" err="1" smtClean="0"/>
                <a:t>Decision</a:t>
              </a:r>
              <a:r>
                <a:rPr lang="de-DE" sz="1400" dirty="0" smtClean="0"/>
                <a:t> </a:t>
              </a:r>
              <a:r>
                <a:rPr lang="de-DE" sz="1400" dirty="0" err="1" smtClean="0"/>
                <a:t>process</a:t>
              </a:r>
              <a:endParaRPr lang="de-DE" sz="1400" dirty="0"/>
            </a:p>
          </p:txBody>
        </p:sp>
        <p:pic>
          <p:nvPicPr>
            <p:cNvPr id="94" name="Grafik 93"/>
            <p:cNvPicPr>
              <a:picLocks noChangeAspect="1"/>
            </p:cNvPicPr>
            <p:nvPr/>
          </p:nvPicPr>
          <p:blipFill rotWithShape="1"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002" t="51856" r="13244" b="11165"/>
            <a:stretch/>
          </p:blipFill>
          <p:spPr>
            <a:xfrm>
              <a:off x="4477139" y="4892237"/>
              <a:ext cx="898384" cy="535654"/>
            </a:xfrm>
            <a:prstGeom prst="rect">
              <a:avLst/>
            </a:prstGeom>
          </p:spPr>
        </p:pic>
        <p:pic>
          <p:nvPicPr>
            <p:cNvPr id="116" name="Grafik 115">
              <a:extLst>
                <a:ext uri="{FF2B5EF4-FFF2-40B4-BE49-F238E27FC236}">
                  <a16:creationId xmlns:a16="http://schemas.microsoft.com/office/drawing/2014/main" id="{9752FA61-2CDC-44E0-9B5C-7862C3963D5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9">
              <a:extLst>
                <a:ext uri="{BEBA8EAE-BF5A-486C-A8C5-ECC9F3942E4B}">
                  <a14:imgProps xmlns:a14="http://schemas.microsoft.com/office/drawing/2010/main">
                    <a14:imgLayer r:embed="rId20">
                      <a14:imgEffect>
                        <a14:brightnessContrast bright="-15000" contrast="51000"/>
                      </a14:imgEffect>
                    </a14:imgLayer>
                  </a14:imgProps>
                </a:ext>
              </a:extLst>
            </a:blip>
            <a:srcRect r="29013"/>
            <a:stretch/>
          </p:blipFill>
          <p:spPr>
            <a:xfrm rot="5400000">
              <a:off x="4115237" y="5112812"/>
              <a:ext cx="557967" cy="112631"/>
            </a:xfrm>
            <a:prstGeom prst="rect">
              <a:avLst/>
            </a:prstGeom>
          </p:spPr>
        </p:pic>
        <p:sp>
          <p:nvSpPr>
            <p:cNvPr id="117" name="Rechteck 116"/>
            <p:cNvSpPr/>
            <p:nvPr/>
          </p:nvSpPr>
          <p:spPr>
            <a:xfrm>
              <a:off x="4148882" y="4660435"/>
              <a:ext cx="139846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400" dirty="0" err="1" smtClean="0"/>
                <a:t>Visibility</a:t>
              </a:r>
              <a:r>
                <a:rPr lang="de-DE" sz="1400" dirty="0" smtClean="0"/>
                <a:t> </a:t>
              </a:r>
              <a:r>
                <a:rPr lang="de-DE" sz="1400" dirty="0" err="1" smtClean="0"/>
                <a:t>process</a:t>
              </a:r>
              <a:endParaRPr lang="de-D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39131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292</Words>
  <Application>Microsoft Office PowerPoint</Application>
  <PresentationFormat>Breitbild</PresentationFormat>
  <Paragraphs>46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Hellmann, Sebastian</dc:creator>
  <cp:lastModifiedBy>Hellmann, Sebastian</cp:lastModifiedBy>
  <cp:revision>40</cp:revision>
  <dcterms:created xsi:type="dcterms:W3CDTF">2023-02-08T14:41:33Z</dcterms:created>
  <dcterms:modified xsi:type="dcterms:W3CDTF">2023-09-14T11:33:02Z</dcterms:modified>
</cp:coreProperties>
</file>