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91" r:id="rId3"/>
    <p:sldId id="404" r:id="rId4"/>
    <p:sldId id="396" r:id="rId5"/>
    <p:sldId id="405" r:id="rId6"/>
    <p:sldId id="406" r:id="rId7"/>
    <p:sldId id="415" r:id="rId8"/>
    <p:sldId id="407" r:id="rId9"/>
    <p:sldId id="416" r:id="rId10"/>
    <p:sldId id="408" r:id="rId11"/>
    <p:sldId id="417" r:id="rId12"/>
    <p:sldId id="422" r:id="rId13"/>
    <p:sldId id="409" r:id="rId14"/>
    <p:sldId id="418" r:id="rId15"/>
    <p:sldId id="423" r:id="rId16"/>
    <p:sldId id="410" r:id="rId17"/>
    <p:sldId id="420" r:id="rId18"/>
    <p:sldId id="411" r:id="rId19"/>
    <p:sldId id="424" r:id="rId20"/>
    <p:sldId id="425" r:id="rId21"/>
    <p:sldId id="434" r:id="rId22"/>
    <p:sldId id="435" r:id="rId23"/>
    <p:sldId id="436" r:id="rId24"/>
    <p:sldId id="437" r:id="rId25"/>
    <p:sldId id="433" r:id="rId26"/>
    <p:sldId id="426" r:id="rId27"/>
    <p:sldId id="421" r:id="rId28"/>
    <p:sldId id="427" r:id="rId29"/>
    <p:sldId id="428" r:id="rId30"/>
    <p:sldId id="412" r:id="rId31"/>
    <p:sldId id="429" r:id="rId32"/>
    <p:sldId id="413" r:id="rId33"/>
    <p:sldId id="430" r:id="rId34"/>
    <p:sldId id="414" r:id="rId35"/>
    <p:sldId id="431" r:id="rId36"/>
    <p:sldId id="432" r:id="rId37"/>
    <p:sldId id="403" r:id="rId38"/>
  </p:sldIdLst>
  <p:sldSz cx="12192000" cy="6858000"/>
  <p:notesSz cx="6858000" cy="9144000"/>
  <p:embeddedFontLst>
    <p:embeddedFont>
      <p:font typeface="Mapo한아름" panose="02000500000000000000" pitchFamily="2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44838" y="1993839"/>
            <a:ext cx="430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인공지능 프로젝트</a:t>
            </a:r>
            <a:endParaRPr kumimoji="0" lang="en-US" altLang="ko-KR" sz="3600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8EBFF6-513E-60BE-B3B3-EB711F5CAFDD}"/>
              </a:ext>
            </a:extLst>
          </p:cNvPr>
          <p:cNvSpPr/>
          <p:nvPr/>
        </p:nvSpPr>
        <p:spPr>
          <a:xfrm>
            <a:off x="7494494" y="4459877"/>
            <a:ext cx="3980330" cy="1529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20172500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오세진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(100%)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발표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20182267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서효태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(100%)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자료조사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20191490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김소연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(100%)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자료조사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20204175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고경진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(100%)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제작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9D584-6F22-A529-4D47-D90070240E00}"/>
              </a:ext>
            </a:extLst>
          </p:cNvPr>
          <p:cNvSpPr txBox="1"/>
          <p:nvPr/>
        </p:nvSpPr>
        <p:spPr>
          <a:xfrm>
            <a:off x="4435277" y="264017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자동 분리배출이 가능한 쓰레기통</a:t>
            </a: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RNN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4641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D606B0-DAF5-1F78-B6E3-93EE7AA1312C}"/>
              </a:ext>
            </a:extLst>
          </p:cNvPr>
          <p:cNvSpPr/>
          <p:nvPr/>
        </p:nvSpPr>
        <p:spPr>
          <a:xfrm>
            <a:off x="2096229" y="1514823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BC39-AB9A-6DEB-2B69-455D83F8A0DF}"/>
              </a:ext>
            </a:extLst>
          </p:cNvPr>
          <p:cNvSpPr/>
          <p:nvPr/>
        </p:nvSpPr>
        <p:spPr>
          <a:xfrm>
            <a:off x="2999965" y="1459842"/>
            <a:ext cx="699568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Recurrent Neural Network(RNN)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순환 신경망을 뜻한다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입력된 데이터가 입력층에서 은닉층으로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은닉층의 결과가 다시 은닉층의 입력으로 반복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(recurrent)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186E7-F4EE-8927-C37F-986DFBF616C1}"/>
              </a:ext>
            </a:extLst>
          </p:cNvPr>
          <p:cNvSpPr/>
          <p:nvPr/>
        </p:nvSpPr>
        <p:spPr>
          <a:xfrm>
            <a:off x="2096229" y="2796866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F2D54-D6CF-619D-A59E-62524FCD332F}"/>
              </a:ext>
            </a:extLst>
          </p:cNvPr>
          <p:cNvSpPr/>
          <p:nvPr/>
        </p:nvSpPr>
        <p:spPr>
          <a:xfrm>
            <a:off x="2999965" y="2774520"/>
            <a:ext cx="692396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반복적이고 순차적인 데이터학습에 특화된 인공신경망의 한 종류이다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기존의 지속적이고 반복적이며 순차적인 데이터 학습의 한계를 해결하는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알고리즘이다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7F08B9D8-E040-9F08-6029-A4FEFBC429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9123" y="3927208"/>
            <a:ext cx="4453528" cy="178795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459922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6798" y="831009"/>
            <a:ext cx="4258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RNN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kumimoji="0" lang="ko-KR" altLang="en-US" sz="2200" b="0" i="0" u="none" strike="noStrike" kern="1200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학습률</a:t>
            </a:r>
            <a:endParaRPr kumimoji="0" lang="en-US" altLang="ko-KR" sz="2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2A40C3-91B7-8F6F-588B-8D0F62D58A3C}"/>
              </a:ext>
            </a:extLst>
          </p:cNvPr>
          <p:cNvSpPr txBox="1"/>
          <p:nvPr/>
        </p:nvSpPr>
        <p:spPr>
          <a:xfrm>
            <a:off x="8026320" y="2828835"/>
            <a:ext cx="1867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RNN</a:t>
            </a:r>
          </a:p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실제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학습률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50%</a:t>
            </a: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AEA2AA97-604C-21BE-CF8B-8CC55777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98" y="1835491"/>
            <a:ext cx="6328334" cy="401846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75009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지도학습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6940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D606B0-DAF5-1F78-B6E3-93EE7AA1312C}"/>
              </a:ext>
            </a:extLst>
          </p:cNvPr>
          <p:cNvSpPr/>
          <p:nvPr/>
        </p:nvSpPr>
        <p:spPr>
          <a:xfrm>
            <a:off x="2096229" y="974125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BC39-AB9A-6DEB-2B69-455D83F8A0DF}"/>
              </a:ext>
            </a:extLst>
          </p:cNvPr>
          <p:cNvSpPr/>
          <p:nvPr/>
        </p:nvSpPr>
        <p:spPr>
          <a:xfrm>
            <a:off x="3185162" y="910812"/>
            <a:ext cx="691060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지도학습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(Supervised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Learning)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정답이 있는 데이터를 활용해 데이터를 학습 시키는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입력값이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주어지면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입력값에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대한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Label(Y data)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을 주어 학습시키며 대표적으로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분류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회귀 문제가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186E7-F4EE-8927-C37F-986DFBF616C1}"/>
              </a:ext>
            </a:extLst>
          </p:cNvPr>
          <p:cNvSpPr/>
          <p:nvPr/>
        </p:nvSpPr>
        <p:spPr>
          <a:xfrm>
            <a:off x="2096229" y="2737346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F2D54-D6CF-619D-A59E-62524FCD332F}"/>
              </a:ext>
            </a:extLst>
          </p:cNvPr>
          <p:cNvSpPr/>
          <p:nvPr/>
        </p:nvSpPr>
        <p:spPr>
          <a:xfrm>
            <a:off x="3185162" y="2737346"/>
            <a:ext cx="6923964" cy="1529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분류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(Classification)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주어진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데이터를 정해진 카테고리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라벨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에 따라 분류하는 문제를 말한다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예를 들어 입력 데이터로 메일을 주고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라벨을 스팸메일이다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아니다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를 주면 모델은 새로운 메일이 들어올 때 이 메일이 스팸인지 아닌지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분류를 할 수 있게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0C12B15-B208-9001-6CE4-CA0E6E25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24" y="4266739"/>
            <a:ext cx="5120876" cy="18191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716920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6798" y="831009"/>
            <a:ext cx="4258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지도학습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kumimoji="0" lang="ko-KR" altLang="en-US" sz="2200" b="0" i="0" u="none" strike="noStrike" kern="1200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학습률</a:t>
            </a:r>
            <a:endParaRPr kumimoji="0" lang="en-US" altLang="ko-KR" sz="2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95925-39F4-E18C-1489-1C3C5E7A9085}"/>
              </a:ext>
            </a:extLst>
          </p:cNvPr>
          <p:cNvSpPr txBox="1"/>
          <p:nvPr/>
        </p:nvSpPr>
        <p:spPr>
          <a:xfrm>
            <a:off x="7452283" y="2770275"/>
            <a:ext cx="330064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지도학습</a:t>
            </a:r>
            <a:endParaRPr lang="en-US" altLang="ko-KR" b="1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Training =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예상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학습률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75%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Validation =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실제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학습률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70%</a:t>
            </a: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558713E3-8894-0DDD-971D-1EBB4761E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32" y="1611869"/>
            <a:ext cx="5688969" cy="40176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896011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CNN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784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D606B0-DAF5-1F78-B6E3-93EE7AA1312C}"/>
              </a:ext>
            </a:extLst>
          </p:cNvPr>
          <p:cNvSpPr/>
          <p:nvPr/>
        </p:nvSpPr>
        <p:spPr>
          <a:xfrm>
            <a:off x="2096229" y="1203849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BC39-AB9A-6DEB-2B69-455D83F8A0DF}"/>
              </a:ext>
            </a:extLst>
          </p:cNvPr>
          <p:cNvSpPr/>
          <p:nvPr/>
        </p:nvSpPr>
        <p:spPr>
          <a:xfrm>
            <a:off x="2999965" y="1198770"/>
            <a:ext cx="692396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CNN(Convolutional Neural Network)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DNN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에서 이미지나 영상과 같은 데이터를 처리할 때 발생하는 문제점들을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보완한 방법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(DNN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은 기본적으로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차원 형태의 데이터를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186E7-F4EE-8927-C37F-986DFBF616C1}"/>
              </a:ext>
            </a:extLst>
          </p:cNvPr>
          <p:cNvSpPr/>
          <p:nvPr/>
        </p:nvSpPr>
        <p:spPr>
          <a:xfrm>
            <a:off x="2096229" y="2997788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F2D54-D6CF-619D-A59E-62524FCD332F}"/>
              </a:ext>
            </a:extLst>
          </p:cNvPr>
          <p:cNvSpPr/>
          <p:nvPr/>
        </p:nvSpPr>
        <p:spPr>
          <a:xfrm>
            <a:off x="2999965" y="2997788"/>
            <a:ext cx="7533564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작동 원리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이미지의 특징을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맵으로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추출한다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서로 다른 패턴의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특성맵을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추출 한 후 데이터의 크기를 줄인다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다시 한번 특징을 추출하고 다른 패턴의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특성맵을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추출한다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특성맵을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일렬로 쭉 이어 붙여 완전 연결 신경망으로 최종 클래스를 분류한다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0~9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까지의 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~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핫 인코딩 형식으로 표시한다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   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~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핫 인코딩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문자를 숫자로 바꾸는 기본적인 표현 방법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86159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0B85EC-784D-B527-7279-8F0DF3AD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06" y="1342144"/>
            <a:ext cx="6368787" cy="41737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953941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6798" y="831009"/>
            <a:ext cx="4258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CNN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kumimoji="0" lang="ko-KR" altLang="en-US" sz="2200" b="0" i="0" u="none" strike="noStrike" kern="1200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학습률</a:t>
            </a:r>
            <a:endParaRPr kumimoji="0" lang="en-US" altLang="ko-KR" sz="2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6F4D5-A99A-009C-B563-9F8A753BF1BB}"/>
              </a:ext>
            </a:extLst>
          </p:cNvPr>
          <p:cNvSpPr txBox="1"/>
          <p:nvPr/>
        </p:nvSpPr>
        <p:spPr>
          <a:xfrm>
            <a:off x="7605881" y="2770275"/>
            <a:ext cx="299344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b="1" dirty="0">
                <a:latin typeface="Mapo한아름" panose="02000500000000000000" pitchFamily="2" charset="-127"/>
                <a:ea typeface="Mapo한아름" panose="02000500000000000000" pitchFamily="2" charset="-127"/>
              </a:rPr>
              <a:t>CNN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acc =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예상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학습률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90%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val_acc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 = 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실제 </a:t>
            </a:r>
            <a:r>
              <a:rPr lang="ko-KR" altLang="en-US" dirty="0" err="1">
                <a:latin typeface="Mapo한아름" panose="02000500000000000000" pitchFamily="2" charset="-127"/>
                <a:ea typeface="Mapo한아름" panose="02000500000000000000" pitchFamily="2" charset="-127"/>
              </a:rPr>
              <a:t>학습률</a:t>
            </a:r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80%</a:t>
            </a: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9F3E5DCE-842C-36FB-32FE-536E6C07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540" y="1798792"/>
            <a:ext cx="5945992" cy="40176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674396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2037297" y="1480266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6798" y="831009"/>
            <a:ext cx="39796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목 차</a:t>
            </a:r>
            <a:endParaRPr kumimoji="0" lang="en-US" altLang="ko-KR" sz="2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89F45-0E42-D4CC-22DF-934C8DD2CD86}"/>
              </a:ext>
            </a:extLst>
          </p:cNvPr>
          <p:cNvSpPr txBox="1"/>
          <p:nvPr/>
        </p:nvSpPr>
        <p:spPr>
          <a:xfrm>
            <a:off x="2820053" y="16440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주제 선정 및 요약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76B2937-9A11-AEF8-C214-811F1641CDB5}"/>
              </a:ext>
            </a:extLst>
          </p:cNvPr>
          <p:cNvSpPr/>
          <p:nvPr/>
        </p:nvSpPr>
        <p:spPr>
          <a:xfrm>
            <a:off x="2037297" y="2395577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F2BA1-38AE-82A5-59F9-462E4ECC5C2C}"/>
              </a:ext>
            </a:extLst>
          </p:cNvPr>
          <p:cNvSpPr txBox="1"/>
          <p:nvPr/>
        </p:nvSpPr>
        <p:spPr>
          <a:xfrm>
            <a:off x="2820053" y="255938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프로젝트 내용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D11CF41-09D0-204F-32CC-1F1204C31802}"/>
              </a:ext>
            </a:extLst>
          </p:cNvPr>
          <p:cNvSpPr/>
          <p:nvPr/>
        </p:nvSpPr>
        <p:spPr>
          <a:xfrm>
            <a:off x="2037297" y="331088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51261-654C-A7DD-DE6C-FAEAD5E9A787}"/>
              </a:ext>
            </a:extLst>
          </p:cNvPr>
          <p:cNvSpPr txBox="1"/>
          <p:nvPr/>
        </p:nvSpPr>
        <p:spPr>
          <a:xfrm>
            <a:off x="2820053" y="347469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프로젝트 진행 과정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5577F76-E9F2-04FD-4F39-53E5B2EFEEBB}"/>
              </a:ext>
            </a:extLst>
          </p:cNvPr>
          <p:cNvSpPr/>
          <p:nvPr/>
        </p:nvSpPr>
        <p:spPr>
          <a:xfrm>
            <a:off x="2037297" y="4226199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4C29AA-8740-5FA9-CB43-4B957AC67BCC}"/>
              </a:ext>
            </a:extLst>
          </p:cNvPr>
          <p:cNvSpPr txBox="1"/>
          <p:nvPr/>
        </p:nvSpPr>
        <p:spPr>
          <a:xfrm>
            <a:off x="2820053" y="439000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RNN</a:t>
            </a: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4877472-BAAD-5980-16B4-4491612F41A2}"/>
              </a:ext>
            </a:extLst>
          </p:cNvPr>
          <p:cNvSpPr/>
          <p:nvPr/>
        </p:nvSpPr>
        <p:spPr>
          <a:xfrm>
            <a:off x="2037297" y="5141510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2A40C3-91B7-8F6F-588B-8D0F62D58A3C}"/>
              </a:ext>
            </a:extLst>
          </p:cNvPr>
          <p:cNvSpPr txBox="1"/>
          <p:nvPr/>
        </p:nvSpPr>
        <p:spPr>
          <a:xfrm>
            <a:off x="2820053" y="530531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지도학습</a:t>
            </a:r>
          </a:p>
        </p:txBody>
      </p:sp>
    </p:spTree>
    <p:extLst>
      <p:ext uri="{BB962C8B-B14F-4D97-AF65-F5344CB8AC3E}">
        <p14:creationId xmlns:p14="http://schemas.microsoft.com/office/powerpoint/2010/main" val="42918646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B4B34C-DCB0-C3F0-7B43-B4EACB142CCB}"/>
              </a:ext>
            </a:extLst>
          </p:cNvPr>
          <p:cNvSpPr/>
          <p:nvPr/>
        </p:nvSpPr>
        <p:spPr>
          <a:xfrm>
            <a:off x="8673025" y="1219930"/>
            <a:ext cx="2224470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라이브러리 가져오기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32F44942-2D06-22F6-E2E4-69743420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62" y="1219930"/>
            <a:ext cx="6363956" cy="20982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F20EA06F-09C1-0884-0208-06200833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562" y="3539851"/>
            <a:ext cx="6363955" cy="22193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F30254-87FB-9C06-4E7F-C56FCF83A653}"/>
              </a:ext>
            </a:extLst>
          </p:cNvPr>
          <p:cNvSpPr/>
          <p:nvPr/>
        </p:nvSpPr>
        <p:spPr>
          <a:xfrm>
            <a:off x="8673025" y="3539851"/>
            <a:ext cx="1783408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2.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파일 위치 선정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04379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B4B34C-DCB0-C3F0-7B43-B4EACB142CCB}"/>
              </a:ext>
            </a:extLst>
          </p:cNvPr>
          <p:cNvSpPr/>
          <p:nvPr/>
        </p:nvSpPr>
        <p:spPr>
          <a:xfrm>
            <a:off x="7561402" y="2645319"/>
            <a:ext cx="1439163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모델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62FB5-4136-3879-6F5F-BC93F7CE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023" y="720288"/>
            <a:ext cx="4089057" cy="541742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6939731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B4B34C-DCB0-C3F0-7B43-B4EACB142CCB}"/>
              </a:ext>
            </a:extLst>
          </p:cNvPr>
          <p:cNvSpPr/>
          <p:nvPr/>
        </p:nvSpPr>
        <p:spPr>
          <a:xfrm>
            <a:off x="8673025" y="1219930"/>
            <a:ext cx="2557959" cy="1160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4.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데이터 결합 위한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생성기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생성 및 데이터세트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이미지 수정하여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학습률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강화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F30254-87FB-9C06-4E7F-C56FCF83A653}"/>
              </a:ext>
            </a:extLst>
          </p:cNvPr>
          <p:cNvSpPr/>
          <p:nvPr/>
        </p:nvSpPr>
        <p:spPr>
          <a:xfrm>
            <a:off x="8673025" y="3683443"/>
            <a:ext cx="2149168" cy="790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5.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정확도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(80%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이상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에 도달한 경우 훈련 종료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A26DA51-F7A2-607A-B5D1-E9C8D572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90" y="1219930"/>
            <a:ext cx="6363957" cy="196097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0C14D770-CAF8-56E5-82F5-107673066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890" y="3677098"/>
            <a:ext cx="6368209" cy="159414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3767894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F30254-87FB-9C06-4E7F-C56FCF83A653}"/>
              </a:ext>
            </a:extLst>
          </p:cNvPr>
          <p:cNvSpPr/>
          <p:nvPr/>
        </p:nvSpPr>
        <p:spPr>
          <a:xfrm>
            <a:off x="8662267" y="3033635"/>
            <a:ext cx="2149168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6.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 훈련 시작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9AED0E9D-496D-799B-2011-DD2278949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314" y="1343581"/>
            <a:ext cx="6363957" cy="46797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7441981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F30254-87FB-9C06-4E7F-C56FCF83A653}"/>
              </a:ext>
            </a:extLst>
          </p:cNvPr>
          <p:cNvSpPr/>
          <p:nvPr/>
        </p:nvSpPr>
        <p:spPr>
          <a:xfrm>
            <a:off x="8662267" y="3033635"/>
            <a:ext cx="2149168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7.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 결과 확인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A3FBD760-9ADB-DA2B-DA88-76B43814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36" y="905528"/>
            <a:ext cx="6305176" cy="509900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9852839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88D44D-A143-7E59-78D1-ACA8E4F9D1D3}"/>
              </a:ext>
            </a:extLst>
          </p:cNvPr>
          <p:cNvSpPr/>
          <p:nvPr/>
        </p:nvSpPr>
        <p:spPr>
          <a:xfrm>
            <a:off x="2724505" y="1488898"/>
            <a:ext cx="7148157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세 가지의 방법 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CNN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방법의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학습률이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높으므로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CNN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방법을 사용하기로 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B4B34C-DCB0-C3F0-7B43-B4EACB142CCB}"/>
              </a:ext>
            </a:extLst>
          </p:cNvPr>
          <p:cNvSpPr/>
          <p:nvPr/>
        </p:nvSpPr>
        <p:spPr>
          <a:xfrm>
            <a:off x="5544343" y="5158403"/>
            <a:ext cx="1103313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결과 성공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A4992E-0C0B-ECC6-E22B-6886C77A614D}"/>
              </a:ext>
            </a:extLst>
          </p:cNvPr>
          <p:cNvGrpSpPr/>
          <p:nvPr/>
        </p:nvGrpSpPr>
        <p:grpSpPr>
          <a:xfrm>
            <a:off x="1406828" y="2247104"/>
            <a:ext cx="4419384" cy="2612257"/>
            <a:chOff x="1839979" y="1619083"/>
            <a:chExt cx="4084320" cy="2398060"/>
          </a:xfrm>
        </p:grpSpPr>
        <p:pic>
          <p:nvPicPr>
            <p:cNvPr id="13" name="Picture 18">
              <a:extLst>
                <a:ext uri="{FF2B5EF4-FFF2-40B4-BE49-F238E27FC236}">
                  <a16:creationId xmlns:a16="http://schemas.microsoft.com/office/drawing/2014/main" id="{431FEDF9-4435-D804-A83D-53D13BE7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979" y="1619083"/>
              <a:ext cx="2103120" cy="23926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4" name="Picture 19">
              <a:extLst>
                <a:ext uri="{FF2B5EF4-FFF2-40B4-BE49-F238E27FC236}">
                  <a16:creationId xmlns:a16="http://schemas.microsoft.com/office/drawing/2014/main" id="{8A1730B3-F951-55A0-BFE1-C486EEECD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3099" y="1654943"/>
              <a:ext cx="1981200" cy="23622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6D65CA-2810-79B3-C497-F95F99BF4130}"/>
              </a:ext>
            </a:extLst>
          </p:cNvPr>
          <p:cNvGrpSpPr/>
          <p:nvPr/>
        </p:nvGrpSpPr>
        <p:grpSpPr>
          <a:xfrm>
            <a:off x="6486096" y="2239900"/>
            <a:ext cx="4384800" cy="2613600"/>
            <a:chOff x="6643978" y="1705787"/>
            <a:chExt cx="4054886" cy="2377886"/>
          </a:xfrm>
        </p:grpSpPr>
        <p:pic>
          <p:nvPicPr>
            <p:cNvPr id="16" name="Picture 22">
              <a:extLst>
                <a:ext uri="{FF2B5EF4-FFF2-40B4-BE49-F238E27FC236}">
                  <a16:creationId xmlns:a16="http://schemas.microsoft.com/office/drawing/2014/main" id="{4AACD934-451C-3A43-369A-AC1C87F2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3978" y="1759573"/>
              <a:ext cx="2019300" cy="23241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Picture 23">
              <a:extLst>
                <a:ext uri="{FF2B5EF4-FFF2-40B4-BE49-F238E27FC236}">
                  <a16:creationId xmlns:a16="http://schemas.microsoft.com/office/drawing/2014/main" id="{9608B4AA-8661-A8A4-2981-7AF02785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9084" y="1705787"/>
              <a:ext cx="2049780" cy="236982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9099275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B4B34C-DCB0-C3F0-7B43-B4EACB142CCB}"/>
              </a:ext>
            </a:extLst>
          </p:cNvPr>
          <p:cNvSpPr/>
          <p:nvPr/>
        </p:nvSpPr>
        <p:spPr>
          <a:xfrm>
            <a:off x="5526087" y="4934436"/>
            <a:ext cx="1103313" cy="42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결과 실패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06D54A-E7ED-4877-0298-56C65438218B}"/>
              </a:ext>
            </a:extLst>
          </p:cNvPr>
          <p:cNvGrpSpPr/>
          <p:nvPr/>
        </p:nvGrpSpPr>
        <p:grpSpPr>
          <a:xfrm>
            <a:off x="3476525" y="1663430"/>
            <a:ext cx="5202435" cy="2869471"/>
            <a:chOff x="1013460" y="2997756"/>
            <a:chExt cx="4061460" cy="23725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16D314-189E-3679-DCB1-6CCC39644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60" y="2997756"/>
              <a:ext cx="2019300" cy="23698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661418A-C472-416D-B1B6-6EDC45D52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2760" y="3015686"/>
              <a:ext cx="2042160" cy="235458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7825646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UI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26737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5619F5E-A57F-2E73-4831-85F721C0CAC7}"/>
              </a:ext>
            </a:extLst>
          </p:cNvPr>
          <p:cNvGrpSpPr/>
          <p:nvPr/>
        </p:nvGrpSpPr>
        <p:grpSpPr>
          <a:xfrm>
            <a:off x="1976858" y="1281355"/>
            <a:ext cx="8238283" cy="4295289"/>
            <a:chOff x="1076046" y="814185"/>
            <a:chExt cx="10071569" cy="55071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5A54B0A-2213-D93C-584F-D60694D23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76046" y="814185"/>
              <a:ext cx="4894452" cy="27531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F487D5-9E52-7113-2F3F-125B51FC8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53163" y="814185"/>
              <a:ext cx="4894452" cy="27531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3FD09CA-2820-0EED-286D-E2994508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046" y="3567313"/>
              <a:ext cx="4896000" cy="2754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66B35CC-0F01-219C-A1E2-B3D57B871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615" y="3567313"/>
              <a:ext cx="4896000" cy="27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9198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5936E1F-5937-2100-55F1-DCDC9FCC5E6F}"/>
              </a:ext>
            </a:extLst>
          </p:cNvPr>
          <p:cNvGrpSpPr/>
          <p:nvPr/>
        </p:nvGrpSpPr>
        <p:grpSpPr>
          <a:xfrm>
            <a:off x="1977600" y="1371600"/>
            <a:ext cx="8236800" cy="4294800"/>
            <a:chOff x="1200000" y="1277269"/>
            <a:chExt cx="9817067" cy="550714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FCDCAA0-AF54-7654-2367-652895D02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674587" y="4031269"/>
              <a:ext cx="4894480" cy="275314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8398A93-B412-CD5F-C072-A245E9DE8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067" y="1277269"/>
              <a:ext cx="4896000" cy="27540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EA1A401-9B9C-2708-8B2D-E9528DE36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000" y="1277269"/>
              <a:ext cx="4896000" cy="27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3324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2037297" y="1480266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6798" y="831009"/>
            <a:ext cx="39796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목 차</a:t>
            </a:r>
            <a:endParaRPr kumimoji="0" lang="en-US" altLang="ko-KR" sz="2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89F45-0E42-D4CC-22DF-934C8DD2CD86}"/>
              </a:ext>
            </a:extLst>
          </p:cNvPr>
          <p:cNvSpPr txBox="1"/>
          <p:nvPr/>
        </p:nvSpPr>
        <p:spPr>
          <a:xfrm>
            <a:off x="2820053" y="164407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CNN</a:t>
            </a: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76B2937-9A11-AEF8-C214-811F1641CDB5}"/>
              </a:ext>
            </a:extLst>
          </p:cNvPr>
          <p:cNvSpPr/>
          <p:nvPr/>
        </p:nvSpPr>
        <p:spPr>
          <a:xfrm>
            <a:off x="2037297" y="2395577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F2BA1-38AE-82A5-59F9-462E4ECC5C2C}"/>
              </a:ext>
            </a:extLst>
          </p:cNvPr>
          <p:cNvSpPr txBox="1"/>
          <p:nvPr/>
        </p:nvSpPr>
        <p:spPr>
          <a:xfrm>
            <a:off x="2820053" y="255938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apo한아름" panose="02000500000000000000" pitchFamily="2" charset="-127"/>
                <a:ea typeface="Mapo한아름" panose="02000500000000000000" pitchFamily="2" charset="-127"/>
              </a:rPr>
              <a:t>UI</a:t>
            </a:r>
            <a:endParaRPr lang="ko-KR" altLang="en-US" dirty="0"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D11CF41-09D0-204F-32CC-1F1204C31802}"/>
              </a:ext>
            </a:extLst>
          </p:cNvPr>
          <p:cNvSpPr/>
          <p:nvPr/>
        </p:nvSpPr>
        <p:spPr>
          <a:xfrm>
            <a:off x="2037297" y="331088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51261-654C-A7DD-DE6C-FAEAD5E9A787}"/>
              </a:ext>
            </a:extLst>
          </p:cNvPr>
          <p:cNvSpPr txBox="1"/>
          <p:nvPr/>
        </p:nvSpPr>
        <p:spPr>
          <a:xfrm>
            <a:off x="2820053" y="347469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추가 개선해야할 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5577F76-E9F2-04FD-4F39-53E5B2EFEEBB}"/>
              </a:ext>
            </a:extLst>
          </p:cNvPr>
          <p:cNvSpPr/>
          <p:nvPr/>
        </p:nvSpPr>
        <p:spPr>
          <a:xfrm>
            <a:off x="2037297" y="4226199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4C29AA-8740-5FA9-CB43-4B957AC67BCC}"/>
              </a:ext>
            </a:extLst>
          </p:cNvPr>
          <p:cNvSpPr txBox="1"/>
          <p:nvPr/>
        </p:nvSpPr>
        <p:spPr>
          <a:xfrm>
            <a:off x="2820053" y="439000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우수한 점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4877472-BAAD-5980-16B4-4491612F41A2}"/>
              </a:ext>
            </a:extLst>
          </p:cNvPr>
          <p:cNvSpPr/>
          <p:nvPr/>
        </p:nvSpPr>
        <p:spPr>
          <a:xfrm>
            <a:off x="2037297" y="5141510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2A40C3-91B7-8F6F-588B-8D0F62D58A3C}"/>
              </a:ext>
            </a:extLst>
          </p:cNvPr>
          <p:cNvSpPr txBox="1"/>
          <p:nvPr/>
        </p:nvSpPr>
        <p:spPr>
          <a:xfrm>
            <a:off x="2820053" y="5305314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apo한아름" panose="02000500000000000000" pitchFamily="2" charset="-127"/>
                <a:ea typeface="Mapo한아름" panose="02000500000000000000" pitchFamily="2" charset="-127"/>
              </a:rPr>
              <a:t>향후 계획 또는 느낀 점</a:t>
            </a:r>
          </a:p>
        </p:txBody>
      </p:sp>
    </p:spTree>
    <p:extLst>
      <p:ext uri="{BB962C8B-B14F-4D97-AF65-F5344CB8AC3E}">
        <p14:creationId xmlns:p14="http://schemas.microsoft.com/office/powerpoint/2010/main" val="46347124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추가 개선해야 할 점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85346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D606B0-DAF5-1F78-B6E3-93EE7AA1312C}"/>
              </a:ext>
            </a:extLst>
          </p:cNvPr>
          <p:cNvSpPr/>
          <p:nvPr/>
        </p:nvSpPr>
        <p:spPr>
          <a:xfrm>
            <a:off x="2096229" y="1511178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BC39-AB9A-6DEB-2B69-455D83F8A0DF}"/>
              </a:ext>
            </a:extLst>
          </p:cNvPr>
          <p:cNvSpPr/>
          <p:nvPr/>
        </p:nvSpPr>
        <p:spPr>
          <a:xfrm>
            <a:off x="3023797" y="1511178"/>
            <a:ext cx="6910609" cy="373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원래의 계획으로는 적외선의 반사율을 학습시켜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차적으로 쓰레기를 분류하려 하였지만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깨끗한 유리인 반사율과 푸른색 플라스틱의 반사율이 매우 비슷하고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녹이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슬어있는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고철의 반사율과 초록색 플라스틱의 반사율 또한 매우 비슷하므로 오류가 발생하기 쉽다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또한 모든 쓰레기들의 표면이 깨끗하지 않기 때문에 반사율의 오차가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커질 수 있으므로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고정값을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학습시킨다 해도 정확하게 분류 할 수가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따라서 여건상 직접 실험이 불가능하기에 프로젝트에 직접 넣지 못하여 아쉽지만 실패했다고 말할 수 있을 것 같다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49263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우수한 점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57212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D606B0-DAF5-1F78-B6E3-93EE7AA1312C}"/>
              </a:ext>
            </a:extLst>
          </p:cNvPr>
          <p:cNvSpPr/>
          <p:nvPr/>
        </p:nvSpPr>
        <p:spPr>
          <a:xfrm>
            <a:off x="2096229" y="2309039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BC39-AB9A-6DEB-2B69-455D83F8A0DF}"/>
              </a:ext>
            </a:extLst>
          </p:cNvPr>
          <p:cNvSpPr/>
          <p:nvPr/>
        </p:nvSpPr>
        <p:spPr>
          <a:xfrm>
            <a:off x="3023797" y="2309039"/>
            <a:ext cx="6910609" cy="22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프로젝트가 성공했을 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기존에는 손으로 일일이 쓰레기를 분류했던 작업자의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손이 더럽혀지거나 날카로운 물건이 있을 경우 다치는 일이 없을 것이며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악취로부터 호흡기 또한 보호해 줄 수 있게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또한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빠르게 지나가는 컨베이어 벨트에 놓쳐 분류하지 못했던 쓰레기를 빠르게 분류할 수 있어 재활용률이 크게 증가하여 환경적 측면과 경제적 측면에서도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크게 이익이 될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15417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향후 계획 또는 느낀 점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28265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225551-2A70-3669-E76B-1DA7035FD8E8}"/>
              </a:ext>
            </a:extLst>
          </p:cNvPr>
          <p:cNvSpPr/>
          <p:nvPr/>
        </p:nvSpPr>
        <p:spPr>
          <a:xfrm>
            <a:off x="2096229" y="1457661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92E681-A83E-FAF6-232A-BCDB0C5DA4BD}"/>
              </a:ext>
            </a:extLst>
          </p:cNvPr>
          <p:cNvSpPr/>
          <p:nvPr/>
        </p:nvSpPr>
        <p:spPr>
          <a:xfrm>
            <a:off x="2999965" y="1457661"/>
            <a:ext cx="6995682" cy="189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오세진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프로젝트에 여러 알고리즘을 이용해보면서 알고리즘에 따라 각자 다른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학습률을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경험해보았습니다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이렇게 알고리즘을 적용하는 과정에 대해 직접 몸으로 체험해보았고 앞으로 다른 프로젝트를 진행할 때에도 더 유용한 알고리즘을 찾아 적용할 수 있을 것 같다는 생각이 듭니다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45E957-2D6A-A52B-0F47-D6CD22D93E7E}"/>
              </a:ext>
            </a:extLst>
          </p:cNvPr>
          <p:cNvSpPr/>
          <p:nvPr/>
        </p:nvSpPr>
        <p:spPr>
          <a:xfrm>
            <a:off x="2096229" y="3725547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95AF4-69DC-34F9-4FEE-0E82A968C626}"/>
              </a:ext>
            </a:extLst>
          </p:cNvPr>
          <p:cNvSpPr/>
          <p:nvPr/>
        </p:nvSpPr>
        <p:spPr>
          <a:xfrm>
            <a:off x="2999965" y="3703201"/>
            <a:ext cx="6923964" cy="1529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서효태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직접 이미지를 학습시키고 결과값을 확인했지만 아직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대해 많은 지식이 부족하여 프로젝트를 완벽하게 성공시키지 못했지만 앞으로 더 공부해보고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지금보다 완성도를 높여보고 싶습니다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54094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05E08BA-B4B2-CA81-1680-D66978129F36}"/>
              </a:ext>
            </a:extLst>
          </p:cNvPr>
          <p:cNvSpPr/>
          <p:nvPr/>
        </p:nvSpPr>
        <p:spPr>
          <a:xfrm>
            <a:off x="2096229" y="1154020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E9F65-797C-8530-BDC1-1EC2DA0BD612}"/>
              </a:ext>
            </a:extLst>
          </p:cNvPr>
          <p:cNvSpPr/>
          <p:nvPr/>
        </p:nvSpPr>
        <p:spPr>
          <a:xfrm>
            <a:off x="2999965" y="1159645"/>
            <a:ext cx="6995682" cy="22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김소연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팀 프로젝트가 아니었다면 이러한 학습방법들이 있구나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하고만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생각하고 넘어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갔을 텐데 직접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RNN,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지도학습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CNN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에 대해 알아보고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학습률의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퍼센트를 공부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해보는 시간을 가져 좋았습니다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만약 이 프로젝트를 개인 프로젝트로 진행하였다면 막막했을 것 같다는 생각이 들었으며 팀원들과 소통하며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자동 분리배출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쓰레기통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＇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프로젝트를 재미있게 마무리한 것 같습니다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D48EFB-3153-5965-8876-2EDE9BCAD5C8}"/>
              </a:ext>
            </a:extLst>
          </p:cNvPr>
          <p:cNvSpPr/>
          <p:nvPr/>
        </p:nvSpPr>
        <p:spPr>
          <a:xfrm>
            <a:off x="2096229" y="3854365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BCC99-1EFD-237F-B5FC-BE0CF1DD74B6}"/>
              </a:ext>
            </a:extLst>
          </p:cNvPr>
          <p:cNvSpPr/>
          <p:nvPr/>
        </p:nvSpPr>
        <p:spPr>
          <a:xfrm>
            <a:off x="2999965" y="3854365"/>
            <a:ext cx="6995682" cy="189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고경진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분리배출 할 때마다 불편하다고 느꼈던 점을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자동 분리배출 쓰레기통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이라는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프로젝트로 팀원들과 기획하고 공부하니 새로웠으며 알아가는 것이 많았습니다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비록 성공시키지는 못했더라도 협동심과 함께 노력했다는 것에 의의를 두고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싶습니다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27369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106172" y="3190473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감사합니다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002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주제 선정 및 요약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0480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D606B0-DAF5-1F78-B6E3-93EE7AA1312C}"/>
              </a:ext>
            </a:extLst>
          </p:cNvPr>
          <p:cNvSpPr/>
          <p:nvPr/>
        </p:nvSpPr>
        <p:spPr>
          <a:xfrm>
            <a:off x="2310822" y="2354045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BC39-AB9A-6DEB-2B69-455D83F8A0DF}"/>
              </a:ext>
            </a:extLst>
          </p:cNvPr>
          <p:cNvSpPr/>
          <p:nvPr/>
        </p:nvSpPr>
        <p:spPr>
          <a:xfrm>
            <a:off x="3408721" y="2354045"/>
            <a:ext cx="6479347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코로나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19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로 인하여 비대면으로 일상을 살아가는 시대가 되면서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일회용 쓰레기 사용량이 증가함에 따라 잘못된 분리배출 방법으로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재활용률이 낮아지고 있어 환경오염이 증가하고 있는 추세이다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186E7-F4EE-8927-C37F-986DFBF616C1}"/>
              </a:ext>
            </a:extLst>
          </p:cNvPr>
          <p:cNvSpPr/>
          <p:nvPr/>
        </p:nvSpPr>
        <p:spPr>
          <a:xfrm>
            <a:off x="2310822" y="3843300"/>
            <a:ext cx="1535502" cy="50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0 2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F2D54-D6CF-619D-A59E-62524FCD332F}"/>
              </a:ext>
            </a:extLst>
          </p:cNvPr>
          <p:cNvSpPr/>
          <p:nvPr/>
        </p:nvSpPr>
        <p:spPr>
          <a:xfrm>
            <a:off x="3408721" y="3843300"/>
            <a:ext cx="6551065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이러한 문제점들을 보완하고자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머신러닝을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통해 우선적으로 쓰레기들을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모양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재활용 표시 등을 학습시키고 마지막으로 빛의 반사율을 확인하여 정확하게 분리 배출을 가능하게 만들 계획이다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9824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프로젝트 내용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2535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7FF2D54-D6CF-619D-A59E-62524FCD332F}"/>
              </a:ext>
            </a:extLst>
          </p:cNvPr>
          <p:cNvSpPr/>
          <p:nvPr/>
        </p:nvSpPr>
        <p:spPr>
          <a:xfrm>
            <a:off x="4127019" y="2667989"/>
            <a:ext cx="6551065" cy="189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딥러닝을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통해 우선적으로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패트병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&amp;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플라스틱 모양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재활용 표시 등을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학습시키고 마지막으로 빛의 반사율을 확인하여 정확하게 구별할 수 있게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이러하여 분리 배출을 가능하게 하고 특히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패트병과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플라스틱 안에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불순물이 있거나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또는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라벨이 붙어있거나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뚜껑이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닫혀있다면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 따로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분리배출 하게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57BA3C-1466-B8D3-48E0-88536E85E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alphaModFix amt="12000"/>
            <a:lum/>
          </a:blip>
          <a:stretch>
            <a:fillRect/>
          </a:stretch>
        </p:blipFill>
        <p:spPr>
          <a:xfrm>
            <a:off x="1191186" y="1034380"/>
            <a:ext cx="6957732" cy="4789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3507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8436" y="3361249"/>
            <a:ext cx="444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2">
                    <a:lumMod val="25000"/>
                  </a:schemeClr>
                </a:solidFill>
                <a:latin typeface="Mapo한아름" panose="02000500000000000000" pitchFamily="2" charset="-127"/>
                <a:ea typeface="Mapo한아름" panose="02000500000000000000" pitchFamily="2" charset="-127"/>
              </a:rPr>
              <a:t>프로젝트 진행 과정</a:t>
            </a:r>
            <a:endParaRPr lang="en-US" altLang="ko-KR" sz="3000" dirty="0">
              <a:solidFill>
                <a:schemeClr val="bg2">
                  <a:lumMod val="25000"/>
                </a:schemeClr>
              </a:solidFill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55AEC3-7EB9-9234-8076-840419CD493A}"/>
              </a:ext>
            </a:extLst>
          </p:cNvPr>
          <p:cNvSpPr/>
          <p:nvPr/>
        </p:nvSpPr>
        <p:spPr>
          <a:xfrm>
            <a:off x="5747529" y="2188478"/>
            <a:ext cx="696941" cy="6969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po한아름" panose="02000500000000000000" pitchFamily="2" charset="-127"/>
                <a:ea typeface="Mapo한아름" panose="02000500000000000000" pitchFamily="2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po한아름" panose="02000500000000000000" pitchFamily="2" charset="-127"/>
              <a:ea typeface="Mapo한아름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246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2055E1-9A24-6B89-B6E1-BC75F1C8A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94183"/>
              </p:ext>
            </p:extLst>
          </p:nvPr>
        </p:nvGraphicFramePr>
        <p:xfrm>
          <a:off x="2143125" y="1492250"/>
          <a:ext cx="8131399" cy="416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과제 진행 계획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5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주제 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6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자료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7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제안서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8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프로젝트에 사용할 기술 조사 및 사용할 모듈 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9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지도학습을 이용하여 실험 시작 및 </a:t>
                      </a:r>
                      <a:r>
                        <a:rPr lang="ko-KR" altLang="en-US" sz="1800" spc="0" dirty="0" err="1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학습률</a:t>
                      </a: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 확인</a:t>
                      </a:r>
                      <a:endParaRPr lang="en-US" altLang="ko-KR" sz="1800" spc="0" dirty="0">
                        <a:solidFill>
                          <a:schemeClr val="tx1"/>
                        </a:solidFill>
                        <a:latin typeface="Mapo한아름" panose="02000500000000000000" pitchFamily="2" charset="-127"/>
                        <a:ea typeface="Mapo한아름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10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RNN</a:t>
                      </a: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방법으로 학습</a:t>
                      </a:r>
                      <a:r>
                        <a:rPr lang="en-US" altLang="ko-KR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, </a:t>
                      </a: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실험시작 및 </a:t>
                      </a:r>
                      <a:r>
                        <a:rPr lang="ko-KR" altLang="en-US" sz="1800" spc="0" dirty="0" err="1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학습률</a:t>
                      </a: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11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CNN</a:t>
                      </a: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방법으로 학습</a:t>
                      </a:r>
                      <a:r>
                        <a:rPr lang="en-US" altLang="ko-KR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, </a:t>
                      </a: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실험시작 및 </a:t>
                      </a:r>
                      <a:r>
                        <a:rPr lang="ko-KR" altLang="en-US" sz="1800" spc="0" dirty="0" err="1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학습률</a:t>
                      </a: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12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프로젝트에서 부족한 부분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13</a:t>
                      </a:r>
                      <a:r>
                        <a:rPr lang="ko-KR" altLang="en-US" sz="1800" spc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spc="0" dirty="0">
                          <a:solidFill>
                            <a:schemeClr val="tx1"/>
                          </a:solidFill>
                          <a:latin typeface="Mapo한아름" panose="02000500000000000000" pitchFamily="2" charset="-127"/>
                          <a:ea typeface="Mapo한아름" panose="02000500000000000000" pitchFamily="2" charset="-127"/>
                        </a:rPr>
                        <a:t>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659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885</Words>
  <Application>Microsoft Office PowerPoint</Application>
  <PresentationFormat>와이드스크린</PresentationFormat>
  <Paragraphs>160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Mapo한아름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고 경진</cp:lastModifiedBy>
  <cp:revision>137</cp:revision>
  <dcterms:created xsi:type="dcterms:W3CDTF">2021-05-30T08:06:49Z</dcterms:created>
  <dcterms:modified xsi:type="dcterms:W3CDTF">2022-05-21T13:53:43Z</dcterms:modified>
</cp:coreProperties>
</file>