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7" r:id="rId3"/>
    <p:sldId id="269" r:id="rId4"/>
    <p:sldId id="266" r:id="rId5"/>
    <p:sldId id="271" r:id="rId6"/>
    <p:sldId id="278" r:id="rId7"/>
    <p:sldId id="279" r:id="rId8"/>
    <p:sldId id="267" r:id="rId9"/>
    <p:sldId id="280" r:id="rId10"/>
    <p:sldId id="272" r:id="rId11"/>
    <p:sldId id="270" r:id="rId12"/>
    <p:sldId id="273" r:id="rId13"/>
    <p:sldId id="274" r:id="rId14"/>
    <p:sldId id="275" r:id="rId15"/>
    <p:sldId id="276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06715" y="2036935"/>
            <a:ext cx="55221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itchFamily="2" charset="-127"/>
                <a:ea typeface="한컴산뜻돋움" pitchFamily="2" charset="-127"/>
                <a:cs typeface="KoPubWorld돋움체 Light"/>
              </a:rPr>
              <a:t>몬테카를로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itchFamily="2" charset="-127"/>
                <a:ea typeface="한컴산뜻돋움" pitchFamily="2" charset="-127"/>
                <a:cs typeface="KoPubWorld돋움체 Light"/>
              </a:rPr>
              <a:t> 알고리즘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itchFamily="2" charset="-127"/>
              <a:ea typeface="한컴산뜻돋움" pitchFamily="2" charset="-127"/>
              <a:cs typeface="KoPubWorld돋움체 Light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3760114" y="4353641"/>
            <a:ext cx="8096249" cy="1752600"/>
          </a:xfrm>
        </p:spPr>
        <p:txBody>
          <a:bodyPr vert="horz" lIns="91440" tIns="45720" rIns="91440" bIns="45720">
            <a:normAutofit/>
          </a:bodyPr>
          <a:lstStyle/>
          <a:p>
            <a:pPr marL="3429000" algn="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발표 </a:t>
            </a:r>
            <a:r>
              <a:rPr lang="en-US" altLang="ko-KR" sz="1800" dirty="0">
                <a:latin typeface="HY엽서L" pitchFamily="18" charset="-127"/>
                <a:ea typeface="HY엽서L" pitchFamily="18" charset="-127"/>
              </a:rPr>
              <a:t>: 20172500 </a:t>
            </a: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오세진</a:t>
            </a:r>
            <a:endParaRPr lang="en-US" altLang="ko-KR" sz="1800" dirty="0">
              <a:latin typeface="HY엽서L" pitchFamily="18" charset="-127"/>
              <a:ea typeface="HY엽서L" pitchFamily="18" charset="-127"/>
            </a:endParaRPr>
          </a:p>
          <a:p>
            <a:pPr marL="342900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HY엽서L" pitchFamily="18" charset="-127"/>
                <a:ea typeface="HY엽서L" pitchFamily="18" charset="-127"/>
              </a:rPr>
              <a:t>PPT </a:t>
            </a: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제작 </a:t>
            </a:r>
            <a:r>
              <a:rPr lang="en-US" altLang="ko-KR" sz="1800" dirty="0">
                <a:latin typeface="HY엽서L" pitchFamily="18" charset="-127"/>
                <a:ea typeface="HY엽서L" pitchFamily="18" charset="-127"/>
              </a:rPr>
              <a:t>: 20182267 </a:t>
            </a: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서효태</a:t>
            </a:r>
            <a:endParaRPr lang="en-US" altLang="ko-KR" sz="1800" dirty="0">
              <a:latin typeface="HY엽서L" pitchFamily="18" charset="-127"/>
              <a:ea typeface="HY엽서L" pitchFamily="18" charset="-127"/>
            </a:endParaRPr>
          </a:p>
          <a:p>
            <a:pPr marL="342900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자료조사 </a:t>
            </a:r>
            <a:r>
              <a:rPr lang="en-US" altLang="ko-KR" sz="1800" dirty="0">
                <a:latin typeface="HY엽서L" pitchFamily="18" charset="-127"/>
                <a:ea typeface="HY엽서L" pitchFamily="18" charset="-127"/>
              </a:rPr>
              <a:t>: 20191490 </a:t>
            </a: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김소연</a:t>
            </a:r>
            <a:endParaRPr lang="en-US" altLang="ko-KR" sz="1800" dirty="0">
              <a:latin typeface="HY엽서L" pitchFamily="18" charset="-127"/>
              <a:ea typeface="HY엽서L" pitchFamily="18" charset="-127"/>
            </a:endParaRPr>
          </a:p>
          <a:p>
            <a:pPr marL="342900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HY엽서L" pitchFamily="18" charset="-127"/>
                <a:ea typeface="HY엽서L" pitchFamily="18" charset="-127"/>
              </a:rPr>
              <a:t>20204175 </a:t>
            </a:r>
            <a:r>
              <a:rPr lang="ko-KR" altLang="en-US" sz="1800" dirty="0">
                <a:latin typeface="HY엽서L" pitchFamily="18" charset="-127"/>
                <a:ea typeface="HY엽서L" pitchFamily="18" charset="-127"/>
              </a:rPr>
              <a:t>고경진</a:t>
            </a:r>
            <a:endParaRPr lang="en-US" altLang="ko-KR" sz="1800" dirty="0">
              <a:latin typeface="HY엽서L" pitchFamily="18" charset="-127"/>
              <a:ea typeface="HY엽서L" pitchFamily="18" charset="-127"/>
            </a:endParaRPr>
          </a:p>
          <a:p>
            <a:pPr marL="342900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5"/>
          <p:cNvGrpSpPr/>
          <p:nvPr/>
        </p:nvGrpSpPr>
        <p:grpSpPr>
          <a:xfrm>
            <a:off x="238273" y="207213"/>
            <a:ext cx="8892642" cy="830997"/>
            <a:chOff x="3819244" y="188164"/>
            <a:chExt cx="3635871" cy="830997"/>
          </a:xfrm>
        </p:grpSpPr>
        <p:sp>
          <p:nvSpPr>
            <p:cNvPr id="28" name="직사각형 4"/>
            <p:cNvSpPr/>
            <p:nvPr/>
          </p:nvSpPr>
          <p:spPr>
            <a:xfrm>
              <a:off x="4257825" y="351922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사례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27767" y="1373987"/>
            <a:ext cx="11527165" cy="18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일반인들에게 가장 알려진 알파고 이전의 바둑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AI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와 체스의 딥 블루는 대국에서 최선의 결과를 탐색하기 위한 방법으로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방법을 사용하였으며 최근의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RTS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즉 실시간 전략 게임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장르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(ex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스타크래프트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)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에도 적용할 수 있게 되었다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</p:txBody>
      </p:sp>
      <p:pic>
        <p:nvPicPr>
          <p:cNvPr id="25602" name="Picture 2" descr="C:\Users\user\Pictures\스크린 샷\스크린샷(4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090" y="3084945"/>
            <a:ext cx="5634183" cy="3239196"/>
          </a:xfrm>
          <a:prstGeom prst="rect">
            <a:avLst/>
          </a:prstGeom>
          <a:noFill/>
        </p:spPr>
      </p:pic>
      <p:pic>
        <p:nvPicPr>
          <p:cNvPr id="25603" name="Picture 3" descr="C:\Users\user\Pictures\스크린 샷\스크린샷(4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03" y="3241964"/>
            <a:ext cx="5374842" cy="308494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96290" y="6340886"/>
            <a:ext cx="372225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&lt;RTS </a:t>
            </a:r>
            <a:r>
              <a:rPr lang="ko-KR" altLang="en-US" sz="1700" dirty="0">
                <a:latin typeface="HY엽서L" pitchFamily="18" charset="-127"/>
                <a:ea typeface="HY엽서L" pitchFamily="18" charset="-127"/>
              </a:rPr>
              <a:t>장르 게임 </a:t>
            </a:r>
            <a:r>
              <a:rPr lang="ko-KR" altLang="en-US" sz="1700" dirty="0" err="1">
                <a:latin typeface="HY엽서L" pitchFamily="18" charset="-127"/>
                <a:ea typeface="HY엽서L" pitchFamily="18" charset="-127"/>
              </a:rPr>
              <a:t>스타크래프트</a:t>
            </a:r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&gt;</a:t>
            </a:r>
            <a:endParaRPr lang="ko-KR" altLang="en-US" sz="1700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5381" y="6504057"/>
            <a:ext cx="34405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&lt;</a:t>
            </a:r>
            <a:r>
              <a:rPr lang="ko-KR" altLang="en-US" sz="1700" dirty="0" err="1">
                <a:latin typeface="HY엽서L" pitchFamily="18" charset="-127"/>
                <a:ea typeface="HY엽서L" pitchFamily="18" charset="-127"/>
              </a:rPr>
              <a:t>알퍼고</a:t>
            </a:r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(AI) </a:t>
            </a:r>
            <a:r>
              <a:rPr lang="ko-KR" altLang="en-US" sz="17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VS  </a:t>
            </a:r>
            <a:r>
              <a:rPr lang="ko-KR" altLang="en-US" sz="1700" dirty="0" err="1">
                <a:latin typeface="HY엽서L" pitchFamily="18" charset="-127"/>
                <a:ea typeface="HY엽서L" pitchFamily="18" charset="-127"/>
              </a:rPr>
              <a:t>이세돌</a:t>
            </a:r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700" dirty="0">
                <a:latin typeface="HY엽서L" pitchFamily="18" charset="-127"/>
                <a:ea typeface="HY엽서L" pitchFamily="18" charset="-127"/>
              </a:rPr>
              <a:t>인간</a:t>
            </a:r>
            <a:r>
              <a:rPr lang="en-US" altLang="ko-KR" sz="1700" dirty="0">
                <a:latin typeface="HY엽서L" pitchFamily="18" charset="-127"/>
                <a:ea typeface="HY엽서L" pitchFamily="18" charset="-127"/>
              </a:rPr>
              <a:t>)&gt;</a:t>
            </a:r>
            <a:endParaRPr lang="ko-KR" altLang="en-US" sz="17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5"/>
          <p:cNvGrpSpPr/>
          <p:nvPr/>
        </p:nvGrpSpPr>
        <p:grpSpPr>
          <a:xfrm>
            <a:off x="238273" y="207213"/>
            <a:ext cx="8892642" cy="830997"/>
            <a:chOff x="3819244" y="188164"/>
            <a:chExt cx="3635871" cy="830997"/>
          </a:xfrm>
        </p:grpSpPr>
        <p:sp>
          <p:nvSpPr>
            <p:cNvPr id="28" name="직사각형 4"/>
            <p:cNvSpPr/>
            <p:nvPr/>
          </p:nvSpPr>
          <p:spPr>
            <a:xfrm>
              <a:off x="4257825" y="351922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시뮬레이션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27767" y="1373987"/>
            <a:ext cx="11527165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</a:pPr>
            <a:r>
              <a:rPr lang="ko-KR" altLang="en-US" sz="2500" b="1" spc="300" dirty="0">
                <a:latin typeface="새굴림" pitchFamily="18" charset="-127"/>
                <a:ea typeface="새굴림" pitchFamily="18" charset="-127"/>
              </a:rPr>
              <a:t>실험 </a:t>
            </a:r>
            <a:r>
              <a:rPr lang="en-US" altLang="ko-KR" sz="2500" b="1" spc="300" dirty="0"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2500" b="1" spc="300" dirty="0" err="1">
                <a:latin typeface="새굴림" pitchFamily="18" charset="-127"/>
                <a:ea typeface="새굴림" pitchFamily="18" charset="-127"/>
              </a:rPr>
              <a:t>몬테카를로</a:t>
            </a:r>
            <a:r>
              <a:rPr lang="ko-KR" altLang="en-US" sz="2500" b="1" spc="300" dirty="0">
                <a:latin typeface="새굴림" pitchFamily="18" charset="-127"/>
                <a:ea typeface="새굴림" pitchFamily="18" charset="-127"/>
              </a:rPr>
              <a:t> 알고리즘 이용하여 원주율을 계산해보기 </a:t>
            </a:r>
          </a:p>
          <a:p>
            <a:pPr fontAlgn="base">
              <a:lnSpc>
                <a:spcPts val="3500"/>
              </a:lnSpc>
            </a:pPr>
            <a:endParaRPr lang="en-US" altLang="ko-KR" sz="2400" spc="300" dirty="0">
              <a:latin typeface="새굴림" pitchFamily="18" charset="-127"/>
              <a:ea typeface="새굴림" pitchFamily="18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1. [1,0]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X [0,1]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에서 점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(</a:t>
            </a:r>
            <a:r>
              <a:rPr lang="en-US" altLang="ko-KR" sz="2400" spc="300" dirty="0" err="1">
                <a:latin typeface="한컴산뜻돋움" pitchFamily="2" charset="-127"/>
                <a:ea typeface="한컴산뜻돋움" pitchFamily="2" charset="-127"/>
              </a:rPr>
              <a:t>x,y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)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를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표집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한다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2.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표집한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점이 중심이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(0,0)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에 있고 반지름이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1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인 원에 속하는지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계산한다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이는 원의 정의에 따라        와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1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을 비교함으로써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계산할 수 있다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3.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위의 두 과정을 충분히 반복하여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,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원에 속한 점들의 개수를 계산한다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표집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영역과 원의 공통 영역은       의 넓이를 가지며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,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원에 속한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점 개수를 전체 점 개수로 나눈 비율은       값에 근사하게 된다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</p:txBody>
      </p:sp>
      <p:pic>
        <p:nvPicPr>
          <p:cNvPr id="2076" name="Picture 28" descr="C:\Users\user\Pictures\스크린 샷\스크린샷(4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0099" y="3698014"/>
            <a:ext cx="853896" cy="381528"/>
          </a:xfrm>
          <a:prstGeom prst="rect">
            <a:avLst/>
          </a:prstGeom>
          <a:noFill/>
        </p:spPr>
      </p:pic>
      <p:pic>
        <p:nvPicPr>
          <p:cNvPr id="2077" name="Picture 29" descr="C:\Users\user\Pictures\스크린 샷\스크린샷(4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289" y="5414252"/>
            <a:ext cx="668224" cy="427281"/>
          </a:xfrm>
          <a:prstGeom prst="rect">
            <a:avLst/>
          </a:prstGeom>
          <a:noFill/>
        </p:spPr>
      </p:pic>
      <p:pic>
        <p:nvPicPr>
          <p:cNvPr id="38" name="Picture 29" descr="C:\Users\user\Pictures\스크린 샷\스크린샷(4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966" y="5841533"/>
            <a:ext cx="644395" cy="412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85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user\Pictures\스크린 샷\스크린샷(3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455" y="0"/>
            <a:ext cx="10806545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0"/>
            <a:ext cx="15794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1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번째 실험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Input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에 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100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삽입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b="1" dirty="0">
                <a:latin typeface="한컴산뜻돋움" pitchFamily="2" charset="-127"/>
                <a:ea typeface="한컴산뜻돋움" pitchFamily="2" charset="-127"/>
              </a:rPr>
              <a:t>___________</a:t>
            </a:r>
          </a:p>
          <a:p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2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번째 실험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Input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에 </a:t>
            </a: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10000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삽입</a:t>
            </a:r>
          </a:p>
          <a:p>
            <a:r>
              <a:rPr lang="en-US" altLang="ko-KR" b="1" dirty="0">
                <a:latin typeface="한컴산뜻돋움" pitchFamily="2" charset="-127"/>
                <a:ea typeface="한컴산뜻돋움" pitchFamily="2" charset="-127"/>
              </a:rPr>
              <a:t>___________</a:t>
            </a:r>
          </a:p>
          <a:p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3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번째 실험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Input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에 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100000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삽입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b="1" dirty="0"/>
          </a:p>
          <a:p>
            <a:r>
              <a:rPr lang="ko-KR" altLang="en-US" sz="1200" b="1" dirty="0"/>
              <a:t>실험은 </a:t>
            </a:r>
            <a:endParaRPr lang="en-US" altLang="ko-KR" sz="1200" b="1" dirty="0"/>
          </a:p>
          <a:p>
            <a:r>
              <a:rPr lang="en-US" altLang="ko-KR" sz="1200" b="1" dirty="0"/>
              <a:t>Google </a:t>
            </a:r>
            <a:r>
              <a:rPr lang="en-US" altLang="ko-KR" sz="1200" b="1" dirty="0" err="1"/>
              <a:t>Colab</a:t>
            </a:r>
            <a:r>
              <a:rPr lang="en-US" altLang="ko-KR" sz="1200" b="1" dirty="0"/>
              <a:t> </a:t>
            </a:r>
          </a:p>
          <a:p>
            <a:r>
              <a:rPr lang="ko-KR" altLang="en-US" sz="1200" b="1" dirty="0"/>
              <a:t>이용 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user\Pictures\스크린 샷\스크린샷(3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user\Pictures\스크린 샷\스크린샷(3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C:\Users\user\Pictures\스크린 샷\스크린샷(4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1" y="2541180"/>
            <a:ext cx="2045153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0" y="2522518"/>
            <a:ext cx="231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-THANK YOU-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108421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3375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spc="6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7064" y="1445550"/>
            <a:ext cx="6645275" cy="1952981"/>
            <a:chOff x="3323470" y="2735611"/>
            <a:chExt cx="2754262" cy="1226313"/>
          </a:xfrm>
        </p:grpSpPr>
        <p:grpSp>
          <p:nvGrpSpPr>
            <p:cNvPr id="2" name="그룹 1"/>
            <p:cNvGrpSpPr/>
            <p:nvPr/>
          </p:nvGrpSpPr>
          <p:grpSpPr>
            <a:xfrm>
              <a:off x="3336064" y="2735611"/>
              <a:ext cx="2741668" cy="521798"/>
              <a:chOff x="3336063" y="2735611"/>
              <a:chExt cx="2741668" cy="5217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336063" y="2735611"/>
                <a:ext cx="487064" cy="52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59962" y="2851071"/>
                <a:ext cx="2317769" cy="328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몬테카를로</a:t>
                </a:r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 알고리즘 배경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323470" y="3443791"/>
              <a:ext cx="2260797" cy="518133"/>
              <a:chOff x="3323475" y="3443790"/>
              <a:chExt cx="2260797" cy="5181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323475" y="3443790"/>
                <a:ext cx="421352" cy="518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77283" y="3557181"/>
                <a:ext cx="1806989" cy="328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몬테카를로</a:t>
                </a:r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 알고리즘 정의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518316" y="3780412"/>
            <a:ext cx="4536985" cy="1952225"/>
            <a:chOff x="3184416" y="2892950"/>
            <a:chExt cx="2171600" cy="1371136"/>
          </a:xfrm>
        </p:grpSpPr>
        <p:grpSp>
          <p:nvGrpSpPr>
            <p:cNvPr id="17" name="그룹 16"/>
            <p:cNvGrpSpPr/>
            <p:nvPr/>
          </p:nvGrpSpPr>
          <p:grpSpPr>
            <a:xfrm>
              <a:off x="3184416" y="2892950"/>
              <a:ext cx="2143474" cy="583647"/>
              <a:chOff x="3184416" y="2892950"/>
              <a:chExt cx="2143474" cy="58364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84416" y="2892950"/>
                <a:ext cx="450250" cy="58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76077" y="2999465"/>
                <a:ext cx="1651813" cy="367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몬테카를로</a:t>
                </a:r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 트리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187101" y="3680439"/>
              <a:ext cx="2168915" cy="583647"/>
              <a:chOff x="3187101" y="3680439"/>
              <a:chExt cx="2168915" cy="58364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187101" y="3680439"/>
                <a:ext cx="483416" cy="58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79538" y="3803404"/>
                <a:ext cx="1676478" cy="367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몬테카를로</a:t>
                </a:r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엽서M" pitchFamily="18" charset="-127"/>
                    <a:ea typeface="HY엽서M" pitchFamily="18" charset="-127"/>
                    <a:cs typeface="KoPubWorld돋움체 Bold"/>
                  </a:rPr>
                  <a:t> 사례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95355" y="80443"/>
            <a:ext cx="1989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5"/>
          <p:cNvGrpSpPr/>
          <p:nvPr/>
        </p:nvGrpSpPr>
        <p:grpSpPr>
          <a:xfrm>
            <a:off x="238273" y="207213"/>
            <a:ext cx="8852225" cy="830997"/>
            <a:chOff x="3819244" y="188164"/>
            <a:chExt cx="3619346" cy="830997"/>
          </a:xfrm>
        </p:grpSpPr>
        <p:sp>
          <p:nvSpPr>
            <p:cNvPr id="28" name="직사각형 4"/>
            <p:cNvSpPr/>
            <p:nvPr/>
          </p:nvSpPr>
          <p:spPr>
            <a:xfrm>
              <a:off x="4241300" y="33127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알고리즘 배경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1026" name="Picture 2" descr="C:\Users\user\Pictures\스크린 샷\스크린샷(4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8008" y="1405804"/>
            <a:ext cx="3404465" cy="275791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6734" y="1505304"/>
            <a:ext cx="11275152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카지노로 유명한 모나코 북부에 있는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‘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’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라는 도시명을 개발자인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스타니스와프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울람이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난수와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확률계산을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도박에서 연상시켜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알고리즘이란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이름으로 되었다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 </a:t>
            </a:r>
          </a:p>
          <a:p>
            <a:pPr fontAlgn="base">
              <a:lnSpc>
                <a:spcPts val="3500"/>
              </a:lnSpc>
            </a:pPr>
            <a:endParaRPr lang="en-US" altLang="ko-KR" sz="2400" spc="300" dirty="0">
              <a:latin typeface="새굴림" pitchFamily="18" charset="-127"/>
              <a:ea typeface="새굴림" pitchFamily="18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처음엔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난수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생성과 그에 따른 확률 계산으로 수치 계산에 사용되었고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모르는 함수나 자료에 대한 시뮬레이션 기법으로 사용되다가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2000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년대 들어서서 여러 트리 탐색 기법들과 결합되어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몬테카를로 트리 탐색법으로 발전하여 확률론과 밀접한 관계가 있는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과학적 방법론을 지칭하기도 하였다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</p:txBody>
      </p:sp>
      <p:sp>
        <p:nvSpPr>
          <p:cNvPr id="9" name="아래쪽 화살표 8"/>
          <p:cNvSpPr/>
          <p:nvPr/>
        </p:nvSpPr>
        <p:spPr>
          <a:xfrm rot="9046475">
            <a:off x="8939807" y="2758637"/>
            <a:ext cx="526473" cy="41336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29964" y="3232728"/>
            <a:ext cx="12192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몬테카를로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90909" y="1099127"/>
            <a:ext cx="1366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&lt;Google </a:t>
            </a:r>
            <a:r>
              <a:rPr lang="ko-KR" altLang="en-US" sz="1200" dirty="0"/>
              <a:t>지도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71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5"/>
          <p:cNvGrpSpPr/>
          <p:nvPr/>
        </p:nvGrpSpPr>
        <p:grpSpPr>
          <a:xfrm>
            <a:off x="238273" y="207213"/>
            <a:ext cx="9000008" cy="819581"/>
            <a:chOff x="3819244" y="188164"/>
            <a:chExt cx="3679769" cy="819581"/>
          </a:xfrm>
        </p:grpSpPr>
        <p:sp>
          <p:nvSpPr>
            <p:cNvPr id="28" name="직사각형 4"/>
            <p:cNvSpPr/>
            <p:nvPr/>
          </p:nvSpPr>
          <p:spPr>
            <a:xfrm>
              <a:off x="4301723" y="34050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알고리즘 정의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19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8763" y="1307712"/>
            <a:ext cx="112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b="1" dirty="0" err="1">
                <a:latin typeface="HY엽서L" pitchFamily="18" charset="-127"/>
                <a:ea typeface="HY엽서L" pitchFamily="18" charset="-127"/>
                <a:cs typeface="Arial Unicode MS" pitchFamily="50" charset="-127"/>
              </a:rPr>
              <a:t>몬테카를로란</a:t>
            </a:r>
            <a:r>
              <a:rPr lang="ko-KR" altLang="en-US" sz="2800" b="1" dirty="0">
                <a:latin typeface="HY엽서L" pitchFamily="18" charset="-127"/>
                <a:ea typeface="HY엽서L" pitchFamily="18" charset="-127"/>
                <a:cs typeface="Arial Unicode MS" pitchFamily="50" charset="-127"/>
              </a:rPr>
              <a:t> </a:t>
            </a:r>
            <a:r>
              <a:rPr lang="en-US" altLang="ko-KR" sz="2800" b="1" dirty="0">
                <a:latin typeface="HY엽서L" pitchFamily="18" charset="-127"/>
                <a:ea typeface="HY엽서L" pitchFamily="18" charset="-127"/>
                <a:cs typeface="Arial Unicode MS" pitchFamily="50" charset="-127"/>
              </a:rPr>
              <a:t>??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1628" y="2118250"/>
            <a:ext cx="11234057" cy="360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반복된 무작위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난수를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추출하여 추출된 값을 이용하여 구하고자 하는 정보의 확률을 계산하는 알고리즘이다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  <a:p>
            <a:pPr>
              <a:lnSpc>
                <a:spcPts val="2880"/>
              </a:lnSpc>
            </a:pP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현실에서 만나는 문제들을 풀어내기 위해 얻을 수 있는 데이터들은 매우 적고 한정되어 있다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이런 경우 문제를 풀기 위해서는 여러 변수를 제외하여 실제보다는 단순하게 모델을 구상한 뒤에 여러 번 실험하여 횟수가 많아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질수록 얻는 값이 실제 값에 근사하게 나온다는 것이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알고리즘의 기본 구조이다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5"/>
          <p:cNvGrpSpPr/>
          <p:nvPr/>
        </p:nvGrpSpPr>
        <p:grpSpPr>
          <a:xfrm>
            <a:off x="238273" y="207213"/>
            <a:ext cx="9000008" cy="819581"/>
            <a:chOff x="3819244" y="188164"/>
            <a:chExt cx="3679769" cy="819581"/>
          </a:xfrm>
        </p:grpSpPr>
        <p:sp>
          <p:nvSpPr>
            <p:cNvPr id="28" name="직사각형 4"/>
            <p:cNvSpPr/>
            <p:nvPr/>
          </p:nvSpPr>
          <p:spPr>
            <a:xfrm>
              <a:off x="4301723" y="34050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알고리즘 정의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19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37458" y="1486875"/>
            <a:ext cx="6400800" cy="4119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</a:pP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몬테카를로 알고리즘은 반복과 큰 수의 계산이 관련되기 때문에 다양한 컴퓨터 모의 실험 기술을 사용하여 컴퓨터로 계산하는 것이 적합하다</a:t>
            </a:r>
            <a:r>
              <a:rPr lang="en-US" altLang="ko-KR" sz="22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  <a:p>
            <a:pPr fontAlgn="base">
              <a:lnSpc>
                <a:spcPts val="3800"/>
              </a:lnSpc>
            </a:pPr>
            <a:r>
              <a:rPr lang="ko-KR" altLang="en-US" sz="2200" spc="300" dirty="0" err="1">
                <a:latin typeface="한컴산뜻돋움" pitchFamily="2" charset="-127"/>
                <a:ea typeface="한컴산뜻돋움" pitchFamily="2" charset="-127"/>
              </a:rPr>
              <a:t>엔리코</a:t>
            </a: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2200" spc="300" dirty="0" err="1">
                <a:latin typeface="한컴산뜻돋움" pitchFamily="2" charset="-127"/>
                <a:ea typeface="한컴산뜻돋움" pitchFamily="2" charset="-127"/>
              </a:rPr>
              <a:t>페르미가</a:t>
            </a: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 중성자의 특성을 연구를 </a:t>
            </a:r>
            <a:endParaRPr lang="en-US" altLang="ko-KR" sz="22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위해 </a:t>
            </a:r>
            <a:r>
              <a:rPr lang="ko-KR" altLang="en-US" sz="2200" spc="300" dirty="0" err="1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 방법을 사용한 것으로 </a:t>
            </a:r>
            <a:endParaRPr lang="en-US" altLang="ko-KR" sz="22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유명하고 </a:t>
            </a:r>
            <a:r>
              <a:rPr lang="ko-KR" altLang="en-US" sz="2200" spc="300" dirty="0" err="1">
                <a:latin typeface="한컴산뜻돋움" pitchFamily="2" charset="-127"/>
                <a:ea typeface="한컴산뜻돋움" pitchFamily="2" charset="-127"/>
              </a:rPr>
              <a:t>맨해튼</a:t>
            </a: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 계획의 시뮬레이션이나 </a:t>
            </a:r>
            <a:endParaRPr lang="en-US" altLang="ko-KR" sz="22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수소폭탄의 개발에서도 핵심적인 역할을 </a:t>
            </a:r>
            <a:endParaRPr lang="en-US" altLang="ko-KR" sz="22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200" spc="300" dirty="0">
                <a:latin typeface="한컴산뜻돋움" pitchFamily="2" charset="-127"/>
                <a:ea typeface="한컴산뜻돋움" pitchFamily="2" charset="-127"/>
              </a:rPr>
              <a:t>했다</a:t>
            </a:r>
            <a:r>
              <a:rPr lang="en-US" altLang="ko-KR" sz="22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8342" y="5873820"/>
            <a:ext cx="11234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2000"/>
              </a:lnSpc>
              <a:buFont typeface="Arial" charset="0"/>
              <a:buChar char="•"/>
            </a:pPr>
            <a:r>
              <a:rPr lang="ko-KR" altLang="en-US" sz="1600" dirty="0" err="1"/>
              <a:t>맨해튼</a:t>
            </a:r>
            <a:r>
              <a:rPr lang="ko-KR" altLang="en-US" sz="1600" dirty="0"/>
              <a:t> 계획 </a:t>
            </a:r>
            <a:r>
              <a:rPr lang="en-US" altLang="ko-KR" sz="1600" dirty="0"/>
              <a:t>: </a:t>
            </a:r>
            <a:r>
              <a:rPr lang="ko-KR" altLang="en-US" sz="1600" dirty="0"/>
              <a:t>제</a:t>
            </a:r>
            <a:r>
              <a:rPr lang="en-US" altLang="ko-KR" sz="1600" dirty="0"/>
              <a:t>2</a:t>
            </a:r>
            <a:r>
              <a:rPr lang="ko-KR" altLang="en-US" sz="1600" dirty="0"/>
              <a:t>차 세계 대전 중에 미국이 주도하고 영국과 캐나다가 공동으로 참여했던 핵폭탄 개발 프로그램이다</a:t>
            </a:r>
            <a:r>
              <a:rPr lang="en-US" altLang="ko-KR" sz="1600" dirty="0"/>
              <a:t>.</a:t>
            </a:r>
          </a:p>
          <a:p>
            <a:pPr fontAlgn="base">
              <a:lnSpc>
                <a:spcPts val="2000"/>
              </a:lnSpc>
            </a:pPr>
            <a:r>
              <a:rPr lang="en-US" altLang="ko-KR" sz="1600" dirty="0"/>
              <a:t>                    </a:t>
            </a:r>
            <a:r>
              <a:rPr lang="ko-KR" altLang="en-US" sz="1600" dirty="0"/>
              <a:t>실제로 계발된 핵탄두를 일본 </a:t>
            </a:r>
            <a:r>
              <a:rPr lang="en-US" altLang="ko-KR" sz="1600" dirty="0"/>
              <a:t>(</a:t>
            </a:r>
            <a:r>
              <a:rPr lang="ko-KR" altLang="en-US" sz="1600" dirty="0"/>
              <a:t>히로시마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나가사키</a:t>
            </a:r>
            <a:r>
              <a:rPr lang="en-US" altLang="ko-KR" sz="1600" dirty="0"/>
              <a:t>)</a:t>
            </a:r>
            <a:r>
              <a:rPr lang="ko-KR" altLang="en-US" sz="1600" dirty="0"/>
              <a:t>에 투하되었다</a:t>
            </a:r>
            <a:r>
              <a:rPr lang="en-US" altLang="ko-KR" sz="1600" dirty="0"/>
              <a:t>.</a:t>
            </a:r>
          </a:p>
        </p:txBody>
      </p:sp>
      <p:pic>
        <p:nvPicPr>
          <p:cNvPr id="3074" name="Picture 2" descr="C:\Users\user\Pictures\스크린 샷\스크린샷(2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6508" y="1518039"/>
            <a:ext cx="4966363" cy="37118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811491" y="5237019"/>
            <a:ext cx="222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M" pitchFamily="18" charset="-127"/>
                <a:ea typeface="HY엽서M" pitchFamily="18" charset="-127"/>
              </a:rPr>
              <a:t>(</a:t>
            </a:r>
            <a:r>
              <a:rPr lang="ko-KR" altLang="en-US" sz="1400" dirty="0">
                <a:latin typeface="HY엽서M" pitchFamily="18" charset="-127"/>
                <a:ea typeface="HY엽서M" pitchFamily="18" charset="-127"/>
              </a:rPr>
              <a:t>핵 무기 </a:t>
            </a:r>
            <a:r>
              <a:rPr lang="en-US" altLang="ko-KR" sz="1400" dirty="0">
                <a:latin typeface="HY엽서M" pitchFamily="18" charset="-127"/>
                <a:ea typeface="HY엽서M" pitchFamily="18" charset="-127"/>
              </a:rPr>
              <a:t>:</a:t>
            </a:r>
            <a:r>
              <a:rPr lang="ko-KR" altLang="en-US" sz="1400" dirty="0" err="1">
                <a:latin typeface="HY엽서M" pitchFamily="18" charset="-127"/>
                <a:ea typeface="HY엽서M" pitchFamily="18" charset="-127"/>
              </a:rPr>
              <a:t>리틀</a:t>
            </a:r>
            <a:r>
              <a:rPr lang="ko-KR" altLang="en-US" sz="1400" dirty="0">
                <a:latin typeface="HY엽서M" pitchFamily="18" charset="-127"/>
                <a:ea typeface="HY엽서M" pitchFamily="18" charset="-127"/>
              </a:rPr>
              <a:t> 보이</a:t>
            </a:r>
            <a:r>
              <a:rPr lang="en-US" altLang="ko-KR" sz="1400" dirty="0">
                <a:latin typeface="HY엽서M" pitchFamily="18" charset="-127"/>
                <a:ea typeface="HY엽서M" pitchFamily="18" charset="-127"/>
              </a:rPr>
              <a:t>)</a:t>
            </a:r>
            <a:endParaRPr lang="ko-KR" altLang="en-US" sz="1400" dirty="0"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5"/>
          <p:cNvGrpSpPr/>
          <p:nvPr/>
        </p:nvGrpSpPr>
        <p:grpSpPr>
          <a:xfrm>
            <a:off x="238273" y="207213"/>
            <a:ext cx="9000008" cy="819581"/>
            <a:chOff x="3819244" y="188164"/>
            <a:chExt cx="3679769" cy="819581"/>
          </a:xfrm>
        </p:grpSpPr>
        <p:sp>
          <p:nvSpPr>
            <p:cNvPr id="28" name="직사각형 4"/>
            <p:cNvSpPr/>
            <p:nvPr/>
          </p:nvSpPr>
          <p:spPr>
            <a:xfrm>
              <a:off x="4301723" y="34050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알고리즘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19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1275" y="1292911"/>
            <a:ext cx="10866252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</a:pPr>
            <a:r>
              <a:rPr lang="ko-KR" altLang="en-US" sz="2800" b="1" spc="300" dirty="0" err="1">
                <a:latin typeface="HY엽서M" pitchFamily="18" charset="-127"/>
                <a:ea typeface="HY엽서M" pitchFamily="18" charset="-127"/>
              </a:rPr>
              <a:t>몬테카를로의</a:t>
            </a:r>
            <a:r>
              <a:rPr lang="ko-KR" altLang="en-US" sz="2800" b="1" spc="300" dirty="0">
                <a:latin typeface="HY엽서M" pitchFamily="18" charset="-127"/>
                <a:ea typeface="HY엽서M" pitchFamily="18" charset="-127"/>
              </a:rPr>
              <a:t> 패턴</a:t>
            </a:r>
            <a:endParaRPr lang="en-US" altLang="ko-KR" sz="2800" b="1" spc="300" dirty="0">
              <a:latin typeface="HY엽서M" pitchFamily="18" charset="-127"/>
              <a:ea typeface="HY엽서M" pitchFamily="18" charset="-127"/>
            </a:endParaRPr>
          </a:p>
          <a:p>
            <a:pPr fontAlgn="base">
              <a:lnSpc>
                <a:spcPts val="3500"/>
              </a:lnSpc>
            </a:pPr>
            <a:endParaRPr lang="ko-KR" altLang="en-US" sz="2800" b="1" spc="300" dirty="0">
              <a:latin typeface="+mj-lt"/>
              <a:ea typeface="새굴림" pitchFamily="18" charset="-127"/>
            </a:endParaRPr>
          </a:p>
          <a:p>
            <a:pPr fontAlgn="base">
              <a:lnSpc>
                <a:spcPts val="3500"/>
              </a:lnSpc>
            </a:pP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방법은 다양하지만 특정한 패턴을 따르는 경향이 있다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  <a:p>
            <a:pPr fontAlgn="base"/>
            <a:endParaRPr lang="en-US" altLang="ko-KR" sz="28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endParaRPr lang="en-US" altLang="ko-KR" sz="28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endParaRPr lang="en-US" altLang="ko-KR" sz="28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endParaRPr lang="en-US" altLang="ko-KR" sz="28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endParaRPr lang="en-US" altLang="ko-KR" sz="28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endParaRPr lang="en-US" altLang="ko-KR" sz="28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위의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4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가지 단계가 </a:t>
            </a:r>
            <a:r>
              <a:rPr lang="ko-KR" altLang="en-US" sz="2400" spc="300" dirty="0" err="1">
                <a:latin typeface="한컴산뜻돋움" pitchFamily="2" charset="-127"/>
                <a:ea typeface="한컴산뜻돋움" pitchFamily="2" charset="-127"/>
              </a:rPr>
              <a:t>몬테카를로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알고리즘의 특정한 패턴이다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fontAlgn="base"/>
            <a:endParaRPr lang="en-US" altLang="ko-K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15636" y="2817090"/>
            <a:ext cx="9485745" cy="224676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fontAlgn="base"/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1. </a:t>
            </a:r>
            <a:r>
              <a:rPr lang="ko-KR" altLang="en-US" sz="2000" dirty="0">
                <a:latin typeface="HY엽서M" pitchFamily="18" charset="-127"/>
                <a:ea typeface="HY엽서M" pitchFamily="18" charset="-127"/>
              </a:rPr>
              <a:t>가능한 입력의 도메인을 정의한다</a:t>
            </a:r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514350" indent="-514350" fontAlgn="base"/>
            <a:endParaRPr lang="ko-KR" altLang="en-US" sz="2000" dirty="0">
              <a:latin typeface="HY엽서M" pitchFamily="18" charset="-127"/>
              <a:ea typeface="HY엽서M" pitchFamily="18" charset="-127"/>
            </a:endParaRPr>
          </a:p>
          <a:p>
            <a:pPr fontAlgn="base"/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2. </a:t>
            </a:r>
            <a:r>
              <a:rPr lang="ko-KR" altLang="en-US" sz="2000" dirty="0">
                <a:latin typeface="HY엽서M" pitchFamily="18" charset="-127"/>
                <a:ea typeface="HY엽서M" pitchFamily="18" charset="-127"/>
              </a:rPr>
              <a:t>도메인에 대한 확률 분포에서 임의로 입력을 생성한다</a:t>
            </a:r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fontAlgn="base"/>
            <a:endParaRPr lang="ko-KR" altLang="en-US" sz="2000" dirty="0">
              <a:latin typeface="HY엽서M" pitchFamily="18" charset="-127"/>
              <a:ea typeface="HY엽서M" pitchFamily="18" charset="-127"/>
            </a:endParaRPr>
          </a:p>
          <a:p>
            <a:pPr fontAlgn="base"/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3. </a:t>
            </a:r>
            <a:r>
              <a:rPr lang="ko-KR" altLang="en-US" sz="2000" dirty="0">
                <a:latin typeface="HY엽서M" pitchFamily="18" charset="-127"/>
                <a:ea typeface="HY엽서M" pitchFamily="18" charset="-127"/>
              </a:rPr>
              <a:t>입력에 대한 결정론적인 계산을 수행한다</a:t>
            </a:r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fontAlgn="base"/>
            <a:endParaRPr lang="ko-KR" altLang="en-US" sz="2000" dirty="0">
              <a:latin typeface="HY엽서M" pitchFamily="18" charset="-127"/>
              <a:ea typeface="HY엽서M" pitchFamily="18" charset="-127"/>
            </a:endParaRPr>
          </a:p>
          <a:p>
            <a:pPr fontAlgn="base"/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4. </a:t>
            </a:r>
            <a:r>
              <a:rPr lang="ko-KR" altLang="en-US" sz="2000" dirty="0">
                <a:latin typeface="HY엽서M" pitchFamily="18" charset="-127"/>
                <a:ea typeface="HY엽서M" pitchFamily="18" charset="-127"/>
              </a:rPr>
              <a:t>결과를 집계한다</a:t>
            </a:r>
            <a:r>
              <a:rPr lang="en-US" altLang="ko-KR" sz="2000" dirty="0">
                <a:latin typeface="HY엽서M" pitchFamily="18" charset="-127"/>
                <a:ea typeface="HY엽서M" pitchFamily="18" charset="-127"/>
              </a:rPr>
              <a:t>.</a:t>
            </a:r>
            <a:endParaRPr lang="ko-KR" altLang="en-US" sz="2000" dirty="0"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5"/>
          <p:cNvGrpSpPr/>
          <p:nvPr/>
        </p:nvGrpSpPr>
        <p:grpSpPr>
          <a:xfrm>
            <a:off x="238273" y="207213"/>
            <a:ext cx="8995562" cy="830997"/>
            <a:chOff x="3819244" y="188164"/>
            <a:chExt cx="3677951" cy="830997"/>
          </a:xfrm>
        </p:grpSpPr>
        <p:sp>
          <p:nvSpPr>
            <p:cNvPr id="28" name="직사각형 4"/>
            <p:cNvSpPr/>
            <p:nvPr/>
          </p:nvSpPr>
          <p:spPr>
            <a:xfrm>
              <a:off x="4299905" y="33345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트리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81891" y="2161309"/>
            <a:ext cx="10714182" cy="3851564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2038" y="1403747"/>
            <a:ext cx="11272652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spc="300" dirty="0">
                <a:latin typeface="HY엽서M" pitchFamily="18" charset="-127"/>
                <a:ea typeface="HY엽서M" pitchFamily="18" charset="-127"/>
              </a:rPr>
              <a:t>개념</a:t>
            </a:r>
            <a:r>
              <a:rPr lang="ko-KR" altLang="en-US" sz="2800" spc="300" dirty="0">
                <a:latin typeface="새굴림" pitchFamily="18" charset="-127"/>
                <a:ea typeface="새굴림" pitchFamily="18" charset="-127"/>
              </a:rPr>
              <a:t> </a:t>
            </a:r>
            <a:endParaRPr lang="en-US" altLang="ko-KR" sz="2800" spc="300" dirty="0">
              <a:latin typeface="새굴림" pitchFamily="18" charset="-127"/>
              <a:ea typeface="새굴림" pitchFamily="18" charset="-127"/>
            </a:endParaRPr>
          </a:p>
          <a:p>
            <a:pPr fontAlgn="base"/>
            <a:endParaRPr lang="ko-KR" altLang="en-US" sz="2800" dirty="0">
              <a:latin typeface="새굴림" pitchFamily="18" charset="-127"/>
              <a:ea typeface="새굴림" pitchFamily="18" charset="-127"/>
            </a:endParaRPr>
          </a:p>
          <a:p>
            <a:pPr lvl="1" fontAlgn="base">
              <a:lnSpc>
                <a:spcPts val="3500"/>
              </a:lnSpc>
              <a:buFontTx/>
              <a:buChar char="-"/>
            </a:pPr>
            <a:r>
              <a:rPr lang="ko-KR" altLang="en-US" sz="2400" spc="300" dirty="0">
                <a:latin typeface="새굴림" pitchFamily="18" charset="-127"/>
                <a:ea typeface="새굴림" pitchFamily="18" charset="-127"/>
              </a:rPr>
              <a:t>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최소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,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최대 알고리즘의 성능을 개선하여 전체 경로 탐색이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불가능 할 때 효율적 경로 탐색을 하기 위해 사용한다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  <a:buFontTx/>
              <a:buChar char="-"/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트리 에서의 무작위 시뮬레이션을 통해 최선의 선택을 내리기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  위한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방법이다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  <a:p>
            <a:pPr lvl="1" fontAlgn="base">
              <a:lnSpc>
                <a:spcPts val="3500"/>
              </a:lnSpc>
            </a:pP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  <a:buFontTx/>
              <a:buChar char="-"/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임의로 시행되는 다수의 시뮬레이션을 통하여 각각의 움직임을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  확인하고 장기적으로 효율적인 수를 추정하는데 사용한다</a:t>
            </a:r>
            <a:r>
              <a:rPr lang="en-US" altLang="ko-KR" sz="2400" spc="300" dirty="0">
                <a:latin typeface="새굴림" pitchFamily="18" charset="-127"/>
                <a:ea typeface="새굴림" pitchFamily="18" charset="-127"/>
              </a:rPr>
              <a:t>.</a:t>
            </a:r>
            <a:endParaRPr lang="ko-KR" altLang="en-US" sz="2400" spc="300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7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5"/>
          <p:cNvGrpSpPr/>
          <p:nvPr/>
        </p:nvGrpSpPr>
        <p:grpSpPr>
          <a:xfrm>
            <a:off x="238273" y="207213"/>
            <a:ext cx="8986326" cy="830997"/>
            <a:chOff x="3819244" y="188164"/>
            <a:chExt cx="3674175" cy="830997"/>
          </a:xfrm>
        </p:grpSpPr>
        <p:sp>
          <p:nvSpPr>
            <p:cNvPr id="28" name="직사각형 4"/>
            <p:cNvSpPr/>
            <p:nvPr/>
          </p:nvSpPr>
          <p:spPr>
            <a:xfrm>
              <a:off x="4296129" y="324213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트리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1275" y="1292911"/>
            <a:ext cx="108662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500" b="1" dirty="0" err="1">
                <a:latin typeface="HY엽서M" pitchFamily="18" charset="-127"/>
                <a:ea typeface="HY엽서M" pitchFamily="18" charset="-127"/>
              </a:rPr>
              <a:t>몬테카를로</a:t>
            </a:r>
            <a:r>
              <a:rPr lang="ko-KR" altLang="en-US" sz="2500" b="1" dirty="0">
                <a:latin typeface="HY엽서M" pitchFamily="18" charset="-127"/>
                <a:ea typeface="HY엽서M" pitchFamily="18" charset="-127"/>
              </a:rPr>
              <a:t> 트리 </a:t>
            </a:r>
            <a:r>
              <a:rPr lang="ko-KR" altLang="en-US" sz="2500" b="1" dirty="0" err="1">
                <a:latin typeface="HY엽서M" pitchFamily="18" charset="-127"/>
                <a:ea typeface="HY엽서M" pitchFamily="18" charset="-127"/>
              </a:rPr>
              <a:t>서치</a:t>
            </a:r>
            <a:r>
              <a:rPr lang="en-US" altLang="ko-KR" sz="2500" b="1" dirty="0">
                <a:latin typeface="HY엽서M" pitchFamily="18" charset="-127"/>
                <a:ea typeface="HY엽서M" pitchFamily="18" charset="-127"/>
              </a:rPr>
              <a:t>(MCTS) </a:t>
            </a:r>
            <a:r>
              <a:rPr lang="ko-KR" altLang="en-US" sz="2500" b="1" dirty="0">
                <a:latin typeface="HY엽서M" pitchFamily="18" charset="-127"/>
                <a:ea typeface="HY엽서M" pitchFamily="18" charset="-127"/>
              </a:rPr>
              <a:t>기법 </a:t>
            </a:r>
            <a:r>
              <a:rPr lang="en-US" altLang="ko-KR" sz="2500" b="1" dirty="0">
                <a:latin typeface="HY엽서M" pitchFamily="18" charset="-127"/>
                <a:ea typeface="HY엽서M" pitchFamily="18" charset="-127"/>
              </a:rPr>
              <a:t>- 4</a:t>
            </a:r>
            <a:r>
              <a:rPr lang="ko-KR" altLang="en-US" sz="2500" b="1" dirty="0">
                <a:latin typeface="HY엽서M" pitchFamily="18" charset="-127"/>
                <a:ea typeface="HY엽서M" pitchFamily="18" charset="-127"/>
              </a:rPr>
              <a:t>단계</a:t>
            </a:r>
            <a:endParaRPr lang="en-US" altLang="ko-KR" sz="2500" b="1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3073" name="Picture 1" descr="C:\Users\user\Pictures\스크린 샷\스크린샷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841" y="1797915"/>
            <a:ext cx="11169795" cy="224761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9309" y="4147127"/>
            <a:ext cx="2346036" cy="197233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ts val="2500"/>
              </a:lnSpc>
            </a:pP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단계 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선택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)</a:t>
            </a:r>
          </a:p>
          <a:p>
            <a:pPr algn="ctr" fontAlgn="base">
              <a:lnSpc>
                <a:spcPts val="2500"/>
              </a:lnSpc>
            </a:pPr>
            <a:endParaRPr lang="ko-KR" altLang="en-US" b="1" dirty="0">
              <a:latin typeface="새굴림" pitchFamily="18" charset="-127"/>
              <a:ea typeface="새굴림" pitchFamily="18" charset="-127"/>
            </a:endParaRPr>
          </a:p>
          <a:p>
            <a:pPr fontAlgn="base">
              <a:lnSpc>
                <a:spcPts val="2500"/>
              </a:lnSpc>
            </a:pP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루트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노드에서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시작하여 현재까지 펼쳐진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트리를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선택한다</a:t>
            </a:r>
            <a:r>
              <a:rPr lang="en-US" altLang="ko-KR" dirty="0">
                <a:latin typeface="새굴림" pitchFamily="18" charset="-127"/>
                <a:ea typeface="새굴림" pitchFamily="18" charset="-127"/>
              </a:rPr>
              <a:t>.</a:t>
            </a:r>
            <a:endParaRPr lang="ko-KR" altLang="en-US" dirty="0">
              <a:latin typeface="새굴림" pitchFamily="18" charset="-127"/>
              <a:ea typeface="새굴림" pitchFamily="18" charset="-127"/>
            </a:endParaRP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2324" y="4143368"/>
            <a:ext cx="3089565" cy="201593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ts val="2500"/>
              </a:lnSpc>
            </a:pP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2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단계 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확장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)</a:t>
            </a:r>
          </a:p>
          <a:p>
            <a:pPr algn="ctr" fontAlgn="base">
              <a:lnSpc>
                <a:spcPts val="2500"/>
              </a:lnSpc>
            </a:pPr>
            <a:endParaRPr lang="ko-KR" altLang="en-US" b="1" dirty="0">
              <a:latin typeface="새굴림" pitchFamily="18" charset="-127"/>
              <a:ea typeface="새굴림" pitchFamily="18" charset="-127"/>
            </a:endParaRPr>
          </a:p>
          <a:p>
            <a:pPr fontAlgn="base">
              <a:lnSpc>
                <a:spcPts val="2500"/>
              </a:lnSpc>
            </a:pP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선택한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트리에서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게임이 종료가 되지 않은 경우에는 하나 이상의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자식노드를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생성하여 하나를 선택한다</a:t>
            </a: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5018" y="4138749"/>
            <a:ext cx="2789382" cy="201593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ts val="2500"/>
              </a:lnSpc>
            </a:pP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3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단계 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시뮬레이션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)</a:t>
            </a:r>
          </a:p>
          <a:p>
            <a:pPr algn="ctr" fontAlgn="base">
              <a:lnSpc>
                <a:spcPts val="2500"/>
              </a:lnSpc>
            </a:pPr>
            <a:endParaRPr lang="ko-KR" altLang="en-US" b="1" dirty="0">
              <a:latin typeface="새굴림" pitchFamily="18" charset="-127"/>
              <a:ea typeface="새굴림" pitchFamily="18" charset="-127"/>
            </a:endParaRPr>
          </a:p>
          <a:p>
            <a:pPr fontAlgn="base">
              <a:lnSpc>
                <a:spcPts val="2500"/>
              </a:lnSpc>
            </a:pP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확장에서 선택한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자식노드에서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게임의 시뮬레이션을 돌려 게임이 종료될 때까지 시행한다</a:t>
            </a: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2908" y="4124893"/>
            <a:ext cx="3440546" cy="265713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ts val="2500"/>
              </a:lnSpc>
            </a:pP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4</a:t>
            </a:r>
            <a:r>
              <a:rPr lang="ko-KR" altLang="en-US" sz="2000" b="1" dirty="0">
                <a:latin typeface="새굴림" pitchFamily="18" charset="-127"/>
                <a:ea typeface="새굴림" pitchFamily="18" charset="-127"/>
              </a:rPr>
              <a:t>단계 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2000" b="1" dirty="0" err="1">
                <a:latin typeface="새굴림" pitchFamily="18" charset="-127"/>
                <a:ea typeface="새굴림" pitchFamily="18" charset="-127"/>
              </a:rPr>
              <a:t>역전파</a:t>
            </a:r>
            <a:r>
              <a:rPr lang="en-US" altLang="ko-KR" sz="2000" b="1" dirty="0">
                <a:latin typeface="새굴림" pitchFamily="18" charset="-127"/>
                <a:ea typeface="새굴림" pitchFamily="18" charset="-127"/>
              </a:rPr>
              <a:t>)</a:t>
            </a:r>
          </a:p>
          <a:p>
            <a:pPr algn="ctr" fontAlgn="base">
              <a:lnSpc>
                <a:spcPts val="2500"/>
              </a:lnSpc>
            </a:pP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2500"/>
              </a:lnSpc>
              <a:buFontTx/>
              <a:buChar char="-"/>
            </a:pP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선택된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자식노드에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시뮬레이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dirty="0" err="1">
                <a:latin typeface="한컴산뜻돋움" pitchFamily="2" charset="-127"/>
                <a:ea typeface="한컴산뜻돋움" pitchFamily="2" charset="-127"/>
              </a:rPr>
              <a:t>션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결과를 반영한다</a:t>
            </a: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2500"/>
              </a:lnSpc>
              <a:buFontTx/>
              <a:buChar char="-"/>
            </a:pP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 시뮬레이션 결과에 기초하여 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기록된 값은 방문한 횟수와 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시뮬레이션 결과로 나온 </a:t>
            </a:r>
            <a:endParaRPr lang="en-US" altLang="ko-KR" dirty="0">
              <a:latin typeface="한컴산뜻돋움" pitchFamily="2" charset="-127"/>
              <a:ea typeface="한컴산뜻돋움" pitchFamily="2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    </a:t>
            </a:r>
            <a:r>
              <a:rPr lang="ko-KR" altLang="en-US" dirty="0">
                <a:latin typeface="한컴산뜻돋움" pitchFamily="2" charset="-127"/>
                <a:ea typeface="한컴산뜻돋움" pitchFamily="2" charset="-127"/>
              </a:rPr>
              <a:t>점수를 포함해야 한다</a:t>
            </a:r>
            <a:r>
              <a:rPr lang="en-US" altLang="ko-KR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dirty="0">
              <a:latin typeface="한컴산뜻돋움" pitchFamily="2" charset="-127"/>
              <a:ea typeface="한컴산뜻돋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7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0" y="1089964"/>
            <a:ext cx="12192000" cy="179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5"/>
          <p:cNvGrpSpPr/>
          <p:nvPr/>
        </p:nvGrpSpPr>
        <p:grpSpPr>
          <a:xfrm>
            <a:off x="238273" y="207213"/>
            <a:ext cx="8995561" cy="830997"/>
            <a:chOff x="3819244" y="188164"/>
            <a:chExt cx="3677951" cy="830997"/>
          </a:xfrm>
        </p:grpSpPr>
        <p:sp>
          <p:nvSpPr>
            <p:cNvPr id="28" name="직사각형 4"/>
            <p:cNvSpPr/>
            <p:nvPr/>
          </p:nvSpPr>
          <p:spPr>
            <a:xfrm>
              <a:off x="4299905" y="324213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몬테카를로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엽서M" pitchFamily="18" charset="-127"/>
                  <a:ea typeface="HY엽서M" pitchFamily="18" charset="-127"/>
                  <a:cs typeface="KoPubWorld돋움체 Bold"/>
                </a:rPr>
                <a:t> 트리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3819244" y="188164"/>
              <a:ext cx="877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61819" y="2142836"/>
            <a:ext cx="11028217" cy="409171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1673" y="1311564"/>
            <a:ext cx="11720947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500"/>
              </a:lnSpc>
            </a:pPr>
            <a:r>
              <a:rPr lang="ko-KR" altLang="en-US" sz="2800" b="1" spc="300" dirty="0">
                <a:latin typeface="+mj-ea"/>
                <a:ea typeface="+mj-ea"/>
              </a:rPr>
              <a:t>  </a:t>
            </a:r>
            <a:r>
              <a:rPr lang="ko-KR" altLang="en-US" sz="2800" b="1" spc="300" dirty="0">
                <a:latin typeface="HY엽서M" pitchFamily="18" charset="-127"/>
                <a:ea typeface="HY엽서M" pitchFamily="18" charset="-127"/>
              </a:rPr>
              <a:t>핵심요소</a:t>
            </a:r>
            <a:endParaRPr lang="en-US" altLang="ko-KR" sz="2800" b="1" spc="300" dirty="0">
              <a:latin typeface="HY엽서M" pitchFamily="18" charset="-127"/>
              <a:ea typeface="HY엽서M" pitchFamily="18" charset="-127"/>
            </a:endParaRPr>
          </a:p>
          <a:p>
            <a:pPr fontAlgn="base">
              <a:lnSpc>
                <a:spcPts val="3500"/>
              </a:lnSpc>
            </a:pPr>
            <a:endParaRPr lang="en-US" altLang="ko-KR" sz="2800" b="1" spc="300" dirty="0">
              <a:latin typeface="새굴림" pitchFamily="18" charset="-127"/>
              <a:ea typeface="새굴림" pitchFamily="18" charset="-127"/>
            </a:endParaRPr>
          </a:p>
          <a:p>
            <a:pPr fontAlgn="base">
              <a:lnSpc>
                <a:spcPts val="3500"/>
              </a:lnSpc>
            </a:pPr>
            <a:endParaRPr lang="ko-KR" altLang="en-US" sz="2800" spc="300" dirty="0">
              <a:latin typeface="새굴림" pitchFamily="18" charset="-127"/>
              <a:ea typeface="새굴림" pitchFamily="18" charset="-127"/>
            </a:endParaRPr>
          </a:p>
          <a:p>
            <a:pPr lvl="1" fontAlgn="base">
              <a:lnSpc>
                <a:spcPts val="3500"/>
              </a:lnSpc>
            </a:pPr>
            <a:r>
              <a:rPr lang="ko-KR" altLang="en-US" sz="2400" b="1" spc="300" dirty="0">
                <a:latin typeface="한컴산뜻돋움" pitchFamily="2" charset="-127"/>
                <a:ea typeface="한컴산뜻돋움" pitchFamily="2" charset="-127"/>
              </a:rPr>
              <a:t>정책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-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트리 검색의 폭을 제한하는 역할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    -MCTS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의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2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단계인 확장에서 주로 사용됨으로 특정 시점에서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     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가능한 모든 수 중 가장 승률이 높은 것을 예측</a:t>
            </a:r>
          </a:p>
          <a:p>
            <a:pPr lvl="1" fontAlgn="base">
              <a:lnSpc>
                <a:spcPts val="3500"/>
              </a:lnSpc>
            </a:pP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 lvl="1" fontAlgn="base">
              <a:lnSpc>
                <a:spcPts val="3500"/>
              </a:lnSpc>
            </a:pPr>
            <a:r>
              <a:rPr lang="ko-KR" altLang="en-US" sz="2400" b="1" spc="300" dirty="0">
                <a:latin typeface="한컴산뜻돋움" pitchFamily="2" charset="-127"/>
                <a:ea typeface="한컴산뜻돋움" pitchFamily="2" charset="-127"/>
              </a:rPr>
              <a:t>가치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-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트리 검색의 깊이 제한 역할</a:t>
            </a:r>
          </a:p>
          <a:p>
            <a:pPr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       -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현재 대국상황의 승산을 나타낸 것으로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,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승산이 정확할 수록                </a:t>
            </a:r>
            <a:endParaRPr lang="en-US" altLang="ko-KR" sz="2400" spc="300" dirty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              </a:t>
            </a:r>
            <a:r>
              <a:rPr lang="ko-KR" altLang="en-US" sz="2400" spc="300" dirty="0">
                <a:latin typeface="한컴산뜻돋움" pitchFamily="2" charset="-127"/>
                <a:ea typeface="한컴산뜻돋움" pitchFamily="2" charset="-127"/>
              </a:rPr>
              <a:t>많은 수를 볼 필요가 없다</a:t>
            </a:r>
            <a:r>
              <a:rPr lang="en-US" altLang="ko-KR" sz="2400" spc="300" dirty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2400" spc="300" dirty="0">
              <a:latin typeface="한컴산뜻돋움" pitchFamily="2" charset="-127"/>
              <a:ea typeface="한컴산뜻돋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7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695</Words>
  <Application>Microsoft Office PowerPoint</Application>
  <PresentationFormat>와이드스크린</PresentationFormat>
  <Paragraphs>153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HY엽서L</vt:lpstr>
      <vt:lpstr>HY엽서M</vt:lpstr>
      <vt:lpstr>KoPubWorld돋움체 Bold</vt:lpstr>
      <vt:lpstr>KoPubWorld돋움체 Light</vt:lpstr>
      <vt:lpstr>맑은 고딕</vt:lpstr>
      <vt:lpstr>새굴림</vt:lpstr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오 세진</cp:lastModifiedBy>
  <cp:revision>113</cp:revision>
  <dcterms:created xsi:type="dcterms:W3CDTF">2020-01-03T14:16:53Z</dcterms:created>
  <dcterms:modified xsi:type="dcterms:W3CDTF">2022-03-28T09:14:40Z</dcterms:modified>
  <cp:version/>
</cp:coreProperties>
</file>