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0ACE2C-8ACB-4566-899C-DD87BDB73A6F}">
          <p14:sldIdLst>
            <p14:sldId id="256"/>
            <p14:sldId id="257"/>
            <p14:sldId id="258"/>
            <p14:sldId id="263"/>
            <p14:sldId id="259"/>
            <p14:sldId id="260"/>
            <p14:sldId id="261"/>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5341" autoAdjust="0"/>
  </p:normalViewPr>
  <p:slideViewPr>
    <p:cSldViewPr snapToGrid="0">
      <p:cViewPr varScale="1">
        <p:scale>
          <a:sx n="75" d="100"/>
          <a:sy n="75" d="100"/>
        </p:scale>
        <p:origin x="7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2E2DE-5AF2-4977-962E-D824BCEC5F18}" type="datetimeFigureOut">
              <a:rPr lang="en-GB" smtClean="0"/>
              <a:t>11/03/2015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63FA2-680A-48B3-AA61-E081441A2A42}" type="slidenum">
              <a:rPr lang="en-GB" smtClean="0"/>
              <a:t>‹#›</a:t>
            </a:fld>
            <a:endParaRPr lang="en-GB"/>
          </a:p>
        </p:txBody>
      </p:sp>
    </p:spTree>
    <p:extLst>
      <p:ext uri="{BB962C8B-B14F-4D97-AF65-F5344CB8AC3E}">
        <p14:creationId xmlns:p14="http://schemas.microsoft.com/office/powerpoint/2010/main" val="271728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063FA2-680A-48B3-AA61-E081441A2A42}" type="slidenum">
              <a:rPr lang="en-GB" smtClean="0"/>
              <a:t>1</a:t>
            </a:fld>
            <a:endParaRPr lang="en-GB"/>
          </a:p>
        </p:txBody>
      </p:sp>
    </p:spTree>
    <p:extLst>
      <p:ext uri="{BB962C8B-B14F-4D97-AF65-F5344CB8AC3E}">
        <p14:creationId xmlns:p14="http://schemas.microsoft.com/office/powerpoint/2010/main" val="324019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063FA2-680A-48B3-AA61-E081441A2A42}" type="slidenum">
              <a:rPr lang="en-GB" smtClean="0"/>
              <a:t>2</a:t>
            </a:fld>
            <a:endParaRPr lang="en-GB"/>
          </a:p>
        </p:txBody>
      </p:sp>
    </p:spTree>
    <p:extLst>
      <p:ext uri="{BB962C8B-B14F-4D97-AF65-F5344CB8AC3E}">
        <p14:creationId xmlns:p14="http://schemas.microsoft.com/office/powerpoint/2010/main" val="123195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1F063FA2-680A-48B3-AA61-E081441A2A42}" type="slidenum">
              <a:rPr lang="en-GB" smtClean="0"/>
              <a:t>5</a:t>
            </a:fld>
            <a:endParaRPr lang="en-GB"/>
          </a:p>
        </p:txBody>
      </p:sp>
    </p:spTree>
    <p:extLst>
      <p:ext uri="{BB962C8B-B14F-4D97-AF65-F5344CB8AC3E}">
        <p14:creationId xmlns:p14="http://schemas.microsoft.com/office/powerpoint/2010/main" val="191706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063FA2-680A-48B3-AA61-E081441A2A42}" type="slidenum">
              <a:rPr lang="en-GB" smtClean="0"/>
              <a:t>8</a:t>
            </a:fld>
            <a:endParaRPr lang="en-GB"/>
          </a:p>
        </p:txBody>
      </p:sp>
    </p:spTree>
    <p:extLst>
      <p:ext uri="{BB962C8B-B14F-4D97-AF65-F5344CB8AC3E}">
        <p14:creationId xmlns:p14="http://schemas.microsoft.com/office/powerpoint/2010/main" val="86589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vault.com/ie/e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intl/en_us/health/abou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5400" dirty="0" smtClean="0"/>
              <a:t>Is telemedicine a realistic way of providing medical care?</a:t>
            </a:r>
            <a:endParaRPr lang="en-GB" sz="5400" dirty="0"/>
          </a:p>
        </p:txBody>
      </p:sp>
      <p:sp>
        <p:nvSpPr>
          <p:cNvPr id="3" name="Subtitle 2"/>
          <p:cNvSpPr>
            <a:spLocks noGrp="1"/>
          </p:cNvSpPr>
          <p:nvPr>
            <p:ph type="subTitle" idx="1"/>
          </p:nvPr>
        </p:nvSpPr>
        <p:spPr/>
        <p:txBody>
          <a:bodyPr/>
          <a:lstStyle/>
          <a:p>
            <a:r>
              <a:rPr lang="en-GB" dirty="0" smtClean="0"/>
              <a:t>Enda Rice </a:t>
            </a:r>
            <a:endParaRPr lang="en-GB" dirty="0"/>
          </a:p>
        </p:txBody>
      </p:sp>
    </p:spTree>
    <p:extLst>
      <p:ext uri="{BB962C8B-B14F-4D97-AF65-F5344CB8AC3E}">
        <p14:creationId xmlns:p14="http://schemas.microsoft.com/office/powerpoint/2010/main" val="3747153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Telemedicine?</a:t>
            </a:r>
            <a:endParaRPr lang="en-GB"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714346" y="3965509"/>
            <a:ext cx="2158375" cy="2112171"/>
          </a:xfrm>
        </p:spPr>
      </p:pic>
      <p:sp>
        <p:nvSpPr>
          <p:cNvPr id="6" name="Content Placeholder 5"/>
          <p:cNvSpPr>
            <a:spLocks noGrp="1"/>
          </p:cNvSpPr>
          <p:nvPr>
            <p:ph sz="half" idx="2"/>
          </p:nvPr>
        </p:nvSpPr>
        <p:spPr>
          <a:xfrm>
            <a:off x="1000279" y="1572768"/>
            <a:ext cx="6181788" cy="4480725"/>
          </a:xfrm>
        </p:spPr>
        <p:txBody>
          <a:bodyPr>
            <a:normAutofit lnSpcReduction="10000"/>
          </a:bodyPr>
          <a:lstStyle/>
          <a:p>
            <a:r>
              <a:rPr lang="en-GB" sz="2600" dirty="0" smtClean="0"/>
              <a:t>Telemedicine is the use of information technology to help provide medical care at a distance to patients.</a:t>
            </a:r>
          </a:p>
          <a:p>
            <a:endParaRPr lang="en-GB" sz="2400" dirty="0"/>
          </a:p>
          <a:p>
            <a:r>
              <a:rPr lang="en-GB" sz="2600" dirty="0"/>
              <a:t>Telemedicine includes a growing variety of applications and services using two-way video, email, smart phones, wireless tools and other forms of telecommunications technology.</a:t>
            </a:r>
            <a:endParaRPr lang="en-GB" sz="2600" dirty="0" smtClean="0"/>
          </a:p>
          <a:p>
            <a:endParaRPr lang="en-GB" sz="2000" dirty="0"/>
          </a:p>
        </p:txBody>
      </p:sp>
      <p:pic>
        <p:nvPicPr>
          <p:cNvPr id="8" name="Picture 7"/>
          <p:cNvPicPr>
            <a:picLocks noChangeAspect="1"/>
          </p:cNvPicPr>
          <p:nvPr/>
        </p:nvPicPr>
        <p:blipFill>
          <a:blip r:embed="rId4"/>
          <a:stretch>
            <a:fillRect/>
          </a:stretch>
        </p:blipFill>
        <p:spPr>
          <a:xfrm>
            <a:off x="7536234" y="1465974"/>
            <a:ext cx="2514600" cy="1819275"/>
          </a:xfrm>
          <a:prstGeom prst="rect">
            <a:avLst/>
          </a:prstGeom>
        </p:spPr>
      </p:pic>
    </p:spTree>
    <p:extLst>
      <p:ext uri="{BB962C8B-B14F-4D97-AF65-F5344CB8AC3E}">
        <p14:creationId xmlns:p14="http://schemas.microsoft.com/office/powerpoint/2010/main" val="3055641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60" y="452718"/>
            <a:ext cx="9512952" cy="1400530"/>
          </a:xfrm>
        </p:spPr>
        <p:txBody>
          <a:bodyPr/>
          <a:lstStyle/>
          <a:p>
            <a:r>
              <a:rPr lang="en-GB" dirty="0" smtClean="0"/>
              <a:t>Example of Successful Telemedicine Provider.</a:t>
            </a:r>
            <a:endParaRPr lang="en-GB" dirty="0"/>
          </a:p>
        </p:txBody>
      </p:sp>
      <p:pic>
        <p:nvPicPr>
          <p:cNvPr id="4" name="Picture 3"/>
          <p:cNvPicPr>
            <a:picLocks noChangeAspect="1"/>
          </p:cNvPicPr>
          <p:nvPr/>
        </p:nvPicPr>
        <p:blipFill>
          <a:blip r:embed="rId2"/>
          <a:stretch>
            <a:fillRect/>
          </a:stretch>
        </p:blipFill>
        <p:spPr>
          <a:xfrm>
            <a:off x="7322174" y="3114338"/>
            <a:ext cx="4137821" cy="1687454"/>
          </a:xfrm>
          <a:prstGeom prst="rect">
            <a:avLst/>
          </a:prstGeom>
        </p:spPr>
      </p:pic>
      <p:sp>
        <p:nvSpPr>
          <p:cNvPr id="8" name="Content Placeholder 7"/>
          <p:cNvSpPr>
            <a:spLocks noGrp="1"/>
          </p:cNvSpPr>
          <p:nvPr>
            <p:ph idx="1"/>
          </p:nvPr>
        </p:nvSpPr>
        <p:spPr>
          <a:xfrm>
            <a:off x="1103313" y="2052918"/>
            <a:ext cx="6681788" cy="4195481"/>
          </a:xfrm>
        </p:spPr>
        <p:txBody>
          <a:bodyPr>
            <a:normAutofit/>
          </a:bodyPr>
          <a:lstStyle/>
          <a:p>
            <a:r>
              <a:rPr lang="en-GB" dirty="0" smtClean="0"/>
              <a:t>Microsoft HealthVault:                          </a:t>
            </a:r>
            <a:r>
              <a:rPr lang="en-GB" dirty="0">
                <a:hlinkClick r:id="rId3"/>
              </a:rPr>
              <a:t>https://</a:t>
            </a:r>
            <a:r>
              <a:rPr lang="en-GB" dirty="0" smtClean="0">
                <a:hlinkClick r:id="rId3"/>
              </a:rPr>
              <a:t>www.healthvault.com/ie/en</a:t>
            </a:r>
            <a:r>
              <a:rPr lang="en-GB" dirty="0" smtClean="0"/>
              <a:t> </a:t>
            </a:r>
          </a:p>
          <a:p>
            <a:endParaRPr lang="en-GB" dirty="0"/>
          </a:p>
          <a:p>
            <a:r>
              <a:rPr lang="en-GB" dirty="0" smtClean="0"/>
              <a:t>Leading Provider of Telemedicine.</a:t>
            </a:r>
          </a:p>
          <a:p>
            <a:endParaRPr lang="en-GB" dirty="0"/>
          </a:p>
          <a:p>
            <a:r>
              <a:rPr lang="en-GB" dirty="0" smtClean="0"/>
              <a:t>Puts the user in control of their own medical information</a:t>
            </a:r>
          </a:p>
          <a:p>
            <a:pPr marL="0" indent="0">
              <a:buNone/>
            </a:pPr>
            <a:endParaRPr lang="en-GB" dirty="0" smtClean="0"/>
          </a:p>
          <a:p>
            <a:pPr marL="0" indent="0">
              <a:buNone/>
            </a:pPr>
            <a:r>
              <a:rPr lang="en-GB" dirty="0"/>
              <a:t/>
            </a:r>
            <a:br>
              <a:rPr lang="en-GB" dirty="0"/>
            </a:br>
            <a:endParaRPr lang="en-GB" dirty="0" smtClean="0"/>
          </a:p>
          <a:p>
            <a:endParaRPr lang="en-GB" dirty="0"/>
          </a:p>
        </p:txBody>
      </p:sp>
    </p:spTree>
    <p:extLst>
      <p:ext uri="{BB962C8B-B14F-4D97-AF65-F5344CB8AC3E}">
        <p14:creationId xmlns:p14="http://schemas.microsoft.com/office/powerpoint/2010/main" val="165216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352284" y="3455714"/>
            <a:ext cx="4129955" cy="1687454"/>
          </a:xfrm>
          <a:prstGeom prst="rect">
            <a:avLst/>
          </a:prstGeom>
        </p:spPr>
      </p:pic>
      <p:sp>
        <p:nvSpPr>
          <p:cNvPr id="6" name="Content Placeholder 5"/>
          <p:cNvSpPr>
            <a:spLocks noGrp="1"/>
          </p:cNvSpPr>
          <p:nvPr>
            <p:ph idx="1"/>
          </p:nvPr>
        </p:nvSpPr>
        <p:spPr>
          <a:xfrm>
            <a:off x="1103313" y="2052918"/>
            <a:ext cx="7565200" cy="4195481"/>
          </a:xfrm>
        </p:spPr>
        <p:txBody>
          <a:bodyPr/>
          <a:lstStyle/>
          <a:p>
            <a:r>
              <a:rPr lang="en-GB" dirty="0" smtClean="0"/>
              <a:t>Google Health:</a:t>
            </a:r>
            <a:endParaRPr lang="en-GB" dirty="0"/>
          </a:p>
          <a:p>
            <a:pPr marL="0" indent="0">
              <a:buNone/>
            </a:pPr>
            <a:r>
              <a:rPr lang="en-GB" dirty="0"/>
              <a:t>     </a:t>
            </a:r>
            <a:r>
              <a:rPr lang="en-GB" dirty="0">
                <a:hlinkClick r:id="rId3"/>
              </a:rPr>
              <a:t>https://www.google.com/intl/en_us/health/about</a:t>
            </a:r>
            <a:r>
              <a:rPr lang="en-GB" dirty="0" smtClean="0">
                <a:hlinkClick r:id="rId3"/>
              </a:rPr>
              <a:t>/</a:t>
            </a:r>
            <a:r>
              <a:rPr lang="en-GB" dirty="0" smtClean="0"/>
              <a:t> </a:t>
            </a:r>
          </a:p>
          <a:p>
            <a:pPr marL="0" indent="0">
              <a:buNone/>
            </a:pPr>
            <a:endParaRPr lang="en-GB" dirty="0"/>
          </a:p>
          <a:p>
            <a:r>
              <a:rPr lang="en-GB" dirty="0" smtClean="0"/>
              <a:t>Discontinued on the 1</a:t>
            </a:r>
            <a:r>
              <a:rPr lang="en-GB" baseline="30000" dirty="0" smtClean="0"/>
              <a:t>st</a:t>
            </a:r>
            <a:r>
              <a:rPr lang="en-GB" dirty="0" smtClean="0"/>
              <a:t> of January 2013</a:t>
            </a:r>
          </a:p>
          <a:p>
            <a:endParaRPr lang="en-GB" dirty="0"/>
          </a:p>
          <a:p>
            <a:r>
              <a:rPr lang="en-GB" dirty="0" smtClean="0"/>
              <a:t>Didn’t scale up as planned and was only</a:t>
            </a:r>
          </a:p>
          <a:p>
            <a:pPr marL="0" indent="0">
              <a:buNone/>
            </a:pPr>
            <a:r>
              <a:rPr lang="en-GB" dirty="0" smtClean="0"/>
              <a:t>     adopted by the tech savvy and fitness </a:t>
            </a:r>
          </a:p>
          <a:p>
            <a:pPr marL="0" indent="0">
              <a:buNone/>
            </a:pPr>
            <a:r>
              <a:rPr lang="en-GB" dirty="0"/>
              <a:t> </a:t>
            </a:r>
            <a:r>
              <a:rPr lang="en-GB" dirty="0" smtClean="0"/>
              <a:t>    enthusiasts </a:t>
            </a:r>
            <a:endParaRPr lang="en-GB" dirty="0"/>
          </a:p>
        </p:txBody>
      </p:sp>
      <p:sp>
        <p:nvSpPr>
          <p:cNvPr id="7" name="Title 6"/>
          <p:cNvSpPr>
            <a:spLocks noGrp="1"/>
          </p:cNvSpPr>
          <p:nvPr>
            <p:ph type="title"/>
          </p:nvPr>
        </p:nvSpPr>
        <p:spPr/>
        <p:txBody>
          <a:bodyPr/>
          <a:lstStyle/>
          <a:p>
            <a:r>
              <a:rPr lang="en-GB" dirty="0" smtClean="0"/>
              <a:t>Example of Failed Telemedicine Provider.</a:t>
            </a:r>
            <a:endParaRPr lang="en-GB" dirty="0"/>
          </a:p>
        </p:txBody>
      </p:sp>
    </p:spTree>
    <p:extLst>
      <p:ext uri="{BB962C8B-B14F-4D97-AF65-F5344CB8AC3E}">
        <p14:creationId xmlns:p14="http://schemas.microsoft.com/office/powerpoint/2010/main" val="113494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are the Advantages and Disadvantages of Telemedicine?</a:t>
            </a:r>
            <a:endParaRPr lang="en-GB" dirty="0"/>
          </a:p>
        </p:txBody>
      </p:sp>
      <p:sp>
        <p:nvSpPr>
          <p:cNvPr id="3" name="Text Placeholder 2"/>
          <p:cNvSpPr>
            <a:spLocks noGrp="1"/>
          </p:cNvSpPr>
          <p:nvPr>
            <p:ph type="body" idx="1"/>
          </p:nvPr>
        </p:nvSpPr>
        <p:spPr/>
        <p:txBody>
          <a:bodyPr/>
          <a:lstStyle/>
          <a:p>
            <a:r>
              <a:rPr lang="en-GB" sz="2800" dirty="0" smtClean="0"/>
              <a:t>Advantages:</a:t>
            </a:r>
            <a:endParaRPr lang="en-GB" sz="2800" dirty="0"/>
          </a:p>
        </p:txBody>
      </p:sp>
      <p:sp>
        <p:nvSpPr>
          <p:cNvPr id="4" name="Content Placeholder 3"/>
          <p:cNvSpPr>
            <a:spLocks noGrp="1"/>
          </p:cNvSpPr>
          <p:nvPr>
            <p:ph sz="half" idx="2"/>
          </p:nvPr>
        </p:nvSpPr>
        <p:spPr/>
        <p:txBody>
          <a:bodyPr>
            <a:normAutofit/>
          </a:bodyPr>
          <a:lstStyle/>
          <a:p>
            <a:r>
              <a:rPr lang="en-GB" sz="2400" dirty="0" smtClean="0"/>
              <a:t>Improved Access</a:t>
            </a:r>
          </a:p>
          <a:p>
            <a:endParaRPr lang="en-GB" sz="2400" dirty="0"/>
          </a:p>
          <a:p>
            <a:r>
              <a:rPr lang="en-GB" sz="2400" dirty="0" smtClean="0"/>
              <a:t>Cost </a:t>
            </a:r>
          </a:p>
          <a:p>
            <a:endParaRPr lang="en-GB" sz="2400" dirty="0" smtClean="0"/>
          </a:p>
          <a:p>
            <a:r>
              <a:rPr lang="en-GB" sz="2400" dirty="0" smtClean="0"/>
              <a:t>Improved Quality </a:t>
            </a:r>
          </a:p>
          <a:p>
            <a:endParaRPr lang="en-GB" sz="2400" dirty="0" smtClean="0"/>
          </a:p>
          <a:p>
            <a:r>
              <a:rPr lang="en-GB" sz="2400" dirty="0" smtClean="0"/>
              <a:t>Patient Demand</a:t>
            </a:r>
            <a:endParaRPr lang="en-GB" sz="2400" dirty="0"/>
          </a:p>
        </p:txBody>
      </p:sp>
      <p:sp>
        <p:nvSpPr>
          <p:cNvPr id="5" name="Text Placeholder 4"/>
          <p:cNvSpPr>
            <a:spLocks noGrp="1"/>
          </p:cNvSpPr>
          <p:nvPr>
            <p:ph type="body" sz="quarter" idx="3"/>
          </p:nvPr>
        </p:nvSpPr>
        <p:spPr/>
        <p:txBody>
          <a:bodyPr/>
          <a:lstStyle/>
          <a:p>
            <a:r>
              <a:rPr lang="en-GB" sz="2800" dirty="0" smtClean="0"/>
              <a:t>Disadvantages:</a:t>
            </a:r>
            <a:endParaRPr lang="en-GB" sz="2800" dirty="0"/>
          </a:p>
        </p:txBody>
      </p:sp>
      <p:sp>
        <p:nvSpPr>
          <p:cNvPr id="6" name="Content Placeholder 5"/>
          <p:cNvSpPr>
            <a:spLocks noGrp="1"/>
          </p:cNvSpPr>
          <p:nvPr>
            <p:ph sz="quarter" idx="4"/>
          </p:nvPr>
        </p:nvSpPr>
        <p:spPr>
          <a:xfrm>
            <a:off x="5752031" y="2533014"/>
            <a:ext cx="4720897" cy="3741738"/>
          </a:xfrm>
        </p:spPr>
        <p:txBody>
          <a:bodyPr>
            <a:noAutofit/>
          </a:bodyPr>
          <a:lstStyle/>
          <a:p>
            <a:r>
              <a:rPr lang="en-GB" sz="2400" dirty="0" smtClean="0"/>
              <a:t>Speed (Internet Based)</a:t>
            </a:r>
          </a:p>
          <a:p>
            <a:endParaRPr lang="en-GB" sz="2400" dirty="0" smtClean="0"/>
          </a:p>
          <a:p>
            <a:r>
              <a:rPr lang="en-GB" sz="2400" dirty="0" smtClean="0"/>
              <a:t>Patient/Doctor Relationship</a:t>
            </a:r>
          </a:p>
          <a:p>
            <a:endParaRPr lang="en-GB" sz="2400" dirty="0" smtClean="0"/>
          </a:p>
          <a:p>
            <a:r>
              <a:rPr lang="en-GB" sz="2400" dirty="0" smtClean="0"/>
              <a:t>Digital Divide</a:t>
            </a:r>
            <a:endParaRPr lang="en-GB" sz="2400" dirty="0"/>
          </a:p>
        </p:txBody>
      </p:sp>
    </p:spTree>
    <p:extLst>
      <p:ext uri="{BB962C8B-B14F-4D97-AF65-F5344CB8AC3E}">
        <p14:creationId xmlns:p14="http://schemas.microsoft.com/office/powerpoint/2010/main" val="160470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95" y="510604"/>
            <a:ext cx="9404723" cy="1400530"/>
          </a:xfrm>
        </p:spPr>
        <p:txBody>
          <a:bodyPr/>
          <a:lstStyle/>
          <a:p>
            <a:r>
              <a:rPr lang="en-GB" dirty="0" smtClean="0"/>
              <a:t>Services Provided by Telemedicine.</a:t>
            </a:r>
            <a:endParaRPr lang="en-GB" dirty="0"/>
          </a:p>
        </p:txBody>
      </p:sp>
      <p:sp>
        <p:nvSpPr>
          <p:cNvPr id="3" name="Content Placeholder 2"/>
          <p:cNvSpPr>
            <a:spLocks noGrp="1"/>
          </p:cNvSpPr>
          <p:nvPr>
            <p:ph idx="1"/>
          </p:nvPr>
        </p:nvSpPr>
        <p:spPr/>
        <p:txBody>
          <a:bodyPr>
            <a:normAutofit/>
          </a:bodyPr>
          <a:lstStyle/>
          <a:p>
            <a:r>
              <a:rPr lang="en-GB" sz="2400" dirty="0" smtClean="0"/>
              <a:t>Primary care and specialist referral services</a:t>
            </a:r>
          </a:p>
          <a:p>
            <a:endParaRPr lang="en-GB" sz="2400" dirty="0"/>
          </a:p>
          <a:p>
            <a:r>
              <a:rPr lang="en-GB" sz="2400" dirty="0" smtClean="0"/>
              <a:t>Remote patient monitoring</a:t>
            </a:r>
          </a:p>
          <a:p>
            <a:endParaRPr lang="en-GB" sz="2400" dirty="0"/>
          </a:p>
          <a:p>
            <a:r>
              <a:rPr lang="en-GB" sz="2400" dirty="0" smtClean="0"/>
              <a:t>Consumer medical and health information</a:t>
            </a:r>
          </a:p>
          <a:p>
            <a:endParaRPr lang="en-GB" sz="2400" dirty="0"/>
          </a:p>
          <a:p>
            <a:r>
              <a:rPr lang="en-GB" sz="2400" dirty="0" smtClean="0"/>
              <a:t>Electronic Health Records (EHR’s)</a:t>
            </a:r>
          </a:p>
        </p:txBody>
      </p:sp>
    </p:spTree>
    <p:extLst>
      <p:ext uri="{BB962C8B-B14F-4D97-AF65-F5344CB8AC3E}">
        <p14:creationId xmlns:p14="http://schemas.microsoft.com/office/powerpoint/2010/main" val="4188709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of Telemedicine</a:t>
            </a:r>
            <a:endParaRPr lang="en-GB" dirty="0"/>
          </a:p>
        </p:txBody>
      </p:sp>
      <p:sp>
        <p:nvSpPr>
          <p:cNvPr id="3" name="Content Placeholder 2"/>
          <p:cNvSpPr>
            <a:spLocks noGrp="1"/>
          </p:cNvSpPr>
          <p:nvPr>
            <p:ph idx="1"/>
          </p:nvPr>
        </p:nvSpPr>
        <p:spPr>
          <a:xfrm>
            <a:off x="875201" y="1723734"/>
            <a:ext cx="8946541" cy="4195481"/>
          </a:xfrm>
        </p:spPr>
        <p:txBody>
          <a:bodyPr>
            <a:normAutofit/>
          </a:bodyPr>
          <a:lstStyle/>
          <a:p>
            <a:r>
              <a:rPr lang="en-GB" dirty="0" smtClean="0"/>
              <a:t>Telemedicine is still an emerging service.</a:t>
            </a:r>
          </a:p>
          <a:p>
            <a:pPr fontAlgn="base"/>
            <a:r>
              <a:rPr lang="en-GB" dirty="0"/>
              <a:t>The Global Telemedicine market in 2016 is predicted to be $27 billion, with Virtual Health Services making up $16 billion of that amount (BBC Research and Towers Watson).</a:t>
            </a:r>
          </a:p>
          <a:p>
            <a:pPr fontAlgn="base"/>
            <a:r>
              <a:rPr lang="en-GB" dirty="0"/>
              <a:t>By 2018, 65 percent of interactions with healthcare organizations will be done via mobile devices, and by 2018 70 percent of them will have apps, offer wearables, do remote health monitoring, and even offer virtual care (IDC).</a:t>
            </a:r>
          </a:p>
          <a:p>
            <a:pPr fontAlgn="base"/>
            <a:r>
              <a:rPr lang="en-GB" dirty="0"/>
              <a:t>More than one-third of the money Google Ventures invested in 2014 went to healthcare and life-sciences companies.</a:t>
            </a:r>
          </a:p>
          <a:p>
            <a:endParaRPr lang="en-GB" dirty="0"/>
          </a:p>
          <a:p>
            <a:endParaRPr lang="en-GB" dirty="0"/>
          </a:p>
        </p:txBody>
      </p:sp>
    </p:spTree>
    <p:extLst>
      <p:ext uri="{BB962C8B-B14F-4D97-AF65-F5344CB8AC3E}">
        <p14:creationId xmlns:p14="http://schemas.microsoft.com/office/powerpoint/2010/main" val="2911297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Any Questions?</a:t>
            </a:r>
            <a:endParaRPr lang="en-GB" dirty="0"/>
          </a:p>
        </p:txBody>
      </p:sp>
      <p:sp>
        <p:nvSpPr>
          <p:cNvPr id="3" name="Subtitle 2"/>
          <p:cNvSpPr>
            <a:spLocks noGrp="1"/>
          </p:cNvSpPr>
          <p:nvPr>
            <p:ph type="subTitle" idx="1"/>
          </p:nvPr>
        </p:nvSpPr>
        <p:spPr/>
        <p:txBody>
          <a:bodyPr/>
          <a:lstStyle/>
          <a:p>
            <a:r>
              <a:rPr lang="en-GB" dirty="0" smtClean="0"/>
              <a:t>THANK YOU</a:t>
            </a:r>
            <a:endParaRPr lang="en-GB" dirty="0"/>
          </a:p>
        </p:txBody>
      </p:sp>
    </p:spTree>
    <p:extLst>
      <p:ext uri="{BB962C8B-B14F-4D97-AF65-F5344CB8AC3E}">
        <p14:creationId xmlns:p14="http://schemas.microsoft.com/office/powerpoint/2010/main" val="929397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3099</TotalTime>
  <Words>295</Words>
  <Application>Microsoft Office PowerPoint</Application>
  <PresentationFormat>Widescreen</PresentationFormat>
  <Paragraphs>57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Is telemedicine a realistic way of providing medical care?</vt:lpstr>
      <vt:lpstr>What is Telemedicine?</vt:lpstr>
      <vt:lpstr>Example of Successful Telemedicine Provider.</vt:lpstr>
      <vt:lpstr>Example of Failed Telemedicine Provider.</vt:lpstr>
      <vt:lpstr>What are the Advantages and Disadvantages of Telemedicine?</vt:lpstr>
      <vt:lpstr>Services Provided by Telemedicine.</vt:lpstr>
      <vt:lpstr>Future of Telemedicine</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telemedicine a realistic way of providing medical care?</dc:title>
  <dc:creator>Enda Rice</dc:creator>
  <cp:lastModifiedBy>Enda Rice</cp:lastModifiedBy>
  <cp:revision>22</cp:revision>
  <dcterms:created xsi:type="dcterms:W3CDTF">2015-03-04T14:52:48Z</dcterms:created>
  <dcterms:modified xsi:type="dcterms:W3CDTF">2015-03-11T18:02:23Z</dcterms:modified>
</cp:coreProperties>
</file>