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2" r:id="rId7"/>
    <p:sldId id="271" r:id="rId8"/>
    <p:sldId id="260" r:id="rId9"/>
    <p:sldId id="261"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9" r:id="rId25"/>
    <p:sldId id="278" r:id="rId26"/>
    <p:sldId id="280" r:id="rId27"/>
    <p:sldId id="282" r:id="rId28"/>
    <p:sldId id="283" r:id="rId29"/>
    <p:sldId id="281" r:id="rId30"/>
    <p:sldId id="284" r:id="rId31"/>
    <p:sldId id="286" r:id="rId32"/>
    <p:sldId id="285" r:id="rId33"/>
    <p:sldId id="287" r:id="rId34"/>
    <p:sldId id="288" r:id="rId35"/>
    <p:sldId id="289" r:id="rId36"/>
    <p:sldId id="290" r:id="rId37"/>
    <p:sldId id="291" r:id="rId38"/>
    <p:sldId id="292"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ser-images.githubusercontent.com/90534703/153774821-d120ea1b-550d-4292-9551-700d4fba41ad.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ser-images.githubusercontent.com/90534703/153774834-6ba1a58d-d952-4b28-a879-d605eeabe2c1.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ser-images.githubusercontent.com/90534703/153774805-0d3824af-ebed-447b-82c9-39ab67ad3fd1.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ser-images.githubusercontent.com/90534703/153774813-05474566-94d3-4032-b898-879a9b193a4f.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Formula 1 history through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February 2022</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1C3C-3582-4265-A0B5-AB8A58A96ECD}"/>
              </a:ext>
            </a:extLst>
          </p:cNvPr>
          <p:cNvSpPr>
            <a:spLocks noGrp="1"/>
          </p:cNvSpPr>
          <p:nvPr>
            <p:ph type="title"/>
          </p:nvPr>
        </p:nvSpPr>
        <p:spPr/>
        <p:txBody>
          <a:bodyPr/>
          <a:lstStyle/>
          <a:p>
            <a:r>
              <a:rPr lang="en-US" dirty="0"/>
              <a:t>Table 3.- Constructor standings</a:t>
            </a:r>
          </a:p>
        </p:txBody>
      </p:sp>
      <p:sp>
        <p:nvSpPr>
          <p:cNvPr id="3" name="Content Placeholder 2">
            <a:extLst>
              <a:ext uri="{FF2B5EF4-FFF2-40B4-BE49-F238E27FC236}">
                <a16:creationId xmlns:a16="http://schemas.microsoft.com/office/drawing/2014/main" id="{3CAF5FD6-E87D-4ACB-BF42-4B5A78662374}"/>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following data: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constructor id, points, position,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positionText</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wins.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information presented in this dataset details the results of the constructors per race 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Every constructor has two cars per race, however this data is presented per constructor and not per car.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259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85A-0503-46C3-B443-6385E479CCC9}"/>
              </a:ext>
            </a:extLst>
          </p:cNvPr>
          <p:cNvSpPr>
            <a:spLocks noGrp="1"/>
          </p:cNvSpPr>
          <p:nvPr>
            <p:ph type="title"/>
          </p:nvPr>
        </p:nvSpPr>
        <p:spPr/>
        <p:txBody>
          <a:bodyPr/>
          <a:lstStyle/>
          <a:p>
            <a:r>
              <a:rPr lang="en-US" dirty="0"/>
              <a:t>Table 4.- Constructors</a:t>
            </a:r>
          </a:p>
        </p:txBody>
      </p:sp>
      <p:sp>
        <p:nvSpPr>
          <p:cNvPr id="3" name="Content Placeholder 2">
            <a:extLst>
              <a:ext uri="{FF2B5EF4-FFF2-40B4-BE49-F238E27FC236}">
                <a16:creationId xmlns:a16="http://schemas.microsoft.com/office/drawing/2014/main" id="{90359745-6D5C-4B83-87BA-8A2FFFF5294B}"/>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following information: Constructor id, constructor ref, name, nationality.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is basic information of the constructor team and it’s assigned identifier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741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EFF7-97BF-4257-BC92-2865AECA65D8}"/>
              </a:ext>
            </a:extLst>
          </p:cNvPr>
          <p:cNvSpPr>
            <a:spLocks noGrp="1"/>
          </p:cNvSpPr>
          <p:nvPr>
            <p:ph type="title"/>
          </p:nvPr>
        </p:nvSpPr>
        <p:spPr/>
        <p:txBody>
          <a:bodyPr/>
          <a:lstStyle/>
          <a:p>
            <a:pPr marL="0" marR="0">
              <a:lnSpc>
                <a:spcPct val="107000"/>
              </a:lnSpc>
              <a:spcBef>
                <a:spcPts val="0"/>
              </a:spcBef>
              <a:spcAft>
                <a:spcPts val="1200"/>
              </a:spcAft>
            </a:pPr>
            <a:r>
              <a:rPr lang="en-US" sz="2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Table 5.- Driver standings</a:t>
            </a:r>
            <a:endParaRPr lang="en-US" dirty="0"/>
          </a:p>
        </p:txBody>
      </p:sp>
      <p:sp>
        <p:nvSpPr>
          <p:cNvPr id="3" name="Content Placeholder 2">
            <a:extLst>
              <a:ext uri="{FF2B5EF4-FFF2-40B4-BE49-F238E27FC236}">
                <a16:creationId xmlns:a16="http://schemas.microsoft.com/office/drawing/2014/main" id="{93331167-518D-43C5-9280-7A6504D3BD76}"/>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 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points, position,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positionText</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wins.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What this dataset represents is the outcome of every single pilot through all races run from 1950 to 2021, meaning as outcome the position achieved at the end of the race and points earned during the session.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642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53690D-0D21-4620-9187-35457C7652F4}"/>
              </a:ext>
            </a:extLst>
          </p:cNvPr>
          <p:cNvSpPr>
            <a:spLocks noGrp="1"/>
          </p:cNvSpPr>
          <p:nvPr>
            <p:ph type="title"/>
          </p:nvPr>
        </p:nvSpPr>
        <p:spPr>
          <a:xfrm>
            <a:off x="601255" y="702155"/>
            <a:ext cx="3409783" cy="1300365"/>
          </a:xfrm>
        </p:spPr>
        <p:txBody>
          <a:bodyPr>
            <a:normAutofit/>
          </a:bodyPr>
          <a:lstStyle/>
          <a:p>
            <a:r>
              <a:rPr lang="en-US">
                <a:solidFill>
                  <a:srgbClr val="FFFFFF"/>
                </a:solidFill>
              </a:rPr>
              <a:t>Table 6.- Drivers</a:t>
            </a:r>
          </a:p>
        </p:txBody>
      </p:sp>
      <p:sp>
        <p:nvSpPr>
          <p:cNvPr id="3" name="Content Placeholder 2">
            <a:extLst>
              <a:ext uri="{FF2B5EF4-FFF2-40B4-BE49-F238E27FC236}">
                <a16:creationId xmlns:a16="http://schemas.microsoft.com/office/drawing/2014/main" id="{40D30AD7-CCA0-4669-A034-E89CA38484AA}"/>
              </a:ext>
            </a:extLst>
          </p:cNvPr>
          <p:cNvSpPr>
            <a:spLocks noGrp="1"/>
          </p:cNvSpPr>
          <p:nvPr>
            <p:ph idx="1"/>
          </p:nvPr>
        </p:nvSpPr>
        <p:spPr>
          <a:xfrm>
            <a:off x="601255" y="2177142"/>
            <a:ext cx="3409782" cy="3823607"/>
          </a:xfrm>
        </p:spPr>
        <p:txBody>
          <a:bodyPr>
            <a:normAutofit/>
          </a:bodyPr>
          <a:lstStyle/>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following information: Driverid, driver ref, number, code, forename, surname, dob, nationality.</a:t>
            </a:r>
          </a:p>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displays basic information about every pilot that has raced in Formula 1 from 1950 to 2021, it assigns as well as a unique identifier number so it can be used in other datasets.</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FFFF"/>
              </a:solidFill>
            </a:endParaRPr>
          </a:p>
        </p:txBody>
      </p:sp>
      <p:pic>
        <p:nvPicPr>
          <p:cNvPr id="4" name="Picture 3" descr="Screen Shot 2022-02-13 at 15 57 07">
            <a:hlinkClick r:id="rId2" tgtFrame="&quot;_blank&quot;"/>
            <a:extLst>
              <a:ext uri="{FF2B5EF4-FFF2-40B4-BE49-F238E27FC236}">
                <a16:creationId xmlns:a16="http://schemas.microsoft.com/office/drawing/2014/main" id="{E870E7A2-FD10-4982-8924-B535EE7BE5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2231" y="1054887"/>
            <a:ext cx="6831503" cy="4730813"/>
          </a:xfrm>
          <a:prstGeom prst="rect">
            <a:avLst/>
          </a:prstGeom>
          <a:noFill/>
        </p:spPr>
      </p:pic>
    </p:spTree>
    <p:extLst>
      <p:ext uri="{BB962C8B-B14F-4D97-AF65-F5344CB8AC3E}">
        <p14:creationId xmlns:p14="http://schemas.microsoft.com/office/powerpoint/2010/main" val="9423017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F256-AD74-43B1-9847-554ED51FC6F5}"/>
              </a:ext>
            </a:extLst>
          </p:cNvPr>
          <p:cNvSpPr>
            <a:spLocks noGrp="1"/>
          </p:cNvSpPr>
          <p:nvPr>
            <p:ph type="title"/>
          </p:nvPr>
        </p:nvSpPr>
        <p:spPr/>
        <p:txBody>
          <a:bodyPr/>
          <a:lstStyle/>
          <a:p>
            <a:r>
              <a:rPr lang="en-US" dirty="0"/>
              <a:t>Table 7.- Lap Times</a:t>
            </a:r>
          </a:p>
        </p:txBody>
      </p:sp>
      <p:sp>
        <p:nvSpPr>
          <p:cNvPr id="3" name="Content Placeholder 2">
            <a:extLst>
              <a:ext uri="{FF2B5EF4-FFF2-40B4-BE49-F238E27FC236}">
                <a16:creationId xmlns:a16="http://schemas.microsoft.com/office/drawing/2014/main" id="{5435B318-2C3D-44F3-8E8B-D59EC7592446}"/>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lap,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postion</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time, milliseconds.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time taken for every single driver to drive a lap in every course for every race from 1950 to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23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F611-B807-4855-90F5-7905DBABB21D}"/>
              </a:ext>
            </a:extLst>
          </p:cNvPr>
          <p:cNvSpPr>
            <a:spLocks noGrp="1"/>
          </p:cNvSpPr>
          <p:nvPr>
            <p:ph type="title"/>
          </p:nvPr>
        </p:nvSpPr>
        <p:spPr/>
        <p:txBody>
          <a:bodyPr/>
          <a:lstStyle/>
          <a:p>
            <a:r>
              <a:rPr lang="en-US" dirty="0"/>
              <a:t>Table 8.- Pit stops</a:t>
            </a:r>
          </a:p>
        </p:txBody>
      </p:sp>
      <p:sp>
        <p:nvSpPr>
          <p:cNvPr id="3" name="Content Placeholder 2">
            <a:extLst>
              <a:ext uri="{FF2B5EF4-FFF2-40B4-BE49-F238E27FC236}">
                <a16:creationId xmlns:a16="http://schemas.microsoft.com/office/drawing/2014/main" id="{DFAC2ADD-C8BD-4E62-BDC9-4BD4150ADBCA}"/>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stop, lap, time, duration, milliseconds.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As a reference, a pit stop is a “break” taken during the race to change tires, fuel the car or repair any problem with the car, every single race usually requires at least one pit stop per driver.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provides a list of the pit stops taken by driver for every single race and the duration (in time) that each pit stop took.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01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C68B-6AFE-4DB0-83FC-DB60A33ABE0D}"/>
              </a:ext>
            </a:extLst>
          </p:cNvPr>
          <p:cNvSpPr>
            <a:spLocks noGrp="1"/>
          </p:cNvSpPr>
          <p:nvPr>
            <p:ph type="title"/>
          </p:nvPr>
        </p:nvSpPr>
        <p:spPr/>
        <p:txBody>
          <a:bodyPr/>
          <a:lstStyle/>
          <a:p>
            <a:r>
              <a:rPr lang="en-US" dirty="0"/>
              <a:t>Table 9.- Qualifying</a:t>
            </a:r>
          </a:p>
        </p:txBody>
      </p:sp>
      <p:sp>
        <p:nvSpPr>
          <p:cNvPr id="3" name="Content Placeholder 2">
            <a:extLst>
              <a:ext uri="{FF2B5EF4-FFF2-40B4-BE49-F238E27FC236}">
                <a16:creationId xmlns:a16="http://schemas.microsoft.com/office/drawing/2014/main" id="{51091CD1-47B0-472F-B255-16D0A99483CE}"/>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Qualifyid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constructorid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number, position, q1, q2, q3.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As a reference, the position from where a pilot will start a race is determined by the previous qualification, for most of the cases the qualification consist in driving the course where the race will be taken place, the pilot that takes the least time In completing a lap is the pilot who will start in first place and so on, there are some other qualification models for a few races where a brief race with less laps is considered for qualification, the position where the pilots finish this race, will be the position where the pilots will start in the main race.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assigns an identifier for the qualification event, the race that is corresponds, the drivers that participated in the qualification, as well as the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2484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58815F-E6F9-498A-B226-47F1DA7E16D2}"/>
              </a:ext>
            </a:extLst>
          </p:cNvPr>
          <p:cNvSpPr>
            <a:spLocks noGrp="1"/>
          </p:cNvSpPr>
          <p:nvPr>
            <p:ph type="title"/>
          </p:nvPr>
        </p:nvSpPr>
        <p:spPr>
          <a:xfrm>
            <a:off x="601255" y="702155"/>
            <a:ext cx="3409783" cy="1300365"/>
          </a:xfrm>
        </p:spPr>
        <p:txBody>
          <a:bodyPr>
            <a:normAutofit/>
          </a:bodyPr>
          <a:lstStyle/>
          <a:p>
            <a:r>
              <a:rPr lang="en-US">
                <a:solidFill>
                  <a:srgbClr val="FFFFFF"/>
                </a:solidFill>
              </a:rPr>
              <a:t>Table 10.- Races</a:t>
            </a:r>
          </a:p>
        </p:txBody>
      </p:sp>
      <p:sp>
        <p:nvSpPr>
          <p:cNvPr id="3" name="Content Placeholder 2">
            <a:extLst>
              <a:ext uri="{FF2B5EF4-FFF2-40B4-BE49-F238E27FC236}">
                <a16:creationId xmlns:a16="http://schemas.microsoft.com/office/drawing/2014/main" id="{4609CDAA-BE88-4E92-A9B2-9C067DE7BB21}"/>
              </a:ext>
            </a:extLst>
          </p:cNvPr>
          <p:cNvSpPr>
            <a:spLocks noGrp="1"/>
          </p:cNvSpPr>
          <p:nvPr>
            <p:ph idx="1"/>
          </p:nvPr>
        </p:nvSpPr>
        <p:spPr>
          <a:xfrm>
            <a:off x="601255" y="2177142"/>
            <a:ext cx="3409782" cy="3823607"/>
          </a:xfrm>
        </p:spPr>
        <p:txBody>
          <a:bodyPr>
            <a:normAutofit/>
          </a:bodyPr>
          <a:lstStyle/>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Raceid, year, round, circuitid, name, date, time.</a:t>
            </a:r>
          </a:p>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basic information about every race taken place from 1950 to 2021 and assigns a unique identifier number.</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FFFF"/>
              </a:solidFill>
            </a:endParaRPr>
          </a:p>
        </p:txBody>
      </p:sp>
      <p:pic>
        <p:nvPicPr>
          <p:cNvPr id="4" name="Picture 3" descr="Screen Shot 2022-02-13 at 15 57 12">
            <a:hlinkClick r:id="rId2" tgtFrame="&quot;_blank&quot;"/>
            <a:extLst>
              <a:ext uri="{FF2B5EF4-FFF2-40B4-BE49-F238E27FC236}">
                <a16:creationId xmlns:a16="http://schemas.microsoft.com/office/drawing/2014/main" id="{216E213E-43D7-48CD-9770-15AC9939CE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2231" y="1131741"/>
            <a:ext cx="6831503" cy="4577104"/>
          </a:xfrm>
          <a:prstGeom prst="rect">
            <a:avLst/>
          </a:prstGeom>
          <a:noFill/>
        </p:spPr>
      </p:pic>
    </p:spTree>
    <p:extLst>
      <p:ext uri="{BB962C8B-B14F-4D97-AF65-F5344CB8AC3E}">
        <p14:creationId xmlns:p14="http://schemas.microsoft.com/office/powerpoint/2010/main" val="129362548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12DB-B078-4C56-88F9-CA0932BAD665}"/>
              </a:ext>
            </a:extLst>
          </p:cNvPr>
          <p:cNvSpPr>
            <a:spLocks noGrp="1"/>
          </p:cNvSpPr>
          <p:nvPr>
            <p:ph type="title"/>
          </p:nvPr>
        </p:nvSpPr>
        <p:spPr/>
        <p:txBody>
          <a:bodyPr/>
          <a:lstStyle/>
          <a:p>
            <a:r>
              <a:rPr lang="en-US" dirty="0"/>
              <a:t>Table 11.- Results</a:t>
            </a:r>
          </a:p>
        </p:txBody>
      </p:sp>
      <p:sp>
        <p:nvSpPr>
          <p:cNvPr id="3" name="Content Placeholder 2">
            <a:extLst>
              <a:ext uri="{FF2B5EF4-FFF2-40B4-BE49-F238E27FC236}">
                <a16:creationId xmlns:a16="http://schemas.microsoft.com/office/drawing/2014/main" id="{A43253A7-4BCD-4F0F-A20A-B6F4161E1B7E}"/>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Resultid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constructorid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number, grid, position,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positionText</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points, laps, time, rank,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statusid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consolidates many of the date detailed  in the datasets described above and provides information about a general outcome of every race and the results of every pilot.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91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55AC-2948-4A65-8943-B696C2485AC5}"/>
              </a:ext>
            </a:extLst>
          </p:cNvPr>
          <p:cNvSpPr>
            <a:spLocks noGrp="1"/>
          </p:cNvSpPr>
          <p:nvPr>
            <p:ph type="title"/>
          </p:nvPr>
        </p:nvSpPr>
        <p:spPr/>
        <p:txBody>
          <a:bodyPr/>
          <a:lstStyle/>
          <a:p>
            <a:r>
              <a:rPr lang="en-US" dirty="0"/>
              <a:t>Table 12.- Seasons</a:t>
            </a:r>
          </a:p>
        </p:txBody>
      </p:sp>
      <p:sp>
        <p:nvSpPr>
          <p:cNvPr id="3" name="Content Placeholder 2">
            <a:extLst>
              <a:ext uri="{FF2B5EF4-FFF2-40B4-BE49-F238E27FC236}">
                <a16:creationId xmlns:a16="http://schemas.microsoft.com/office/drawing/2014/main" id="{EFC33991-482B-4EB6-B3E3-4A3AA3E79756}"/>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describes the year of the season to identify when the races took place.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035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27E8F0-1AE7-439E-9E34-838C2D75C2CF}"/>
              </a:ext>
            </a:extLst>
          </p:cNvPr>
          <p:cNvSpPr>
            <a:spLocks noGrp="1"/>
          </p:cNvSpPr>
          <p:nvPr>
            <p:ph type="title"/>
          </p:nvPr>
        </p:nvSpPr>
        <p:spPr>
          <a:xfrm>
            <a:off x="601255" y="702155"/>
            <a:ext cx="3409783" cy="1300365"/>
          </a:xfrm>
        </p:spPr>
        <p:txBody>
          <a:bodyPr>
            <a:normAutofit/>
          </a:bodyPr>
          <a:lstStyle/>
          <a:p>
            <a:r>
              <a:rPr lang="en-US">
                <a:solidFill>
                  <a:srgbClr val="FFFFFF"/>
                </a:solidFill>
              </a:rPr>
              <a:t>Formula 1 – Selected topic</a:t>
            </a:r>
          </a:p>
        </p:txBody>
      </p:sp>
      <p:sp>
        <p:nvSpPr>
          <p:cNvPr id="3" name="Content Placeholder 2">
            <a:extLst>
              <a:ext uri="{FF2B5EF4-FFF2-40B4-BE49-F238E27FC236}">
                <a16:creationId xmlns:a16="http://schemas.microsoft.com/office/drawing/2014/main" id="{8114D148-1E40-429C-9B50-D0F4AD44F8C3}"/>
              </a:ext>
            </a:extLst>
          </p:cNvPr>
          <p:cNvSpPr>
            <a:spLocks noGrp="1"/>
          </p:cNvSpPr>
          <p:nvPr>
            <p:ph idx="1"/>
          </p:nvPr>
        </p:nvSpPr>
        <p:spPr>
          <a:xfrm>
            <a:off x="601255" y="2177142"/>
            <a:ext cx="3409782" cy="3823607"/>
          </a:xfrm>
        </p:spPr>
        <p:txBody>
          <a:bodyPr>
            <a:normAutofit/>
          </a:bodyPr>
          <a:lstStyle/>
          <a:p>
            <a:pPr marL="0" indent="0">
              <a:lnSpc>
                <a:spcPct val="100000"/>
              </a:lnSpc>
              <a:buNone/>
            </a:pPr>
            <a:r>
              <a:rPr lang="en-US" sz="1300">
                <a:solidFill>
                  <a:srgbClr val="FFFFFF"/>
                </a:solidFill>
              </a:rPr>
              <a:t>The selected topic for our project is "Formula 1 history through data analysis", the purpose of this project is to show the relevance of data analysis through this sport, provide a better understanding of the sport to existing fans and provide an introduction through hard data to new fans.</a:t>
            </a:r>
          </a:p>
          <a:p>
            <a:pPr marL="0" indent="0">
              <a:lnSpc>
                <a:spcPct val="100000"/>
              </a:lnSpc>
              <a:buNone/>
            </a:pPr>
            <a:r>
              <a:rPr lang="en-US" sz="1300">
                <a:solidFill>
                  <a:srgbClr val="FFFFFF"/>
                </a:solidFill>
              </a:rPr>
              <a:t>Formula 1 has raised a lot of debate about the importance of the cars, the skill of the drivers as well as the teams´ performance, from the very beginning of the sport.</a:t>
            </a:r>
          </a:p>
          <a:p>
            <a:pPr marL="0" indent="0">
              <a:lnSpc>
                <a:spcPct val="100000"/>
              </a:lnSpc>
              <a:buNone/>
            </a:pPr>
            <a:r>
              <a:rPr lang="en-US" sz="1300">
                <a:solidFill>
                  <a:srgbClr val="FFFFFF"/>
                </a:solidFill>
              </a:rPr>
              <a:t>F1 is a racing competition that has an incredible history through all these years, being the 50’s when all this started. The F1 has a lot of data and statistics that are used to get more information about how to improve the performance in every race.</a:t>
            </a:r>
          </a:p>
          <a:p>
            <a:pPr>
              <a:lnSpc>
                <a:spcPct val="100000"/>
              </a:lnSpc>
            </a:pPr>
            <a:endParaRPr lang="en-US" sz="1300">
              <a:solidFill>
                <a:srgbClr val="FFFFFF"/>
              </a:solidFill>
            </a:endParaRPr>
          </a:p>
        </p:txBody>
      </p:sp>
      <p:pic>
        <p:nvPicPr>
          <p:cNvPr id="5" name="Picture 4">
            <a:extLst>
              <a:ext uri="{FF2B5EF4-FFF2-40B4-BE49-F238E27FC236}">
                <a16:creationId xmlns:a16="http://schemas.microsoft.com/office/drawing/2014/main" id="{3C5ED5F2-2644-4E90-B7C4-595CF22B046C}"/>
              </a:ext>
            </a:extLst>
          </p:cNvPr>
          <p:cNvPicPr>
            <a:picLocks noChangeAspect="1"/>
          </p:cNvPicPr>
          <p:nvPr/>
        </p:nvPicPr>
        <p:blipFill>
          <a:blip r:embed="rId2"/>
          <a:stretch>
            <a:fillRect/>
          </a:stretch>
        </p:blipFill>
        <p:spPr>
          <a:xfrm>
            <a:off x="5204086" y="936141"/>
            <a:ext cx="5607792" cy="4968305"/>
          </a:xfrm>
          <a:prstGeom prst="rect">
            <a:avLst/>
          </a:prstGeom>
        </p:spPr>
      </p:pic>
    </p:spTree>
    <p:extLst>
      <p:ext uri="{BB962C8B-B14F-4D97-AF65-F5344CB8AC3E}">
        <p14:creationId xmlns:p14="http://schemas.microsoft.com/office/powerpoint/2010/main" val="23995265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95D5-9FB8-4D0D-B4A8-CFA14A376E7E}"/>
              </a:ext>
            </a:extLst>
          </p:cNvPr>
          <p:cNvSpPr>
            <a:spLocks noGrp="1"/>
          </p:cNvSpPr>
          <p:nvPr>
            <p:ph type="title"/>
          </p:nvPr>
        </p:nvSpPr>
        <p:spPr/>
        <p:txBody>
          <a:bodyPr/>
          <a:lstStyle/>
          <a:p>
            <a:r>
              <a:rPr lang="en-US" dirty="0"/>
              <a:t>Table13.- Status</a:t>
            </a:r>
          </a:p>
        </p:txBody>
      </p:sp>
      <p:sp>
        <p:nvSpPr>
          <p:cNvPr id="3" name="Content Placeholder 2">
            <a:extLst>
              <a:ext uri="{FF2B5EF4-FFF2-40B4-BE49-F238E27FC236}">
                <a16:creationId xmlns:a16="http://schemas.microsoft.com/office/drawing/2014/main" id="{250229AF-8EED-4F41-BE87-7766979C9309}"/>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Statusid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describes and assigns an identifier number to the status of the driver at the end of the race, example: if the pilot finished the race, if he had an accident, an engine malfunction, crashing incidents,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021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s-MX" sz="5400" b="0" kern="1200" cap="all" dirty="0" err="1">
                <a:solidFill>
                  <a:schemeClr val="tx2"/>
                </a:solidFill>
                <a:latin typeface="+mj-lt"/>
                <a:ea typeface="+mj-ea"/>
                <a:cs typeface="+mj-cs"/>
              </a:rPr>
              <a:t>Questions</a:t>
            </a:r>
            <a:r>
              <a:rPr lang="es-MX" sz="5400" b="0" kern="1200" cap="all" dirty="0">
                <a:solidFill>
                  <a:schemeClr val="tx2"/>
                </a:solidFill>
                <a:latin typeface="+mj-lt"/>
                <a:ea typeface="+mj-ea"/>
                <a:cs typeface="+mj-cs"/>
              </a:rPr>
              <a:t> </a:t>
            </a:r>
            <a:r>
              <a:rPr lang="es-MX" sz="5400" b="0" kern="1200" cap="all" dirty="0" err="1">
                <a:solidFill>
                  <a:schemeClr val="tx2"/>
                </a:solidFill>
                <a:latin typeface="+mj-lt"/>
                <a:ea typeface="+mj-ea"/>
                <a:cs typeface="+mj-cs"/>
              </a:rPr>
              <a:t>to</a:t>
            </a:r>
            <a:r>
              <a:rPr lang="es-MX" sz="5400" b="0" kern="1200" cap="all" dirty="0">
                <a:solidFill>
                  <a:schemeClr val="tx2"/>
                </a:solidFill>
                <a:latin typeface="+mj-lt"/>
                <a:ea typeface="+mj-ea"/>
                <a:cs typeface="+mj-cs"/>
              </a:rPr>
              <a:t> be </a:t>
            </a:r>
            <a:r>
              <a:rPr lang="es-MX" sz="5400" b="0" kern="1200" cap="all" dirty="0" err="1">
                <a:solidFill>
                  <a:schemeClr val="tx2"/>
                </a:solidFill>
                <a:latin typeface="+mj-lt"/>
                <a:ea typeface="+mj-ea"/>
                <a:cs typeface="+mj-cs"/>
              </a:rPr>
              <a:t>answered</a:t>
            </a:r>
            <a:endParaRPr lang="en-US" sz="5400" b="0" kern="1200" cap="all" dirty="0">
              <a:solidFill>
                <a:schemeClr val="tx2"/>
              </a:solidFill>
              <a:latin typeface="+mj-lt"/>
              <a:ea typeface="+mj-ea"/>
              <a:cs typeface="+mj-cs"/>
            </a:endParaRPr>
          </a:p>
        </p:txBody>
      </p:sp>
    </p:spTree>
    <p:extLst>
      <p:ext uri="{BB962C8B-B14F-4D97-AF65-F5344CB8AC3E}">
        <p14:creationId xmlns:p14="http://schemas.microsoft.com/office/powerpoint/2010/main" val="386494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39AA-39E4-4E0B-882C-625141948961}"/>
              </a:ext>
            </a:extLst>
          </p:cNvPr>
          <p:cNvSpPr>
            <a:spLocks noGrp="1"/>
          </p:cNvSpPr>
          <p:nvPr>
            <p:ph type="title"/>
          </p:nvPr>
        </p:nvSpPr>
        <p:spPr/>
        <p:txBody>
          <a:bodyPr/>
          <a:lstStyle/>
          <a:p>
            <a:r>
              <a:rPr lang="en-US" dirty="0"/>
              <a:t>Questions to be answered</a:t>
            </a:r>
          </a:p>
        </p:txBody>
      </p:sp>
      <p:sp>
        <p:nvSpPr>
          <p:cNvPr id="3" name="Content Placeholder 2">
            <a:extLst>
              <a:ext uri="{FF2B5EF4-FFF2-40B4-BE49-F238E27FC236}">
                <a16:creationId xmlns:a16="http://schemas.microsoft.com/office/drawing/2014/main" id="{52662445-D053-40CD-9AB8-486621DF0DE8}"/>
              </a:ext>
            </a:extLst>
          </p:cNvPr>
          <p:cNvSpPr>
            <a:spLocks noGrp="1"/>
          </p:cNvSpPr>
          <p:nvPr>
            <p:ph idx="1"/>
          </p:nvPr>
        </p:nvSpPr>
        <p:spPr>
          <a:xfrm>
            <a:off x="581193" y="2340864"/>
            <a:ext cx="5782286" cy="3634486"/>
          </a:xfrm>
        </p:spPr>
        <p:txBody>
          <a:bodyPr>
            <a:normAutofit lnSpcReduction="10000"/>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objective of the project is to display all the relevant data generated from this sport to obtain and understanding of the sport through data analysis for fans and new enthusiasts of the sport.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Build a narrative of how the results and outcomes per race are built through data analysis and use this information and understanding to predict the outcome of the incoming races and consequently the season winner.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Some of the questions we have initially designed with the available datasets are the following: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771DDF2-65EF-4F02-A740-B3A46A93D073}"/>
              </a:ext>
            </a:extLst>
          </p:cNvPr>
          <p:cNvSpPr txBox="1"/>
          <p:nvPr/>
        </p:nvSpPr>
        <p:spPr>
          <a:xfrm>
            <a:off x="6221186" y="1932705"/>
            <a:ext cx="6097554" cy="4042645"/>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How relevant is the driver vs the car to determine a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How relevant is the pit stop average time to a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Which are the most relevant mechanical failures to determine a constructor,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How relevant is the number of pole positions to the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Which factor is the determinant to get a F1 winner?</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Factors like time in the pits, type of tracks, crucial faults, qualifying times affect the result?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542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FA9F-1C87-4CB2-9927-43B5A35173BE}"/>
              </a:ext>
            </a:extLst>
          </p:cNvPr>
          <p:cNvSpPr>
            <a:spLocks noGrp="1"/>
          </p:cNvSpPr>
          <p:nvPr>
            <p:ph type="title"/>
          </p:nvPr>
        </p:nvSpPr>
        <p:spPr/>
        <p:txBody>
          <a:bodyPr/>
          <a:lstStyle/>
          <a:p>
            <a:r>
              <a:rPr lang="en-US" dirty="0"/>
              <a:t>Questions to be answered</a:t>
            </a:r>
          </a:p>
        </p:txBody>
      </p:sp>
      <p:sp>
        <p:nvSpPr>
          <p:cNvPr id="3" name="Content Placeholder 2">
            <a:extLst>
              <a:ext uri="{FF2B5EF4-FFF2-40B4-BE49-F238E27FC236}">
                <a16:creationId xmlns:a16="http://schemas.microsoft.com/office/drawing/2014/main" id="{9B68135B-F4E7-461C-BB38-781263065934}"/>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For us to get to the answer we are going to analyze the data regarding some important racing factors.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Pits times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Qualification</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Wins per constructor</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Wins per pilot</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Lap times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Circuits characteristics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 results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900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Database integration</a:t>
            </a:r>
          </a:p>
        </p:txBody>
      </p:sp>
    </p:spTree>
    <p:extLst>
      <p:ext uri="{BB962C8B-B14F-4D97-AF65-F5344CB8AC3E}">
        <p14:creationId xmlns:p14="http://schemas.microsoft.com/office/powerpoint/2010/main" val="1265925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ADBA7-D963-48D9-933E-DFE776FAE46D}"/>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Database integration</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C5A11FA-28DD-40F9-9782-2F885CFDBBA0}"/>
              </a:ext>
            </a:extLst>
          </p:cNvPr>
          <p:cNvSpPr>
            <a:spLocks noGrp="1"/>
          </p:cNvSpPr>
          <p:nvPr>
            <p:ph idx="1"/>
          </p:nvPr>
        </p:nvSpPr>
        <p:spPr>
          <a:xfrm>
            <a:off x="581194" y="1896533"/>
            <a:ext cx="6309003" cy="3962266"/>
          </a:xfrm>
        </p:spPr>
        <p:txBody>
          <a:bodyPr>
            <a:normAutofit/>
          </a:bodyPr>
          <a:lstStyle/>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Once that the project team has obtained a useful data source, the next step will be analyzing the data and integrate all the useful information to calculate new relevant variables for the project.</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The datasets are formatted in csv, so the team inspected datatypes in </a:t>
            </a:r>
            <a:r>
              <a:rPr lang="en-US" dirty="0" err="1">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jupyter</a:t>
            </a: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 notebook, looked for null data or any other anomaly on the datasets that would need to be cleaned.</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Once cleaned, we inspected the datatypes, the datatypes for the relevant inputs are the following: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pic>
        <p:nvPicPr>
          <p:cNvPr id="4" name="Picture 3" descr="Table&#10;&#10;Description automatically generated">
            <a:extLst>
              <a:ext uri="{FF2B5EF4-FFF2-40B4-BE49-F238E27FC236}">
                <a16:creationId xmlns:a16="http://schemas.microsoft.com/office/drawing/2014/main" id="{36174C89-99D7-4D65-BFA5-A5C784430829}"/>
              </a:ext>
            </a:extLst>
          </p:cNvPr>
          <p:cNvPicPr>
            <a:picLocks noChangeAspect="1"/>
          </p:cNvPicPr>
          <p:nvPr/>
        </p:nvPicPr>
        <p:blipFill rotWithShape="1">
          <a:blip r:embed="rId2"/>
          <a:srcRect r="2088" b="3"/>
          <a:stretch/>
        </p:blipFill>
        <p:spPr>
          <a:xfrm>
            <a:off x="7521283" y="10"/>
            <a:ext cx="4670717" cy="6857990"/>
          </a:xfrm>
          <a:prstGeom prst="rect">
            <a:avLst/>
          </a:prstGeom>
        </p:spPr>
      </p:pic>
    </p:spTree>
    <p:extLst>
      <p:ext uri="{BB962C8B-B14F-4D97-AF65-F5344CB8AC3E}">
        <p14:creationId xmlns:p14="http://schemas.microsoft.com/office/powerpoint/2010/main" val="54578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694B-2BBC-4F40-9B34-B165E61AC9E9}"/>
              </a:ext>
            </a:extLst>
          </p:cNvPr>
          <p:cNvSpPr>
            <a:spLocks noGrp="1"/>
          </p:cNvSpPr>
          <p:nvPr>
            <p:ph type="title"/>
          </p:nvPr>
        </p:nvSpPr>
        <p:spPr/>
        <p:txBody>
          <a:bodyPr/>
          <a:lstStyle/>
          <a:p>
            <a:r>
              <a:rPr lang="en-US" dirty="0"/>
              <a:t>Database integration</a:t>
            </a:r>
          </a:p>
        </p:txBody>
      </p:sp>
      <p:sp>
        <p:nvSpPr>
          <p:cNvPr id="3" name="Content Placeholder 2">
            <a:extLst>
              <a:ext uri="{FF2B5EF4-FFF2-40B4-BE49-F238E27FC236}">
                <a16:creationId xmlns:a16="http://schemas.microsoft.com/office/drawing/2014/main" id="{7EBC00A9-F600-4D0B-A8E0-BEEC93C286E5}"/>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To start the database integration, we followed the following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Read the CSV files with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PySpark</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Convert CSV to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dataframes</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Postgress</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to map the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dataframes</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and run a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squema</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to build a single database that integrates all the relevant data from different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dataframes</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Merge the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dataframes</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to create a single “Main”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Upload the database to AWS.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22537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F128C-37EE-42BA-8D06-A412DC9EEAEA}"/>
              </a:ext>
            </a:extLst>
          </p:cNvPr>
          <p:cNvSpPr>
            <a:spLocks noGrp="1"/>
          </p:cNvSpPr>
          <p:nvPr>
            <p:ph type="title"/>
          </p:nvPr>
        </p:nvSpPr>
        <p:spPr>
          <a:xfrm>
            <a:off x="581192" y="800930"/>
            <a:ext cx="3568661" cy="2256390"/>
          </a:xfrm>
        </p:spPr>
        <p:txBody>
          <a:bodyPr anchor="ctr">
            <a:normAutofit/>
          </a:bodyPr>
          <a:lstStyle/>
          <a:p>
            <a:r>
              <a:rPr lang="en-US" dirty="0"/>
              <a:t>Database integration</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691249-AD11-4B26-8D86-C6BDF1E975BE}"/>
              </a:ext>
            </a:extLst>
          </p:cNvPr>
          <p:cNvSpPr>
            <a:spLocks noGrp="1"/>
          </p:cNvSpPr>
          <p:nvPr>
            <p:ph idx="1"/>
          </p:nvPr>
        </p:nvSpPr>
        <p:spPr>
          <a:xfrm>
            <a:off x="4561870" y="800930"/>
            <a:ext cx="7183597" cy="2256390"/>
          </a:xfrm>
        </p:spPr>
        <p:txBody>
          <a:bodyPr>
            <a:normAutofit/>
          </a:bodyPr>
          <a:lstStyle/>
          <a:p>
            <a:pPr>
              <a:buClr>
                <a:srgbClr val="FFA515"/>
              </a:buClr>
            </a:pPr>
            <a:r>
              <a:rPr lang="en-US">
                <a:effectLst/>
                <a:latin typeface="Segoe UI" panose="020B0502040204020203" pitchFamily="34" charset="0"/>
                <a:ea typeface="Times New Roman" panose="02020603050405020304" pitchFamily="18" charset="0"/>
                <a:cs typeface="Times New Roman" panose="02020603050405020304" pitchFamily="18" charset="0"/>
              </a:rPr>
              <a:t>The results of the mapping of the </a:t>
            </a:r>
            <a:r>
              <a:rPr lang="en-US" err="1">
                <a:effectLst/>
                <a:latin typeface="Segoe UI" panose="020B0502040204020203" pitchFamily="34" charset="0"/>
                <a:ea typeface="Times New Roman" panose="02020603050405020304" pitchFamily="18" charset="0"/>
                <a:cs typeface="Times New Roman" panose="02020603050405020304" pitchFamily="18" charset="0"/>
              </a:rPr>
              <a:t>dataframes</a:t>
            </a:r>
            <a:r>
              <a:rPr lang="en-US">
                <a:effectLst/>
                <a:latin typeface="Segoe UI" panose="020B0502040204020203" pitchFamily="34" charset="0"/>
                <a:ea typeface="Times New Roman" panose="02020603050405020304" pitchFamily="18" charset="0"/>
                <a:cs typeface="Times New Roman" panose="02020603050405020304" pitchFamily="18" charset="0"/>
              </a:rPr>
              <a:t> to integrate the database is as follows: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indent="0">
              <a:buClr>
                <a:srgbClr val="FFA515"/>
              </a:buClr>
              <a:buNone/>
            </a:pPr>
            <a:endParaRPr lang="en-US"/>
          </a:p>
        </p:txBody>
      </p:sp>
      <p:pic>
        <p:nvPicPr>
          <p:cNvPr id="4" name="Picture 3">
            <a:extLst>
              <a:ext uri="{FF2B5EF4-FFF2-40B4-BE49-F238E27FC236}">
                <a16:creationId xmlns:a16="http://schemas.microsoft.com/office/drawing/2014/main" id="{135196F4-AA66-4B3A-AF41-4FF31F6F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6224" y="3261798"/>
            <a:ext cx="3928173" cy="3046926"/>
          </a:xfrm>
          <a:prstGeom prst="rect">
            <a:avLst/>
          </a:prstGeom>
          <a:noFill/>
        </p:spPr>
      </p:pic>
      <p:pic>
        <p:nvPicPr>
          <p:cNvPr id="5" name="Picture 4">
            <a:extLst>
              <a:ext uri="{FF2B5EF4-FFF2-40B4-BE49-F238E27FC236}">
                <a16:creationId xmlns:a16="http://schemas.microsoft.com/office/drawing/2014/main" id="{40C48FDC-BEB4-4BC1-9BE7-0E6A512C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617476" y="3261798"/>
            <a:ext cx="4763408" cy="3012855"/>
          </a:xfrm>
          <a:prstGeom prst="rect">
            <a:avLst/>
          </a:prstGeom>
          <a:noFill/>
        </p:spPr>
      </p:pic>
    </p:spTree>
    <p:extLst>
      <p:ext uri="{BB962C8B-B14F-4D97-AF65-F5344CB8AC3E}">
        <p14:creationId xmlns:p14="http://schemas.microsoft.com/office/powerpoint/2010/main" val="277753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Visual presentation and dashboards</a:t>
            </a:r>
          </a:p>
        </p:txBody>
      </p:sp>
    </p:spTree>
    <p:extLst>
      <p:ext uri="{BB962C8B-B14F-4D97-AF65-F5344CB8AC3E}">
        <p14:creationId xmlns:p14="http://schemas.microsoft.com/office/powerpoint/2010/main" val="269803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C00A45-66EB-4B1D-8323-D9EDCCDAF671}"/>
              </a:ext>
            </a:extLst>
          </p:cNvPr>
          <p:cNvSpPr>
            <a:spLocks noGrp="1"/>
          </p:cNvSpPr>
          <p:nvPr>
            <p:ph type="title"/>
          </p:nvPr>
        </p:nvSpPr>
        <p:spPr>
          <a:xfrm>
            <a:off x="609906" y="702155"/>
            <a:ext cx="3568661" cy="1269713"/>
          </a:xfrm>
        </p:spPr>
        <p:txBody>
          <a:bodyPr>
            <a:normAutofit/>
          </a:bodyPr>
          <a:lstStyle/>
          <a:p>
            <a:pPr>
              <a:lnSpc>
                <a:spcPct val="90000"/>
              </a:lnSpc>
            </a:pPr>
            <a:r>
              <a:rPr lang="en-US"/>
              <a:t>Visual presentation and dashboards</a:t>
            </a:r>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501641-A3CD-4097-B168-AB88CE93CB0D}"/>
              </a:ext>
            </a:extLst>
          </p:cNvPr>
          <p:cNvSpPr>
            <a:spLocks noGrp="1"/>
          </p:cNvSpPr>
          <p:nvPr>
            <p:ph idx="1"/>
          </p:nvPr>
        </p:nvSpPr>
        <p:spPr>
          <a:xfrm>
            <a:off x="609906" y="2340864"/>
            <a:ext cx="3568661" cy="3634486"/>
          </a:xfrm>
        </p:spPr>
        <p:txBody>
          <a:bodyPr>
            <a:normAutofit fontScale="92500" lnSpcReduction="10000"/>
          </a:bodyPr>
          <a:lstStyle/>
          <a:p>
            <a:pPr marL="0" marR="0">
              <a:lnSpc>
                <a:spcPct val="100000"/>
              </a:lnSpc>
              <a:spcBef>
                <a:spcPts val="1800"/>
              </a:spcBef>
              <a:spcAft>
                <a:spcPts val="1200"/>
              </a:spcAft>
            </a:pPr>
            <a:r>
              <a:rPr lang="en-US" sz="1400" dirty="0">
                <a:effectLst/>
                <a:latin typeface="Segoe UI" panose="020B0502040204020203" pitchFamily="34" charset="0"/>
                <a:ea typeface="Times New Roman" panose="02020603050405020304" pitchFamily="18" charset="0"/>
                <a:cs typeface="Times New Roman" panose="02020603050405020304" pitchFamily="18" charset="0"/>
              </a:rPr>
              <a:t>The results and graphic representation of the project will be displayed in Tableau.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1800"/>
              </a:spcBef>
              <a:spcAft>
                <a:spcPts val="1200"/>
              </a:spcAft>
            </a:pPr>
            <a:r>
              <a:rPr lang="en-US" sz="1400" dirty="0">
                <a:effectLst/>
                <a:latin typeface="Segoe UI" panose="020B0502040204020203" pitchFamily="34" charset="0"/>
                <a:ea typeface="Times New Roman" panose="02020603050405020304" pitchFamily="18" charset="0"/>
                <a:cs typeface="Times New Roman" panose="02020603050405020304" pitchFamily="18" charset="0"/>
              </a:rPr>
              <a:t>The objective of the project is to give an appropriate context of the sport through data before trying to predict the outcome of future races, so we will create and plot worksheets with relevant information to give the user a complete story and relevant data of the sport.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1800"/>
              </a:spcBef>
              <a:spcAft>
                <a:spcPts val="1200"/>
              </a:spcAft>
            </a:pPr>
            <a:r>
              <a:rPr lang="en-US" sz="1400" dirty="0">
                <a:effectLst/>
                <a:latin typeface="Segoe UI" panose="020B0502040204020203" pitchFamily="34" charset="0"/>
                <a:ea typeface="Times New Roman" panose="02020603050405020304" pitchFamily="18" charset="0"/>
                <a:cs typeface="Times New Roman" panose="02020603050405020304" pitchFamily="18" charset="0"/>
              </a:rPr>
              <a:t>The worksheets and the visual representation that will be used are as follows:</a:t>
            </a:r>
          </a:p>
          <a:p>
            <a:pPr marL="0" marR="0" indent="0">
              <a:lnSpc>
                <a:spcPct val="100000"/>
              </a:lnSpc>
              <a:spcBef>
                <a:spcPts val="1800"/>
              </a:spcBef>
              <a:spcAft>
                <a:spcPts val="12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final dashboard will include a combination of this worksheets visual representation.</a:t>
            </a:r>
          </a:p>
          <a:p>
            <a:pPr>
              <a:lnSpc>
                <a:spcPct val="100000"/>
              </a:lnSpc>
            </a:pPr>
            <a:endParaRPr lang="en-US" sz="1400" dirty="0"/>
          </a:p>
        </p:txBody>
      </p:sp>
      <p:graphicFrame>
        <p:nvGraphicFramePr>
          <p:cNvPr id="4" name="Table 3">
            <a:extLst>
              <a:ext uri="{FF2B5EF4-FFF2-40B4-BE49-F238E27FC236}">
                <a16:creationId xmlns:a16="http://schemas.microsoft.com/office/drawing/2014/main" id="{E6AC716A-E2AC-4264-92B3-80786A4318A9}"/>
              </a:ext>
            </a:extLst>
          </p:cNvPr>
          <p:cNvGraphicFramePr>
            <a:graphicFrameLocks noGrp="1"/>
          </p:cNvGraphicFramePr>
          <p:nvPr>
            <p:extLst>
              <p:ext uri="{D42A27DB-BD31-4B8C-83A1-F6EECF244321}">
                <p14:modId xmlns:p14="http://schemas.microsoft.com/office/powerpoint/2010/main" val="1253730034"/>
              </p:ext>
            </p:extLst>
          </p:nvPr>
        </p:nvGraphicFramePr>
        <p:xfrm>
          <a:off x="4820578" y="702156"/>
          <a:ext cx="6402709" cy="5273200"/>
        </p:xfrm>
        <a:graphic>
          <a:graphicData uri="http://schemas.openxmlformats.org/drawingml/2006/table">
            <a:tbl>
              <a:tblPr firstRow="1" firstCol="1" bandRow="1">
                <a:tableStyleId>{5C22544A-7EE6-4342-B048-85BDC9FD1C3A}</a:tableStyleId>
              </a:tblPr>
              <a:tblGrid>
                <a:gridCol w="4275151">
                  <a:extLst>
                    <a:ext uri="{9D8B030D-6E8A-4147-A177-3AD203B41FA5}">
                      <a16:colId xmlns:a16="http://schemas.microsoft.com/office/drawing/2014/main" val="835290775"/>
                    </a:ext>
                  </a:extLst>
                </a:gridCol>
                <a:gridCol w="2127558">
                  <a:extLst>
                    <a:ext uri="{9D8B030D-6E8A-4147-A177-3AD203B41FA5}">
                      <a16:colId xmlns:a16="http://schemas.microsoft.com/office/drawing/2014/main" val="1543302994"/>
                    </a:ext>
                  </a:extLst>
                </a:gridCol>
              </a:tblGrid>
              <a:tr h="263660">
                <a:tc>
                  <a:txBody>
                    <a:bodyPr/>
                    <a:lstStyle/>
                    <a:p>
                      <a:pPr marL="0" marR="0">
                        <a:lnSpc>
                          <a:spcPct val="107000"/>
                        </a:lnSpc>
                        <a:spcBef>
                          <a:spcPts val="1800"/>
                        </a:spcBef>
                        <a:spcAft>
                          <a:spcPts val="1200"/>
                        </a:spcAft>
                      </a:pPr>
                      <a:r>
                        <a:rPr lang="en-US" sz="1400" dirty="0">
                          <a:effectLst/>
                        </a:rPr>
                        <a:t>Worksheet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Visual representation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2271886145"/>
                  </a:ext>
                </a:extLst>
              </a:tr>
              <a:tr h="263660">
                <a:tc>
                  <a:txBody>
                    <a:bodyPr/>
                    <a:lstStyle/>
                    <a:p>
                      <a:pPr marL="0" marR="0">
                        <a:lnSpc>
                          <a:spcPct val="107000"/>
                        </a:lnSpc>
                        <a:spcBef>
                          <a:spcPts val="1800"/>
                        </a:spcBef>
                        <a:spcAft>
                          <a:spcPts val="1200"/>
                        </a:spcAft>
                      </a:pPr>
                      <a:r>
                        <a:rPr lang="en-US" sz="1400">
                          <a:effectLst/>
                        </a:rPr>
                        <a:t>Course locations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Map visual representation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741963805"/>
                  </a:ext>
                </a:extLst>
              </a:tr>
              <a:tr h="263660">
                <a:tc>
                  <a:txBody>
                    <a:bodyPr/>
                    <a:lstStyle/>
                    <a:p>
                      <a:pPr marL="0" marR="0">
                        <a:lnSpc>
                          <a:spcPct val="107000"/>
                        </a:lnSpc>
                        <a:spcBef>
                          <a:spcPts val="1800"/>
                        </a:spcBef>
                        <a:spcAft>
                          <a:spcPts val="1200"/>
                        </a:spcAft>
                      </a:pPr>
                      <a:r>
                        <a:rPr lang="en-US" sz="1400" dirty="0">
                          <a:effectLst/>
                        </a:rPr>
                        <a:t>Historical constructor points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Bar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4013561707"/>
                  </a:ext>
                </a:extLst>
              </a:tr>
              <a:tr h="263660">
                <a:tc>
                  <a:txBody>
                    <a:bodyPr/>
                    <a:lstStyle/>
                    <a:p>
                      <a:pPr marL="0" marR="0">
                        <a:lnSpc>
                          <a:spcPct val="107000"/>
                        </a:lnSpc>
                        <a:spcBef>
                          <a:spcPts val="1800"/>
                        </a:spcBef>
                        <a:spcAft>
                          <a:spcPts val="1200"/>
                        </a:spcAft>
                      </a:pPr>
                      <a:r>
                        <a:rPr lang="en-US" sz="1400">
                          <a:effectLst/>
                        </a:rPr>
                        <a:t>Constructor nationality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Pie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166951445"/>
                  </a:ext>
                </a:extLst>
              </a:tr>
              <a:tr h="263660">
                <a:tc>
                  <a:txBody>
                    <a:bodyPr/>
                    <a:lstStyle/>
                    <a:p>
                      <a:pPr marL="0" marR="0">
                        <a:lnSpc>
                          <a:spcPct val="107000"/>
                        </a:lnSpc>
                        <a:spcBef>
                          <a:spcPts val="1800"/>
                        </a:spcBef>
                        <a:spcAft>
                          <a:spcPts val="1200"/>
                        </a:spcAft>
                      </a:pPr>
                      <a:r>
                        <a:rPr lang="en-US" sz="1400">
                          <a:effectLst/>
                        </a:rPr>
                        <a:t>Season winners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Bar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411222479"/>
                  </a:ext>
                </a:extLst>
              </a:tr>
              <a:tr h="263660">
                <a:tc>
                  <a:txBody>
                    <a:bodyPr/>
                    <a:lstStyle/>
                    <a:p>
                      <a:pPr marL="0" marR="0">
                        <a:lnSpc>
                          <a:spcPct val="107000"/>
                        </a:lnSpc>
                        <a:spcBef>
                          <a:spcPts val="1800"/>
                        </a:spcBef>
                        <a:spcAft>
                          <a:spcPts val="1200"/>
                        </a:spcAft>
                      </a:pPr>
                      <a:r>
                        <a:rPr lang="en-US" sz="1400">
                          <a:effectLst/>
                        </a:rPr>
                        <a:t>Race winners (pilots)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Bar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059880586"/>
                  </a:ext>
                </a:extLst>
              </a:tr>
              <a:tr h="263660">
                <a:tc>
                  <a:txBody>
                    <a:bodyPr/>
                    <a:lstStyle/>
                    <a:p>
                      <a:pPr marL="0" marR="0">
                        <a:lnSpc>
                          <a:spcPct val="107000"/>
                        </a:lnSpc>
                        <a:spcBef>
                          <a:spcPts val="1800"/>
                        </a:spcBef>
                        <a:spcAft>
                          <a:spcPts val="1200"/>
                        </a:spcAft>
                      </a:pPr>
                      <a:r>
                        <a:rPr lang="en-US" sz="1400">
                          <a:effectLst/>
                        </a:rPr>
                        <a:t>Season constructor winners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Pie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935972371"/>
                  </a:ext>
                </a:extLst>
              </a:tr>
              <a:tr h="263660">
                <a:tc>
                  <a:txBody>
                    <a:bodyPr/>
                    <a:lstStyle/>
                    <a:p>
                      <a:pPr marL="0" marR="0">
                        <a:lnSpc>
                          <a:spcPct val="107000"/>
                        </a:lnSpc>
                        <a:spcBef>
                          <a:spcPts val="1800"/>
                        </a:spcBef>
                        <a:spcAft>
                          <a:spcPts val="1200"/>
                        </a:spcAft>
                      </a:pPr>
                      <a:r>
                        <a:rPr lang="en-US" sz="1400" dirty="0">
                          <a:effectLst/>
                        </a:rPr>
                        <a:t>Racer’s nationality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Pie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741695436"/>
                  </a:ext>
                </a:extLst>
              </a:tr>
              <a:tr h="263660">
                <a:tc>
                  <a:txBody>
                    <a:bodyPr/>
                    <a:lstStyle/>
                    <a:p>
                      <a:pPr marL="0" marR="0">
                        <a:lnSpc>
                          <a:spcPct val="107000"/>
                        </a:lnSpc>
                        <a:spcBef>
                          <a:spcPts val="1800"/>
                        </a:spcBef>
                        <a:spcAft>
                          <a:spcPts val="1200"/>
                        </a:spcAft>
                      </a:pPr>
                      <a:r>
                        <a:rPr lang="en-US" sz="1400">
                          <a:effectLst/>
                        </a:rPr>
                        <a:t>Pit stop/outcome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582671237"/>
                  </a:ext>
                </a:extLst>
              </a:tr>
              <a:tr h="263660">
                <a:tc>
                  <a:txBody>
                    <a:bodyPr/>
                    <a:lstStyle/>
                    <a:p>
                      <a:pPr marL="0" marR="0">
                        <a:lnSpc>
                          <a:spcPct val="107000"/>
                        </a:lnSpc>
                        <a:spcBef>
                          <a:spcPts val="1800"/>
                        </a:spcBef>
                        <a:spcAft>
                          <a:spcPts val="1200"/>
                        </a:spcAft>
                      </a:pPr>
                      <a:r>
                        <a:rPr lang="en-US" sz="1400">
                          <a:effectLst/>
                        </a:rPr>
                        <a:t>Total constructor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079574211"/>
                  </a:ext>
                </a:extLst>
              </a:tr>
              <a:tr h="263660">
                <a:tc>
                  <a:txBody>
                    <a:bodyPr/>
                    <a:lstStyle/>
                    <a:p>
                      <a:pPr marL="0" marR="0">
                        <a:lnSpc>
                          <a:spcPct val="107000"/>
                        </a:lnSpc>
                        <a:spcBef>
                          <a:spcPts val="1800"/>
                        </a:spcBef>
                        <a:spcAft>
                          <a:spcPts val="1200"/>
                        </a:spcAft>
                      </a:pPr>
                      <a:r>
                        <a:rPr lang="en-US" sz="1400">
                          <a:effectLst/>
                        </a:rPr>
                        <a:t>Total season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255145381"/>
                  </a:ext>
                </a:extLst>
              </a:tr>
              <a:tr h="263660">
                <a:tc>
                  <a:txBody>
                    <a:bodyPr/>
                    <a:lstStyle/>
                    <a:p>
                      <a:pPr marL="0" marR="0">
                        <a:lnSpc>
                          <a:spcPct val="107000"/>
                        </a:lnSpc>
                        <a:spcBef>
                          <a:spcPts val="1800"/>
                        </a:spcBef>
                        <a:spcAft>
                          <a:spcPts val="1200"/>
                        </a:spcAft>
                      </a:pPr>
                      <a:r>
                        <a:rPr lang="en-US" sz="1400">
                          <a:effectLst/>
                        </a:rPr>
                        <a:t>Fastest laps/outcome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2083429978"/>
                  </a:ext>
                </a:extLst>
              </a:tr>
              <a:tr h="263660">
                <a:tc>
                  <a:txBody>
                    <a:bodyPr/>
                    <a:lstStyle/>
                    <a:p>
                      <a:pPr marL="0" marR="0">
                        <a:lnSpc>
                          <a:spcPct val="107000"/>
                        </a:lnSpc>
                        <a:spcBef>
                          <a:spcPts val="1800"/>
                        </a:spcBef>
                        <a:spcAft>
                          <a:spcPts val="1200"/>
                        </a:spcAft>
                      </a:pPr>
                      <a:r>
                        <a:rPr lang="en-US" sz="1400">
                          <a:effectLst/>
                        </a:rPr>
                        <a:t>Pilot experience years/outcome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546784408"/>
                  </a:ext>
                </a:extLst>
              </a:tr>
              <a:tr h="263660">
                <a:tc>
                  <a:txBody>
                    <a:bodyPr/>
                    <a:lstStyle/>
                    <a:p>
                      <a:pPr marL="0" marR="0">
                        <a:lnSpc>
                          <a:spcPct val="107000"/>
                        </a:lnSpc>
                        <a:spcBef>
                          <a:spcPts val="1800"/>
                        </a:spcBef>
                        <a:spcAft>
                          <a:spcPts val="1200"/>
                        </a:spcAft>
                      </a:pPr>
                      <a:r>
                        <a:rPr lang="en-US" sz="1400">
                          <a:effectLst/>
                        </a:rPr>
                        <a:t>Starting position/outcome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4256895264"/>
                  </a:ext>
                </a:extLst>
              </a:tr>
              <a:tr h="263660">
                <a:tc>
                  <a:txBody>
                    <a:bodyPr/>
                    <a:lstStyle/>
                    <a:p>
                      <a:pPr marL="0" marR="0">
                        <a:lnSpc>
                          <a:spcPct val="107000"/>
                        </a:lnSpc>
                        <a:spcBef>
                          <a:spcPts val="1800"/>
                        </a:spcBef>
                        <a:spcAft>
                          <a:spcPts val="1200"/>
                        </a:spcAft>
                      </a:pPr>
                      <a:r>
                        <a:rPr lang="en-US" sz="1400">
                          <a:effectLst/>
                        </a:rPr>
                        <a:t>Pilot experience on the course/outcome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952386779"/>
                  </a:ext>
                </a:extLst>
              </a:tr>
              <a:tr h="263660">
                <a:tc>
                  <a:txBody>
                    <a:bodyPr/>
                    <a:lstStyle/>
                    <a:p>
                      <a:pPr marL="0" marR="0">
                        <a:lnSpc>
                          <a:spcPct val="107000"/>
                        </a:lnSpc>
                        <a:spcBef>
                          <a:spcPts val="1800"/>
                        </a:spcBef>
                        <a:spcAft>
                          <a:spcPts val="1200"/>
                        </a:spcAft>
                      </a:pPr>
                      <a:r>
                        <a:rPr lang="en-US" sz="1400">
                          <a:effectLst/>
                        </a:rPr>
                        <a:t>Accident or crash average/outcome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2728045198"/>
                  </a:ext>
                </a:extLst>
              </a:tr>
              <a:tr h="263660">
                <a:tc>
                  <a:txBody>
                    <a:bodyPr/>
                    <a:lstStyle/>
                    <a:p>
                      <a:pPr marL="0" marR="0">
                        <a:lnSpc>
                          <a:spcPct val="107000"/>
                        </a:lnSpc>
                        <a:spcBef>
                          <a:spcPts val="1800"/>
                        </a:spcBef>
                        <a:spcAft>
                          <a:spcPts val="1200"/>
                        </a:spcAft>
                      </a:pPr>
                      <a:r>
                        <a:rPr lang="en-US" sz="1400">
                          <a:effectLst/>
                        </a:rPr>
                        <a:t>Pilot total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872674905"/>
                  </a:ext>
                </a:extLst>
              </a:tr>
              <a:tr h="263660">
                <a:tc>
                  <a:txBody>
                    <a:bodyPr/>
                    <a:lstStyle/>
                    <a:p>
                      <a:pPr marL="0" marR="0">
                        <a:lnSpc>
                          <a:spcPct val="107000"/>
                        </a:lnSpc>
                        <a:spcBef>
                          <a:spcPts val="1800"/>
                        </a:spcBef>
                        <a:spcAft>
                          <a:spcPts val="1200"/>
                        </a:spcAft>
                      </a:pPr>
                      <a:r>
                        <a:rPr lang="en-US" sz="1400">
                          <a:effectLst/>
                        </a:rPr>
                        <a:t>Season constructor earned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089250490"/>
                  </a:ext>
                </a:extLst>
              </a:tr>
              <a:tr h="263660">
                <a:tc>
                  <a:txBody>
                    <a:bodyPr/>
                    <a:lstStyle/>
                    <a:p>
                      <a:pPr marL="0" marR="0">
                        <a:lnSpc>
                          <a:spcPct val="107000"/>
                        </a:lnSpc>
                        <a:spcBef>
                          <a:spcPts val="1800"/>
                        </a:spcBef>
                        <a:spcAft>
                          <a:spcPts val="1200"/>
                        </a:spcAft>
                      </a:pPr>
                      <a:r>
                        <a:rPr lang="en-US" sz="1400">
                          <a:effectLst/>
                        </a:rPr>
                        <a:t>Average malfunctions/outcome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416334861"/>
                  </a:ext>
                </a:extLst>
              </a:tr>
              <a:tr h="263660">
                <a:tc>
                  <a:txBody>
                    <a:bodyPr/>
                    <a:lstStyle/>
                    <a:p>
                      <a:pPr marL="0" marR="0">
                        <a:lnSpc>
                          <a:spcPct val="107000"/>
                        </a:lnSpc>
                        <a:spcBef>
                          <a:spcPts val="1800"/>
                        </a:spcBef>
                        <a:spcAft>
                          <a:spcPts val="1200"/>
                        </a:spcAft>
                      </a:pPr>
                      <a:r>
                        <a:rPr lang="en-US" sz="1400">
                          <a:effectLst/>
                        </a:rPr>
                        <a:t>Historical malfunctions per course/outcome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dirty="0">
                          <a:effectLst/>
                        </a:rPr>
                        <a:t>Scatter plot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476536184"/>
                  </a:ext>
                </a:extLst>
              </a:tr>
            </a:tbl>
          </a:graphicData>
        </a:graphic>
      </p:graphicFrame>
    </p:spTree>
    <p:extLst>
      <p:ext uri="{BB962C8B-B14F-4D97-AF65-F5344CB8AC3E}">
        <p14:creationId xmlns:p14="http://schemas.microsoft.com/office/powerpoint/2010/main" val="140527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7E8F0-1AE7-439E-9E34-838C2D75C2CF}"/>
              </a:ext>
            </a:extLst>
          </p:cNvPr>
          <p:cNvSpPr>
            <a:spLocks noGrp="1"/>
          </p:cNvSpPr>
          <p:nvPr>
            <p:ph type="title"/>
          </p:nvPr>
        </p:nvSpPr>
        <p:spPr>
          <a:xfrm>
            <a:off x="581192" y="702156"/>
            <a:ext cx="11029616" cy="1188720"/>
          </a:xfrm>
        </p:spPr>
        <p:txBody>
          <a:bodyPr>
            <a:normAutofit/>
          </a:bodyPr>
          <a:lstStyle/>
          <a:p>
            <a:r>
              <a:rPr lang="en-US" dirty="0"/>
              <a:t>Formula 1 – selected topic</a:t>
            </a:r>
          </a:p>
        </p:txBody>
      </p:sp>
      <p:sp>
        <p:nvSpPr>
          <p:cNvPr id="12" name="Rectangle 11">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ADFE2C-29D7-4B5B-BE05-BFC327DC4FBC}"/>
              </a:ext>
            </a:extLst>
          </p:cNvPr>
          <p:cNvPicPr>
            <a:picLocks noChangeAspect="1"/>
          </p:cNvPicPr>
          <p:nvPr/>
        </p:nvPicPr>
        <p:blipFill rotWithShape="1">
          <a:blip r:embed="rId2"/>
          <a:srcRect l="2938" r="8465" b="2"/>
          <a:stretch/>
        </p:blipFill>
        <p:spPr>
          <a:xfrm>
            <a:off x="776650" y="2702766"/>
            <a:ext cx="3061163" cy="3020838"/>
          </a:xfrm>
          <a:prstGeom prst="rect">
            <a:avLst/>
          </a:prstGeom>
        </p:spPr>
      </p:pic>
      <p:sp>
        <p:nvSpPr>
          <p:cNvPr id="3" name="Content Placeholder 2">
            <a:extLst>
              <a:ext uri="{FF2B5EF4-FFF2-40B4-BE49-F238E27FC236}">
                <a16:creationId xmlns:a16="http://schemas.microsoft.com/office/drawing/2014/main" id="{8114D148-1E40-429C-9B50-D0F4AD44F8C3}"/>
              </a:ext>
            </a:extLst>
          </p:cNvPr>
          <p:cNvSpPr>
            <a:spLocks noGrp="1"/>
          </p:cNvSpPr>
          <p:nvPr>
            <p:ph idx="1"/>
          </p:nvPr>
        </p:nvSpPr>
        <p:spPr>
          <a:xfrm>
            <a:off x="4505326" y="2180496"/>
            <a:ext cx="6755510" cy="4045683"/>
          </a:xfrm>
        </p:spPr>
        <p:txBody>
          <a:bodyPr>
            <a:normAutofit/>
          </a:bodyPr>
          <a:lstStyle/>
          <a:p>
            <a:pPr marL="0" indent="0">
              <a:buNone/>
            </a:pPr>
            <a:r>
              <a:rPr lang="en-US" sz="1600"/>
              <a:t>With every single competition or race performed, hard data from the event is provided just like racing times, number of laps, pit stops, drivers’ final positions, etc. that can help analyze more intangible characteristics, just like skill, teams´ preparation or drivers’ resilience through data analysis.</a:t>
            </a:r>
          </a:p>
          <a:p>
            <a:pPr marL="0" indent="0">
              <a:buNone/>
            </a:pPr>
            <a:r>
              <a:rPr lang="en-US" sz="1600"/>
              <a:t>The data for analysis is available and verifiable, also, the data is diverse (times, stop counts, accidents, mechanical failures, etc.) so is perfect to demonstrate and place in practice the importance of data analysis for understanding sports, businesses, history and almost every topic that can be measured.</a:t>
            </a:r>
          </a:p>
          <a:p>
            <a:pPr marL="0" indent="0">
              <a:buNone/>
            </a:pPr>
            <a:r>
              <a:rPr lang="en-US" sz="1600"/>
              <a:t>In this project, we are interested in identifying and determining the main factors that have an effect in a race and its impact in the outcome.</a:t>
            </a:r>
          </a:p>
          <a:p>
            <a:pPr marL="0" indent="0">
              <a:buNone/>
            </a:pPr>
            <a:r>
              <a:rPr lang="en-US" sz="1600"/>
              <a:t>Formula 1 races have two fundamental elements that constantly interact, the drivers and the cars.</a:t>
            </a:r>
          </a:p>
          <a:p>
            <a:endParaRPr lang="en-US" sz="1600"/>
          </a:p>
        </p:txBody>
      </p:sp>
    </p:spTree>
    <p:extLst>
      <p:ext uri="{BB962C8B-B14F-4D97-AF65-F5344CB8AC3E}">
        <p14:creationId xmlns:p14="http://schemas.microsoft.com/office/powerpoint/2010/main" val="49230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Machine learning models</a:t>
            </a:r>
          </a:p>
        </p:txBody>
      </p:sp>
    </p:spTree>
    <p:extLst>
      <p:ext uri="{BB962C8B-B14F-4D97-AF65-F5344CB8AC3E}">
        <p14:creationId xmlns:p14="http://schemas.microsoft.com/office/powerpoint/2010/main" val="3036460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779-9DD0-482D-9E7D-CCA0E689E0C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4961A03-6F34-46F8-AEE0-CBDE7B655ED2}"/>
              </a:ext>
            </a:extLst>
          </p:cNvPr>
          <p:cNvSpPr>
            <a:spLocks noGrp="1"/>
          </p:cNvSpPr>
          <p:nvPr>
            <p:ph idx="1"/>
          </p:nvPr>
        </p:nvSpPr>
        <p:spPr/>
        <p:txBody>
          <a:bodyPr/>
          <a:lstStyle/>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Correlation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First of all, as we are interested on identify the linear relationship between some variables and compute their association, we must set up a correlation analysis also this will help us to identify the potential variables of interest, high correlation points to a strong relationship between the two variables. The result will show us the direction of the relationship (positive or negative correlation) or if not exist correlation.</a:t>
            </a:r>
          </a:p>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Principal Component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will use this statistical technique to group similar variables reducing the number of dimensions by transforming a large set of variables into a smaller one that contains most of the information. Using this technique will depend in the number of variables that could be correlated.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9513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779-9DD0-482D-9E7D-CCA0E689E0C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4961A03-6F34-46F8-AEE0-CBDE7B655ED2}"/>
              </a:ext>
            </a:extLst>
          </p:cNvPr>
          <p:cNvSpPr>
            <a:spLocks noGrp="1"/>
          </p:cNvSpPr>
          <p:nvPr>
            <p:ph idx="1"/>
          </p:nvPr>
        </p:nvSpPr>
        <p:spPr/>
        <p:txBody>
          <a:bodyPr/>
          <a:lstStyle/>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Linear and multiple linear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will use linear regression and multiple linear models as an exploratory tool to quantify and measure the variability of two or more correlated variables, in fact linear regression is an extension of the correlation analysis. Linear regression could help us to know if values from some variables let us predict values for our dependent variable. Using a multiple linear regression, we can try with multiple independent variables to account for parts of the total variance observed in the dependent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will use the significancy for each independent variable to determine if there is a significant relationship with the dependent variable. Once we have evaluated each independent variable, we'll evaluate the r-squared value of the model to determine if the model sufficiently predicts our dependent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103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779-9DD0-482D-9E7D-CCA0E689E0C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4961A03-6F34-46F8-AEE0-CBDE7B655ED2}"/>
              </a:ext>
            </a:extLst>
          </p:cNvPr>
          <p:cNvSpPr>
            <a:spLocks noGrp="1"/>
          </p:cNvSpPr>
          <p:nvPr>
            <p:ph idx="1"/>
          </p:nvPr>
        </p:nvSpPr>
        <p:spPr/>
        <p:txBody>
          <a:bodyPr>
            <a:normAutofit fontScale="62500" lnSpcReduction="20000"/>
          </a:bodyPr>
          <a:lstStyle/>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Supervised Learning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believe we can use some supervised model to deal with our research question, as we know who the winner for every race was. Machine learning models let us predict, based on data from previous patients who driver could win based on some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Logistic regression predicts binary outcomes and evaluates the probability of an occurrence, so we can calculate the percentage of possibility for one drive who own to one constructor to win a race using multiple variables as qualify position, time on pit stops, drivers experience and also tracks. The model would take features into account and decide whether a driver can or not win meaning that there are only two possible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Like logistic regression, Support vector machine (SVM) is another supervised learning model that we can use to classify if a sample is categorized into one of two possibilities (win or lose). Finally applying a Random forest algorithm, we can rank the importance of input variables in order to remove some variables that could be affecting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Depending in our final dataset, if It has many data points or complex features, may overwhelm the previous models, in that case we could attempt to use a deep learning model as neural networks to evaluate every interaction within and across neurons.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Unsupervised Learning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this moment, we cannot rule out the use of an unsupervised learning model, even when we know the previous result on our database. We can use this type of model to find hidden patterns.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3738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Technologies Used</a:t>
            </a:r>
          </a:p>
        </p:txBody>
      </p:sp>
    </p:spTree>
    <p:extLst>
      <p:ext uri="{BB962C8B-B14F-4D97-AF65-F5344CB8AC3E}">
        <p14:creationId xmlns:p14="http://schemas.microsoft.com/office/powerpoint/2010/main" val="1743507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D459-FF30-4088-8DC5-6FAE9D3DE15A}"/>
              </a:ext>
            </a:extLst>
          </p:cNvPr>
          <p:cNvSpPr>
            <a:spLocks noGrp="1"/>
          </p:cNvSpPr>
          <p:nvPr>
            <p:ph type="title"/>
          </p:nvPr>
        </p:nvSpPr>
        <p:spPr>
          <a:xfrm>
            <a:off x="581192" y="702156"/>
            <a:ext cx="11029616" cy="1188720"/>
          </a:xfrm>
        </p:spPr>
        <p:txBody>
          <a:bodyPr>
            <a:normAutofit/>
          </a:bodyPr>
          <a:lstStyle/>
          <a:p>
            <a:r>
              <a:rPr lang="es-MX" dirty="0"/>
              <a:t>Technologies </a:t>
            </a:r>
            <a:r>
              <a:rPr lang="es-MX" dirty="0" err="1"/>
              <a:t>used</a:t>
            </a:r>
            <a:endParaRPr lang="en-US" dirty="0"/>
          </a:p>
        </p:txBody>
      </p:sp>
      <p:sp>
        <p:nvSpPr>
          <p:cNvPr id="10" name="Rectangle 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CC5419-1714-43BF-8513-4E3F8B3C11E2}"/>
              </a:ext>
            </a:extLst>
          </p:cNvPr>
          <p:cNvPicPr>
            <a:picLocks noChangeAspect="1"/>
          </p:cNvPicPr>
          <p:nvPr/>
        </p:nvPicPr>
        <p:blipFill rotWithShape="1">
          <a:blip r:embed="rId2"/>
          <a:srcRect r="946" b="-3"/>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321D68F1-B29A-492D-921F-CE78FDF4AB3A}"/>
              </a:ext>
            </a:extLst>
          </p:cNvPr>
          <p:cNvSpPr>
            <a:spLocks noGrp="1"/>
          </p:cNvSpPr>
          <p:nvPr>
            <p:ph idx="1"/>
          </p:nvPr>
        </p:nvSpPr>
        <p:spPr>
          <a:xfrm>
            <a:off x="6340830" y="2340864"/>
            <a:ext cx="5269977" cy="3634486"/>
          </a:xfrm>
        </p:spPr>
        <p:txBody>
          <a:bodyPr>
            <a:normAutofit/>
          </a:bodyPr>
          <a:lstStyle/>
          <a:p>
            <a:pPr marL="0" marR="0" indent="0">
              <a:lnSpc>
                <a:spcPct val="100000"/>
              </a:lnSpc>
              <a:spcBef>
                <a:spcPts val="0"/>
              </a:spcBef>
              <a:spcAft>
                <a:spcPts val="1200"/>
              </a:spcAft>
              <a:buNone/>
            </a:pPr>
            <a:r>
              <a:rPr lang="en-US">
                <a:effectLst/>
                <a:latin typeface="Segoe UI" panose="020B0502040204020203" pitchFamily="34" charset="0"/>
                <a:ea typeface="Times New Roman" panose="02020603050405020304" pitchFamily="18" charset="0"/>
                <a:cs typeface="Times New Roman" panose="02020603050405020304" pitchFamily="18" charset="0"/>
              </a:rPr>
              <a:t>Data Cleaning and Analysis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1200"/>
              </a:spcAft>
            </a:pPr>
            <a:r>
              <a:rPr lang="en-US">
                <a:effectLst/>
                <a:latin typeface="Segoe UI" panose="020B0502040204020203" pitchFamily="34" charset="0"/>
                <a:ea typeface="Times New Roman" panose="02020603050405020304" pitchFamily="18" charset="0"/>
                <a:cs typeface="Times New Roman" panose="02020603050405020304" pitchFamily="18" charset="0"/>
              </a:rPr>
              <a:t>Pandas will be used to clean the data and perform an exploratory analysis. Further analysis will be completed using Python. As a query </a:t>
            </a:r>
            <a:r>
              <a:rPr lang="en-US" err="1">
                <a:effectLst/>
                <a:latin typeface="Segoe UI" panose="020B0502040204020203" pitchFamily="34" charset="0"/>
                <a:ea typeface="Times New Roman" panose="02020603050405020304" pitchFamily="18" charset="0"/>
                <a:cs typeface="Times New Roman" panose="02020603050405020304" pitchFamily="18" charset="0"/>
              </a:rPr>
              <a:t>techonoly</a:t>
            </a:r>
            <a:r>
              <a:rPr lang="en-US">
                <a:effectLst/>
                <a:latin typeface="Segoe UI" panose="020B0502040204020203" pitchFamily="34" charset="0"/>
                <a:ea typeface="Times New Roman" panose="02020603050405020304" pitchFamily="18" charset="0"/>
                <a:cs typeface="Times New Roman" panose="02020603050405020304" pitchFamily="18" charset="0"/>
              </a:rPr>
              <a:t> we will use some SQL in Postgres to merge and analyze the complete data prior to start our analysis.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SzPts val="1000"/>
              <a:buNone/>
              <a:tabLst>
                <a:tab pos="457200" algn="l"/>
              </a:tabLst>
            </a:pPr>
            <a:r>
              <a:rPr lang="en-US">
                <a:effectLst/>
                <a:latin typeface="Segoe UI" panose="020B0502040204020203" pitchFamily="34" charset="0"/>
                <a:ea typeface="Times New Roman" panose="02020603050405020304" pitchFamily="18" charset="0"/>
                <a:cs typeface="Times New Roman" panose="02020603050405020304" pitchFamily="18" charset="0"/>
              </a:rPr>
              <a:t>Database Storage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1200"/>
              </a:spcAft>
            </a:pPr>
            <a:r>
              <a:rPr lang="en-US">
                <a:effectLst/>
                <a:latin typeface="Segoe UI" panose="020B0502040204020203" pitchFamily="34" charset="0"/>
                <a:ea typeface="Times New Roman" panose="02020603050405020304" pitchFamily="18" charset="0"/>
                <a:cs typeface="Times New Roman" panose="02020603050405020304" pitchFamily="18" charset="0"/>
              </a:rPr>
              <a:t>Postgres will be the tool we will use to store our data in SQL, we will use pandas to read the information out from a CSV source and will move those </a:t>
            </a:r>
            <a:r>
              <a:rPr lang="en-US" err="1">
                <a:effectLst/>
                <a:latin typeface="Segoe UI" panose="020B0502040204020203" pitchFamily="34" charset="0"/>
                <a:ea typeface="Times New Roman" panose="02020603050405020304" pitchFamily="18" charset="0"/>
                <a:cs typeface="Times New Roman" panose="02020603050405020304" pitchFamily="18" charset="0"/>
              </a:rPr>
              <a:t>dataframes</a:t>
            </a:r>
            <a:r>
              <a:rPr lang="en-US">
                <a:effectLst/>
                <a:latin typeface="Segoe UI" panose="020B0502040204020203" pitchFamily="34" charset="0"/>
                <a:ea typeface="Times New Roman" panose="02020603050405020304" pitchFamily="18" charset="0"/>
                <a:cs typeface="Times New Roman" panose="02020603050405020304" pitchFamily="18" charset="0"/>
              </a:rPr>
              <a:t> into a SQL databases.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a:p>
        </p:txBody>
      </p:sp>
    </p:spTree>
    <p:extLst>
      <p:ext uri="{BB962C8B-B14F-4D97-AF65-F5344CB8AC3E}">
        <p14:creationId xmlns:p14="http://schemas.microsoft.com/office/powerpoint/2010/main" val="1944716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BD459-FF30-4088-8DC5-6FAE9D3DE15A}"/>
              </a:ext>
            </a:extLst>
          </p:cNvPr>
          <p:cNvSpPr>
            <a:spLocks noGrp="1"/>
          </p:cNvSpPr>
          <p:nvPr>
            <p:ph type="title"/>
          </p:nvPr>
        </p:nvSpPr>
        <p:spPr>
          <a:xfrm>
            <a:off x="581192" y="702156"/>
            <a:ext cx="11029616" cy="1188720"/>
          </a:xfrm>
        </p:spPr>
        <p:txBody>
          <a:bodyPr>
            <a:normAutofit/>
          </a:bodyPr>
          <a:lstStyle/>
          <a:p>
            <a:r>
              <a:rPr lang="es-MX" dirty="0"/>
              <a:t>Technologies </a:t>
            </a:r>
            <a:r>
              <a:rPr lang="es-MX" dirty="0" err="1"/>
              <a:t>used</a:t>
            </a:r>
            <a:endParaRPr lang="en-US" dirty="0"/>
          </a:p>
        </p:txBody>
      </p:sp>
      <p:sp>
        <p:nvSpPr>
          <p:cNvPr id="12" name="Rectangle 1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21D68F1-B29A-492D-921F-CE78FDF4AB3A}"/>
              </a:ext>
            </a:extLst>
          </p:cNvPr>
          <p:cNvSpPr>
            <a:spLocks noGrp="1"/>
          </p:cNvSpPr>
          <p:nvPr>
            <p:ph idx="1"/>
          </p:nvPr>
        </p:nvSpPr>
        <p:spPr>
          <a:xfrm>
            <a:off x="581193" y="2180496"/>
            <a:ext cx="6917210" cy="4045683"/>
          </a:xfrm>
        </p:spPr>
        <p:txBody>
          <a:bodyPr>
            <a:normAutofit/>
          </a:bodyPr>
          <a:lstStyle/>
          <a:p>
            <a:pPr marL="0" marR="0" lvl="0" indent="0">
              <a:lnSpc>
                <a:spcPct val="100000"/>
              </a:lnSpc>
              <a:spcBef>
                <a:spcPts val="1200"/>
              </a:spcBef>
              <a:spcAft>
                <a:spcPts val="1200"/>
              </a:spcAft>
              <a:buSzPts val="1000"/>
              <a:buNone/>
              <a:tabLst>
                <a:tab pos="457200" algn="l"/>
              </a:tabLst>
            </a:pPr>
            <a:r>
              <a:rPr lang="en-US" sz="900" b="1">
                <a:effectLst/>
                <a:latin typeface="Segoe UI" panose="020B0502040204020203" pitchFamily="34" charset="0"/>
                <a:ea typeface="Times New Roman" panose="02020603050405020304" pitchFamily="18" charset="0"/>
                <a:cs typeface="Times New Roman" panose="02020603050405020304" pitchFamily="18" charset="0"/>
              </a:rPr>
              <a:t>Machine Learning</a:t>
            </a:r>
            <a:endParaRPr lang="en-US" sz="900" b="1">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a:effectLst/>
                <a:latin typeface="Segoe UI" panose="020B0502040204020203" pitchFamily="34" charset="0"/>
                <a:ea typeface="Times New Roman" panose="02020603050405020304" pitchFamily="18" charset="0"/>
                <a:cs typeface="Times New Roman" panose="02020603050405020304" pitchFamily="18" charset="0"/>
              </a:rPr>
              <a:t>For Correlation analysis we will use R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geom_point</a:t>
            </a:r>
            <a:r>
              <a:rPr lang="en-US" sz="900">
                <a:effectLst/>
                <a:latin typeface="Segoe UI" panose="020B0502040204020203" pitchFamily="34" charset="0"/>
                <a:ea typeface="Times New Roman" panose="02020603050405020304" pitchFamily="18" charset="0"/>
                <a:cs typeface="Times New Roman" panose="02020603050405020304" pitchFamily="18" charset="0"/>
              </a:rPr>
              <a:t>() plotting function combined with the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cor</a:t>
            </a:r>
            <a:r>
              <a:rPr lang="en-US" sz="900">
                <a:effectLst/>
                <a:latin typeface="Segoe UI" panose="020B0502040204020203" pitchFamily="34" charset="0"/>
                <a:ea typeface="Times New Roman" panose="02020603050405020304" pitchFamily="18" charset="0"/>
                <a:cs typeface="Times New Roman" panose="02020603050405020304" pitchFamily="18" charset="0"/>
              </a:rPr>
              <a:t>() function to quantify the correlation between variables. Also we will use the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lm</a:t>
            </a:r>
            <a:r>
              <a:rPr lang="en-US" sz="900">
                <a:effectLst/>
                <a:latin typeface="Segoe UI" panose="020B0502040204020203" pitchFamily="34" charset="0"/>
                <a:ea typeface="Times New Roman" panose="02020603050405020304" pitchFamily="18" charset="0"/>
                <a:cs typeface="Times New Roman" panose="02020603050405020304" pitchFamily="18" charset="0"/>
              </a:rPr>
              <a:t>() function in R or the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sklearn</a:t>
            </a:r>
            <a:r>
              <a:rPr lang="en-US" sz="900">
                <a:effectLst/>
                <a:latin typeface="Segoe UI" panose="020B0502040204020203" pitchFamily="34" charset="0"/>
                <a:ea typeface="Times New Roman" panose="02020603050405020304" pitchFamily="18" charset="0"/>
                <a:cs typeface="Times New Roman" panose="02020603050405020304" pitchFamily="18" charset="0"/>
              </a:rPr>
              <a:t> for linear regression module in python to calculate the multiple linear regression model. The idea is to apply linear regression to define the level of relationship between variables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a:effectLst/>
                <a:latin typeface="Segoe UI" panose="020B0502040204020203" pitchFamily="34" charset="0"/>
                <a:ea typeface="Times New Roman" panose="02020603050405020304" pitchFamily="18" charset="0"/>
                <a:cs typeface="Times New Roman" panose="02020603050405020304" pitchFamily="18" charset="0"/>
              </a:rPr>
              <a:t>For Machine Learning we are planning to use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sklearn</a:t>
            </a:r>
            <a:r>
              <a:rPr lang="en-US" sz="900">
                <a:effectLst/>
                <a:latin typeface="Segoe UI" panose="020B0502040204020203" pitchFamily="34" charset="0"/>
                <a:ea typeface="Times New Roman" panose="02020603050405020304" pitchFamily="18" charset="0"/>
                <a:cs typeface="Times New Roman" panose="02020603050405020304" pitchFamily="18" charset="0"/>
              </a:rPr>
              <a:t>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LogisticRegression</a:t>
            </a:r>
            <a:r>
              <a:rPr lang="en-US" sz="900">
                <a:effectLst/>
                <a:latin typeface="Segoe UI" panose="020B0502040204020203" pitchFamily="34" charset="0"/>
                <a:ea typeface="Times New Roman" panose="02020603050405020304" pitchFamily="18" charset="0"/>
                <a:cs typeface="Times New Roman" panose="02020603050405020304" pitchFamily="18" charset="0"/>
              </a:rPr>
              <a:t>, SVC and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RandomForestClassifier</a:t>
            </a:r>
            <a:r>
              <a:rPr lang="en-US" sz="900">
                <a:effectLst/>
                <a:latin typeface="Segoe UI" panose="020B0502040204020203" pitchFamily="34" charset="0"/>
                <a:ea typeface="Times New Roman" panose="02020603050405020304" pitchFamily="18" charset="0"/>
                <a:cs typeface="Times New Roman" panose="02020603050405020304" pitchFamily="18" charset="0"/>
              </a:rPr>
              <a:t>) module and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hvplot</a:t>
            </a:r>
            <a:r>
              <a:rPr lang="en-US" sz="900">
                <a:effectLst/>
                <a:latin typeface="Segoe UI" panose="020B0502040204020203" pitchFamily="34" charset="0"/>
                <a:ea typeface="Times New Roman" panose="02020603050405020304" pitchFamily="18" charset="0"/>
                <a:cs typeface="Times New Roman" panose="02020603050405020304" pitchFamily="18" charset="0"/>
              </a:rPr>
              <a:t> for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ploting</a:t>
            </a:r>
            <a:r>
              <a:rPr lang="en-US" sz="900">
                <a:effectLst/>
                <a:latin typeface="Segoe UI" panose="020B0502040204020203" pitchFamily="34" charset="0"/>
                <a:ea typeface="Times New Roman" panose="02020603050405020304" pitchFamily="18" charset="0"/>
                <a:cs typeface="Times New Roman" panose="02020603050405020304" pitchFamily="18" charset="0"/>
              </a:rPr>
              <a:t> mainly. Also if it is necessary we will use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tensorflow</a:t>
            </a:r>
            <a:r>
              <a:rPr lang="en-US" sz="900">
                <a:effectLst/>
                <a:latin typeface="Segoe UI" panose="020B0502040204020203" pitchFamily="34" charset="0"/>
                <a:ea typeface="Times New Roman" panose="02020603050405020304" pitchFamily="18" charset="0"/>
                <a:cs typeface="Times New Roman" panose="02020603050405020304" pitchFamily="18" charset="0"/>
              </a:rPr>
              <a:t> to run a neural network model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a:effectLst/>
                <a:latin typeface="Segoe UI" panose="020B0502040204020203" pitchFamily="34" charset="0"/>
                <a:ea typeface="Times New Roman" panose="02020603050405020304" pitchFamily="18" charset="0"/>
                <a:cs typeface="Times New Roman" panose="02020603050405020304" pitchFamily="18" charset="0"/>
              </a:rPr>
              <a:t>Other statistical techniques as PCA will help us to create clusters and with that define if either the constructor or the pilot has more leverage on winning a race.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0000"/>
              </a:lnSpc>
              <a:spcBef>
                <a:spcPts val="1200"/>
              </a:spcBef>
              <a:spcAft>
                <a:spcPts val="1200"/>
              </a:spcAft>
              <a:buSzPts val="1000"/>
              <a:buNone/>
              <a:tabLst>
                <a:tab pos="457200" algn="l"/>
              </a:tabLst>
            </a:pPr>
            <a:r>
              <a:rPr lang="en-US" sz="900" b="1">
                <a:effectLst/>
                <a:latin typeface="Segoe UI" panose="020B0502040204020203" pitchFamily="34" charset="0"/>
                <a:ea typeface="Times New Roman" panose="02020603050405020304" pitchFamily="18" charset="0"/>
                <a:cs typeface="Times New Roman" panose="02020603050405020304" pitchFamily="18" charset="0"/>
              </a:rPr>
              <a:t>Dashboard</a:t>
            </a:r>
            <a:endParaRPr lang="en-US" sz="900" b="1">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a:effectLst/>
                <a:latin typeface="Segoe UI" panose="020B0502040204020203" pitchFamily="34" charset="0"/>
                <a:ea typeface="Times New Roman" panose="02020603050405020304" pitchFamily="18" charset="0"/>
                <a:cs typeface="Times New Roman" panose="02020603050405020304" pitchFamily="18" charset="0"/>
              </a:rPr>
              <a:t>In order to create visual graphs and the story telling about our analysis, we will use Tableau and python as the </a:t>
            </a:r>
            <a:r>
              <a:rPr lang="en-US" sz="900" err="1">
                <a:effectLst/>
                <a:latin typeface="Segoe UI" panose="020B0502040204020203" pitchFamily="34" charset="0"/>
                <a:ea typeface="Times New Roman" panose="02020603050405020304" pitchFamily="18" charset="0"/>
                <a:cs typeface="Times New Roman" panose="02020603050405020304" pitchFamily="18" charset="0"/>
              </a:rPr>
              <a:t>visualisation</a:t>
            </a:r>
            <a:r>
              <a:rPr lang="en-US" sz="900">
                <a:effectLst/>
                <a:latin typeface="Segoe UI" panose="020B0502040204020203" pitchFamily="34" charset="0"/>
                <a:ea typeface="Times New Roman" panose="02020603050405020304" pitchFamily="18" charset="0"/>
                <a:cs typeface="Times New Roman" panose="02020603050405020304" pitchFamily="18" charset="0"/>
              </a:rPr>
              <a:t> tool among others. With this we will be able to share our findings in a more graphical manner for our collaborators.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900"/>
          </a:p>
        </p:txBody>
      </p:sp>
      <p:sp>
        <p:nvSpPr>
          <p:cNvPr id="18" name="Rectangle 1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C7676F-3226-4721-949C-E153B9E98B25}"/>
              </a:ext>
            </a:extLst>
          </p:cNvPr>
          <p:cNvPicPr>
            <a:picLocks noChangeAspect="1"/>
          </p:cNvPicPr>
          <p:nvPr/>
        </p:nvPicPr>
        <p:blipFill>
          <a:blip r:embed="rId2"/>
          <a:stretch>
            <a:fillRect/>
          </a:stretch>
        </p:blipFill>
        <p:spPr>
          <a:xfrm>
            <a:off x="8363915" y="2566350"/>
            <a:ext cx="3059782" cy="3270799"/>
          </a:xfrm>
          <a:prstGeom prst="rect">
            <a:avLst/>
          </a:prstGeom>
        </p:spPr>
      </p:pic>
    </p:spTree>
    <p:extLst>
      <p:ext uri="{BB962C8B-B14F-4D97-AF65-F5344CB8AC3E}">
        <p14:creationId xmlns:p14="http://schemas.microsoft.com/office/powerpoint/2010/main" val="352774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s-MX" sz="5400" b="0" kern="1200" cap="all" dirty="0">
                <a:solidFill>
                  <a:schemeClr val="tx2"/>
                </a:solidFill>
                <a:latin typeface="+mj-lt"/>
                <a:ea typeface="+mj-ea"/>
                <a:cs typeface="+mj-cs"/>
              </a:rPr>
              <a:t>DATABASE</a:t>
            </a:r>
            <a:endParaRPr lang="en-US" sz="5400" b="0" kern="1200" cap="all" dirty="0">
              <a:solidFill>
                <a:schemeClr val="tx2"/>
              </a:solidFill>
              <a:latin typeface="+mj-lt"/>
              <a:ea typeface="+mj-ea"/>
              <a:cs typeface="+mj-cs"/>
            </a:endParaRPr>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377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50B8-D7E2-48CA-A50E-B0ADDD26C15F}"/>
              </a:ext>
            </a:extLst>
          </p:cNvPr>
          <p:cNvSpPr>
            <a:spLocks noGrp="1"/>
          </p:cNvSpPr>
          <p:nvPr>
            <p:ph type="title"/>
          </p:nvPr>
        </p:nvSpPr>
        <p:spPr/>
        <p:txBody>
          <a:bodyPr/>
          <a:lstStyle/>
          <a:p>
            <a:r>
              <a:rPr lang="en-US" dirty="0"/>
              <a:t>Database Source</a:t>
            </a:r>
          </a:p>
        </p:txBody>
      </p:sp>
      <p:sp>
        <p:nvSpPr>
          <p:cNvPr id="3" name="Content Placeholder 2">
            <a:extLst>
              <a:ext uri="{FF2B5EF4-FFF2-40B4-BE49-F238E27FC236}">
                <a16:creationId xmlns:a16="http://schemas.microsoft.com/office/drawing/2014/main" id="{1422BF21-38BA-4E21-A80B-BBFF15BBCB15}"/>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looked for information that can be usable for these purposes, the characteristics of the data that we could use for the purposes of our project are the following: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Should be accurate.</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Should be verifiable.</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Should be diverse enough to perform our analysis.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380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7EAC-2128-4251-BAF6-3273BE0A303D}"/>
              </a:ext>
            </a:extLst>
          </p:cNvPr>
          <p:cNvSpPr>
            <a:spLocks noGrp="1"/>
          </p:cNvSpPr>
          <p:nvPr>
            <p:ph type="title"/>
          </p:nvPr>
        </p:nvSpPr>
        <p:spPr/>
        <p:txBody>
          <a:bodyPr/>
          <a:lstStyle/>
          <a:p>
            <a:r>
              <a:rPr lang="es-MX" dirty="0" err="1"/>
              <a:t>Database</a:t>
            </a:r>
            <a:r>
              <a:rPr lang="es-MX" dirty="0"/>
              <a:t> - </a:t>
            </a:r>
            <a:r>
              <a:rPr lang="es-MX" dirty="0" err="1"/>
              <a:t>accuracy</a:t>
            </a:r>
            <a:endParaRPr lang="en-US" dirty="0"/>
          </a:p>
        </p:txBody>
      </p:sp>
      <p:sp>
        <p:nvSpPr>
          <p:cNvPr id="3" name="Content Placeholder 2">
            <a:extLst>
              <a:ext uri="{FF2B5EF4-FFF2-40B4-BE49-F238E27FC236}">
                <a16:creationId xmlns:a16="http://schemas.microsoft.com/office/drawing/2014/main" id="{109E338E-04DB-45CC-8C4F-C730F71BB1BE}"/>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Through the research of readily an accurate data the project team identified a compile that is useful for this purpose.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project team inspected randomly some of the data to verify its accuracy through researching on motorsport websites and news to compare the data to the events reported on specialized media.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project team concluded that the data is accurate and can be used for the purpose of this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4143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878873-8F16-4011-BFBB-3A4DF8AEB247}"/>
              </a:ext>
            </a:extLst>
          </p:cNvPr>
          <p:cNvSpPr>
            <a:spLocks noGrp="1"/>
          </p:cNvSpPr>
          <p:nvPr>
            <p:ph type="title"/>
          </p:nvPr>
        </p:nvSpPr>
        <p:spPr>
          <a:xfrm>
            <a:off x="609906" y="702155"/>
            <a:ext cx="3568661" cy="1269713"/>
          </a:xfrm>
        </p:spPr>
        <p:txBody>
          <a:bodyPr>
            <a:normAutofit/>
          </a:bodyPr>
          <a:lstStyle/>
          <a:p>
            <a:r>
              <a:rPr lang="es-MX" dirty="0" err="1"/>
              <a:t>Database</a:t>
            </a:r>
            <a:r>
              <a:rPr lang="es-MX" dirty="0"/>
              <a:t> - </a:t>
            </a:r>
            <a:r>
              <a:rPr lang="es-MX" dirty="0" err="1"/>
              <a:t>diversity</a:t>
            </a:r>
            <a:endParaRPr lang="en-US" dirty="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8BCF68D-0A31-49EC-B017-4472CBFD5C49}"/>
              </a:ext>
            </a:extLst>
          </p:cNvPr>
          <p:cNvSpPr>
            <a:spLocks noGrp="1"/>
          </p:cNvSpPr>
          <p:nvPr>
            <p:ph idx="1"/>
          </p:nvPr>
        </p:nvSpPr>
        <p:spPr>
          <a:xfrm>
            <a:off x="609906" y="2340864"/>
            <a:ext cx="3568661" cy="3634486"/>
          </a:xfrm>
        </p:spPr>
        <p:txBody>
          <a:bodyPr>
            <a:normAutofit/>
          </a:bodyPr>
          <a:lstStyle/>
          <a:p>
            <a:r>
              <a:rPr lang="en-US">
                <a:effectLst/>
                <a:latin typeface="Segoe UI" panose="020B0502040204020203" pitchFamily="34" charset="0"/>
                <a:ea typeface="Times New Roman" panose="02020603050405020304" pitchFamily="18" charset="0"/>
              </a:rPr>
              <a:t>An important aspect of the data sources was the diversity of the available data, on the compile can be identified diverse datasets that are useful for the project</a:t>
            </a:r>
            <a:endParaRPr lang="en-US" dirty="0"/>
          </a:p>
        </p:txBody>
      </p:sp>
      <p:pic>
        <p:nvPicPr>
          <p:cNvPr id="4" name="Picture 3">
            <a:extLst>
              <a:ext uri="{FF2B5EF4-FFF2-40B4-BE49-F238E27FC236}">
                <a16:creationId xmlns:a16="http://schemas.microsoft.com/office/drawing/2014/main" id="{24583D97-87C9-4358-82F9-AF42D0E3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726613"/>
            <a:ext cx="6735272" cy="5224279"/>
          </a:xfrm>
          <a:prstGeom prst="rect">
            <a:avLst/>
          </a:prstGeom>
          <a:noFill/>
        </p:spPr>
      </p:pic>
    </p:spTree>
    <p:extLst>
      <p:ext uri="{BB962C8B-B14F-4D97-AF65-F5344CB8AC3E}">
        <p14:creationId xmlns:p14="http://schemas.microsoft.com/office/powerpoint/2010/main" val="50874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DC9D66-589A-4937-8D27-28F36F58012E}"/>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dirty="0">
                <a:solidFill>
                  <a:srgbClr val="FFFFFF"/>
                </a:solidFill>
              </a:rPr>
              <a:t>Table 1.- circuits</a:t>
            </a:r>
          </a:p>
        </p:txBody>
      </p:sp>
      <p:sp>
        <p:nvSpPr>
          <p:cNvPr id="17" name="TextBox 16">
            <a:extLst>
              <a:ext uri="{FF2B5EF4-FFF2-40B4-BE49-F238E27FC236}">
                <a16:creationId xmlns:a16="http://schemas.microsoft.com/office/drawing/2014/main" id="{BCB57B05-B8EB-417A-B3DF-3C98D6227E41}"/>
              </a:ext>
            </a:extLst>
          </p:cNvPr>
          <p:cNvSpPr txBox="1"/>
          <p:nvPr/>
        </p:nvSpPr>
        <p:spPr>
          <a:xfrm>
            <a:off x="601255" y="2177142"/>
            <a:ext cx="3409782" cy="3823607"/>
          </a:xfrm>
          <a:prstGeom prst="rect">
            <a:avLst/>
          </a:prstGeom>
        </p:spPr>
        <p:txBody>
          <a:bodyPr vert="horz" lIns="91440" tIns="45720" rIns="91440" bIns="45720" rtlCol="0" anchor="ctr">
            <a:normAutofit/>
          </a:bodyPr>
          <a:lstStyle/>
          <a:p>
            <a:pPr marL="457200" marR="0" defTabSz="457200">
              <a:spcBef>
                <a:spcPct val="20000"/>
              </a:spcBef>
              <a:spcAft>
                <a:spcPts val="600"/>
              </a:spcAft>
              <a:buClr>
                <a:schemeClr val="accent1"/>
              </a:buClr>
              <a:buSzPct val="92000"/>
              <a:buFont typeface="Wingdings 2" panose="05020102010507070707" pitchFamily="18" charset="2"/>
              <a:buChar char=""/>
            </a:pPr>
            <a:r>
              <a:rPr lang="en-US">
                <a:solidFill>
                  <a:srgbClr val="FFFFFF"/>
                </a:solidFill>
                <a:effectLst/>
              </a:rPr>
              <a:t>The information included in this dataset is circuit reference, name, location, country, lat &amp; long, altitude.</a:t>
            </a:r>
          </a:p>
          <a:p>
            <a:pPr marL="457200" marR="0"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ndParaRPr>
          </a:p>
          <a:p>
            <a:pPr marL="457200" defTabSz="457200">
              <a:spcBef>
                <a:spcPct val="20000"/>
              </a:spcBef>
              <a:spcAft>
                <a:spcPts val="600"/>
              </a:spcAft>
              <a:buClr>
                <a:schemeClr val="accent1"/>
              </a:buClr>
              <a:buSzPct val="92000"/>
              <a:buFont typeface="Wingdings 2" panose="05020102010507070707" pitchFamily="18" charset="2"/>
              <a:buChar char=""/>
            </a:pPr>
            <a:r>
              <a:rPr lang="en-US">
                <a:solidFill>
                  <a:srgbClr val="FFFFFF"/>
                </a:solidFill>
                <a:effectLst/>
              </a:rPr>
              <a:t>The data provided in this data set is a description and location of the places where the races have occurred from 1950 to 2021.</a:t>
            </a:r>
          </a:p>
          <a:p>
            <a:pPr marL="457200" marR="0"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ffectLst/>
            </a:endParaRPr>
          </a:p>
        </p:txBody>
      </p:sp>
      <p:pic>
        <p:nvPicPr>
          <p:cNvPr id="19" name="Content Placeholder 18" descr="Screen Shot 2022-02-13 at 15 56 56">
            <a:hlinkClick r:id="rId2" tgtFrame="&quot;_blank&quot;"/>
            <a:extLst>
              <a:ext uri="{FF2B5EF4-FFF2-40B4-BE49-F238E27FC236}">
                <a16:creationId xmlns:a16="http://schemas.microsoft.com/office/drawing/2014/main" id="{6EED7988-D2B3-416D-BDA0-D8507615965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592231" y="1200055"/>
            <a:ext cx="6831503" cy="4440477"/>
          </a:xfrm>
          <a:prstGeom prst="rect">
            <a:avLst/>
          </a:prstGeom>
          <a:noFill/>
        </p:spPr>
      </p:pic>
    </p:spTree>
    <p:extLst>
      <p:ext uri="{BB962C8B-B14F-4D97-AF65-F5344CB8AC3E}">
        <p14:creationId xmlns:p14="http://schemas.microsoft.com/office/powerpoint/2010/main" val="26682956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A2BF3F-B6A8-4963-B00E-F56CF5992BD5}"/>
              </a:ext>
            </a:extLst>
          </p:cNvPr>
          <p:cNvSpPr>
            <a:spLocks noGrp="1"/>
          </p:cNvSpPr>
          <p:nvPr>
            <p:ph type="title"/>
          </p:nvPr>
        </p:nvSpPr>
        <p:spPr>
          <a:xfrm>
            <a:off x="601255" y="702155"/>
            <a:ext cx="3409783" cy="1300365"/>
          </a:xfrm>
        </p:spPr>
        <p:txBody>
          <a:bodyPr>
            <a:normAutofit/>
          </a:bodyPr>
          <a:lstStyle/>
          <a:p>
            <a:pPr>
              <a:lnSpc>
                <a:spcPct val="90000"/>
              </a:lnSpc>
            </a:pPr>
            <a:r>
              <a:rPr lang="es-MX" dirty="0">
                <a:solidFill>
                  <a:srgbClr val="FFFFFF"/>
                </a:solidFill>
              </a:rPr>
              <a:t>Table 2.– Constructor </a:t>
            </a:r>
            <a:r>
              <a:rPr lang="es-MX" dirty="0" err="1">
                <a:solidFill>
                  <a:srgbClr val="FFFFFF"/>
                </a:solidFill>
              </a:rPr>
              <a:t>results</a:t>
            </a:r>
            <a:endParaRPr lang="en-US" dirty="0">
              <a:solidFill>
                <a:srgbClr val="FFFFFF"/>
              </a:solidFill>
            </a:endParaRPr>
          </a:p>
        </p:txBody>
      </p:sp>
      <p:sp>
        <p:nvSpPr>
          <p:cNvPr id="3" name="Content Placeholder 2">
            <a:extLst>
              <a:ext uri="{FF2B5EF4-FFF2-40B4-BE49-F238E27FC236}">
                <a16:creationId xmlns:a16="http://schemas.microsoft.com/office/drawing/2014/main" id="{831B5E95-D626-4E84-BE96-BA1AA6CA7D99}"/>
              </a:ext>
            </a:extLst>
          </p:cNvPr>
          <p:cNvSpPr>
            <a:spLocks noGrp="1"/>
          </p:cNvSpPr>
          <p:nvPr>
            <p:ph idx="1"/>
          </p:nvPr>
        </p:nvSpPr>
        <p:spPr>
          <a:xfrm>
            <a:off x="601255" y="2177142"/>
            <a:ext cx="3409782" cy="3823607"/>
          </a:xfrm>
        </p:spPr>
        <p:txBody>
          <a:bodyPr>
            <a:normAutofit/>
          </a:bodyPr>
          <a:lstStyle/>
          <a:p>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 data set includes the Raceid, constructor id, points, status.</a:t>
            </a:r>
          </a:p>
          <a:p>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a list of teams of car manufacturers and an identifier number from 1950 to 2021, also displays the number of points earned per race. In this dataset we can identify for the first time the raceid, which assigns an identifier and unique number to every single race taken from 1950 to 2021.</a:t>
            </a:r>
            <a:endParaRPr lang="en-US"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solidFill>
                <a:srgbClr val="FFFFFF"/>
              </a:solidFill>
            </a:endParaRPr>
          </a:p>
        </p:txBody>
      </p:sp>
      <p:pic>
        <p:nvPicPr>
          <p:cNvPr id="4" name="Picture 3" descr="Screen Shot 2022-02-13 at 15 57 03">
            <a:hlinkClick r:id="rId2" tgtFrame="&quot;_blank&quot;"/>
            <a:extLst>
              <a:ext uri="{FF2B5EF4-FFF2-40B4-BE49-F238E27FC236}">
                <a16:creationId xmlns:a16="http://schemas.microsoft.com/office/drawing/2014/main" id="{850A896E-8EBF-4D99-8189-2F087ED71B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2231" y="1174438"/>
            <a:ext cx="6831503" cy="4491710"/>
          </a:xfrm>
          <a:prstGeom prst="rect">
            <a:avLst/>
          </a:prstGeom>
          <a:noFill/>
        </p:spPr>
      </p:pic>
    </p:spTree>
    <p:extLst>
      <p:ext uri="{BB962C8B-B14F-4D97-AF65-F5344CB8AC3E}">
        <p14:creationId xmlns:p14="http://schemas.microsoft.com/office/powerpoint/2010/main" val="11978103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{3D4FA8F1-D3F3-4A22-B281-C074B13B4286}tf33552983_win32</Template>
  <TotalTime>47</TotalTime>
  <Words>2813</Words>
  <Application>Microsoft Office PowerPoint</Application>
  <PresentationFormat>Widescreen</PresentationFormat>
  <Paragraphs>177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Franklin Gothic Book</vt:lpstr>
      <vt:lpstr>Franklin Gothic Demi</vt:lpstr>
      <vt:lpstr>Segoe UI</vt:lpstr>
      <vt:lpstr>Symbol</vt:lpstr>
      <vt:lpstr>Wingdings 2</vt:lpstr>
      <vt:lpstr>DividendVTI</vt:lpstr>
      <vt:lpstr>Formula 1 history through data</vt:lpstr>
      <vt:lpstr>Formula 1 – Selected topic</vt:lpstr>
      <vt:lpstr>Formula 1 – selected topic</vt:lpstr>
      <vt:lpstr>DATABASE</vt:lpstr>
      <vt:lpstr>Database Source</vt:lpstr>
      <vt:lpstr>Database - accuracy</vt:lpstr>
      <vt:lpstr>Database - diversity</vt:lpstr>
      <vt:lpstr>Table 1.- circuits</vt:lpstr>
      <vt:lpstr>Table 2.– Constructor results</vt:lpstr>
      <vt:lpstr>Table 3.- Constructor standings</vt:lpstr>
      <vt:lpstr>Table 4.- Constructors</vt:lpstr>
      <vt:lpstr>Table 5.- Driver standings</vt:lpstr>
      <vt:lpstr>Table 6.- Drivers</vt:lpstr>
      <vt:lpstr>Table 7.- Lap Times</vt:lpstr>
      <vt:lpstr>Table 8.- Pit stops</vt:lpstr>
      <vt:lpstr>Table 9.- Qualifying</vt:lpstr>
      <vt:lpstr>Table 10.- Races</vt:lpstr>
      <vt:lpstr>Table 11.- Results</vt:lpstr>
      <vt:lpstr>Table 12.- Seasons</vt:lpstr>
      <vt:lpstr>Table13.- Status</vt:lpstr>
      <vt:lpstr>Questions to be answered</vt:lpstr>
      <vt:lpstr>Questions to be answered</vt:lpstr>
      <vt:lpstr>Questions to be answered</vt:lpstr>
      <vt:lpstr>Database integration</vt:lpstr>
      <vt:lpstr>Database integration</vt:lpstr>
      <vt:lpstr>Database integration</vt:lpstr>
      <vt:lpstr>Database integration</vt:lpstr>
      <vt:lpstr>Visual presentation and dashboards</vt:lpstr>
      <vt:lpstr>Visual presentation and dashboards</vt:lpstr>
      <vt:lpstr>Machine learning models</vt:lpstr>
      <vt:lpstr>Machine learning models</vt:lpstr>
      <vt:lpstr>Machine learning models</vt:lpstr>
      <vt:lpstr>Machine learning models</vt:lpstr>
      <vt:lpstr>Technologies Used</vt:lpstr>
      <vt:lpstr>Technologies used</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 history through data</dc:title>
  <dc:creator>Ricardo Erik Barba Castillo</dc:creator>
  <cp:lastModifiedBy>Ricardo Erik Barba Castillo</cp:lastModifiedBy>
  <cp:revision>2</cp:revision>
  <dcterms:created xsi:type="dcterms:W3CDTF">2022-02-27T23:01:08Z</dcterms:created>
  <dcterms:modified xsi:type="dcterms:W3CDTF">2022-02-27T23:48:44Z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