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2"/>
    <p:sldId id="260" r:id="rId3"/>
    <p:sldId id="272" r:id="rId4"/>
    <p:sldId id="271" r:id="rId5"/>
    <p:sldId id="273" r:id="rId6"/>
    <p:sldId id="297" r:id="rId7"/>
    <p:sldId id="281" r:id="rId8"/>
    <p:sldId id="282" r:id="rId9"/>
    <p:sldId id="267" r:id="rId10"/>
    <p:sldId id="274" r:id="rId11"/>
    <p:sldId id="283" r:id="rId12"/>
    <p:sldId id="284" r:id="rId13"/>
    <p:sldId id="275" r:id="rId14"/>
    <p:sldId id="266" r:id="rId15"/>
    <p:sldId id="276" r:id="rId16"/>
    <p:sldId id="277" r:id="rId17"/>
    <p:sldId id="285" r:id="rId18"/>
    <p:sldId id="286" r:id="rId19"/>
    <p:sldId id="268" r:id="rId20"/>
    <p:sldId id="278" r:id="rId21"/>
    <p:sldId id="289" r:id="rId22"/>
    <p:sldId id="292" r:id="rId23"/>
    <p:sldId id="291" r:id="rId24"/>
    <p:sldId id="290" r:id="rId25"/>
    <p:sldId id="269" r:id="rId26"/>
    <p:sldId id="280" r:id="rId27"/>
    <p:sldId id="294" r:id="rId28"/>
    <p:sldId id="296" r:id="rId29"/>
    <p:sldId id="295" r:id="rId30"/>
    <p:sldId id="293" r:id="rId31"/>
    <p:sldId id="27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4"/>
    <p:restoredTop sz="94660"/>
  </p:normalViewPr>
  <p:slideViewPr>
    <p:cSldViewPr snapToGrid="0">
      <p:cViewPr varScale="1">
        <p:scale>
          <a:sx n="49" d="100"/>
          <a:sy n="49" d="100"/>
        </p:scale>
        <p:origin x="14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fpecorelli@unisa.it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fpecorelli@unisa.it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"/>
          <p:cNvSpPr txBox="1">
            <a:spLocks noGrp="1"/>
          </p:cNvSpPr>
          <p:nvPr>
            <p:ph type="body" sz="quarter" idx="2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12" name="Titolo Testo"/>
          <p:cNvSpPr txBox="1">
            <a:spLocks noGrp="1"/>
          </p:cNvSpPr>
          <p:nvPr>
            <p:ph type="title"/>
          </p:nvPr>
        </p:nvSpPr>
        <p:spPr>
          <a:xfrm>
            <a:off x="698500" y="1854200"/>
            <a:ext cx="11609059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Titolo Testo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8657487"/>
            <a:ext cx="11607801" cy="461062"/>
          </a:xfrm>
          <a:prstGeom prst="rect">
            <a:avLst/>
          </a:prstGeom>
        </p:spPr>
        <p:txBody>
          <a:bodyPr numCol="1" spcCol="38100" anchor="b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67400" y="8237678"/>
            <a:ext cx="1270000" cy="1270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698500" y="3568700"/>
            <a:ext cx="11607800" cy="2617790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"/>
          <p:cNvSpPr txBox="1">
            <a:spLocks noGrp="1"/>
          </p:cNvSpPr>
          <p:nvPr>
            <p:ph type="body" idx="21"/>
          </p:nvPr>
        </p:nvSpPr>
        <p:spPr>
          <a:xfrm>
            <a:off x="698500" y="999064"/>
            <a:ext cx="11607800" cy="5210917"/>
          </a:xfrm>
          <a:prstGeom prst="rect">
            <a:avLst/>
          </a:prstGeom>
        </p:spPr>
        <p:txBody>
          <a:bodyPr numCol="1" spcCol="38100" anchor="b">
            <a:noAutofit/>
          </a:bodyPr>
          <a:lstStyle/>
          <a:p>
            <a:endParaRPr/>
          </a:p>
        </p:txBody>
      </p:sp>
      <p:sp>
        <p:nvSpPr>
          <p:cNvPr id="12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6209979"/>
            <a:ext cx="11607800" cy="671805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ttangolo"/>
          <p:cNvSpPr txBox="1">
            <a:spLocks noGrp="1"/>
          </p:cNvSpPr>
          <p:nvPr>
            <p:ph type="body" sz="half" idx="2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13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19200" y="6426200"/>
            <a:ext cx="11049000" cy="461060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mmagine"/>
          <p:cNvSpPr>
            <a:spLocks noGrp="1"/>
          </p:cNvSpPr>
          <p:nvPr>
            <p:ph type="pic" idx="21"/>
          </p:nvPr>
        </p:nvSpPr>
        <p:spPr>
          <a:xfrm>
            <a:off x="-2082800" y="687557"/>
            <a:ext cx="11165190" cy="837389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41" name="Immagin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42" name="Immagin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1" cy="923827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4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mmagine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2" cy="1154176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5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67400" y="8237678"/>
            <a:ext cx="1270000" cy="1270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" name="Rettangolo"/>
          <p:cNvSpPr/>
          <p:nvPr/>
        </p:nvSpPr>
        <p:spPr>
          <a:xfrm>
            <a:off x="-6928" y="1888"/>
            <a:ext cx="13018657" cy="4876805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4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490" y="149170"/>
            <a:ext cx="2208781" cy="106353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fpecorelli@unisa.it…"/>
          <p:cNvSpPr txBox="1"/>
          <p:nvPr/>
        </p:nvSpPr>
        <p:spPr>
          <a:xfrm>
            <a:off x="708161" y="8560997"/>
            <a:ext cx="473501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 u="sng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</a:defRPr>
            </a:pPr>
            <a:r>
              <a:rPr>
                <a:hlinkClick r:id="rId4"/>
              </a:rPr>
              <a:t>fpecorelli@unisa.it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https://fabiano-pecorelli.github.io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@FabianoPecorel1</a:t>
            </a:r>
          </a:p>
        </p:txBody>
      </p:sp>
      <p:sp>
        <p:nvSpPr>
          <p:cNvPr id="26" name="Forma"/>
          <p:cNvSpPr/>
          <p:nvPr/>
        </p:nvSpPr>
        <p:spPr>
          <a:xfrm>
            <a:off x="285325" y="8702940"/>
            <a:ext cx="254004" cy="160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" name="Forma"/>
          <p:cNvSpPr/>
          <p:nvPr/>
        </p:nvSpPr>
        <p:spPr>
          <a:xfrm>
            <a:off x="285325" y="8961048"/>
            <a:ext cx="254004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1993" y="938"/>
                </a:moveTo>
                <a:cubicBezTo>
                  <a:pt x="14122" y="1194"/>
                  <a:pt x="16044" y="2125"/>
                  <a:pt x="17542" y="3512"/>
                </a:cubicBezTo>
                <a:cubicBezTo>
                  <a:pt x="16898" y="4108"/>
                  <a:pt x="16188" y="4611"/>
                  <a:pt x="15429" y="5012"/>
                </a:cubicBezTo>
                <a:cubicBezTo>
                  <a:pt x="15343" y="4850"/>
                  <a:pt x="15255" y="4689"/>
                  <a:pt x="15162" y="4531"/>
                </a:cubicBezTo>
                <a:cubicBezTo>
                  <a:pt x="14347" y="3140"/>
                  <a:pt x="13267" y="1918"/>
                  <a:pt x="11993" y="938"/>
                </a:cubicBezTo>
                <a:close/>
                <a:moveTo>
                  <a:pt x="9560" y="943"/>
                </a:moveTo>
                <a:cubicBezTo>
                  <a:pt x="8289" y="1922"/>
                  <a:pt x="7211" y="3142"/>
                  <a:pt x="6397" y="4531"/>
                </a:cubicBezTo>
                <a:cubicBezTo>
                  <a:pt x="6308" y="4684"/>
                  <a:pt x="6222" y="4839"/>
                  <a:pt x="6139" y="4995"/>
                </a:cubicBezTo>
                <a:cubicBezTo>
                  <a:pt x="5392" y="4597"/>
                  <a:pt x="4693" y="4100"/>
                  <a:pt x="4058" y="3512"/>
                </a:cubicBezTo>
                <a:cubicBezTo>
                  <a:pt x="5545" y="2136"/>
                  <a:pt x="7450" y="1207"/>
                  <a:pt x="9560" y="943"/>
                </a:cubicBezTo>
                <a:close/>
                <a:moveTo>
                  <a:pt x="10366" y="1421"/>
                </a:moveTo>
                <a:lnTo>
                  <a:pt x="10366" y="6141"/>
                </a:lnTo>
                <a:cubicBezTo>
                  <a:pt x="9165" y="6090"/>
                  <a:pt x="8002" y="5827"/>
                  <a:pt x="6920" y="5368"/>
                </a:cubicBezTo>
                <a:cubicBezTo>
                  <a:pt x="6992" y="5234"/>
                  <a:pt x="7066" y="5100"/>
                  <a:pt x="7143" y="4968"/>
                </a:cubicBezTo>
                <a:cubicBezTo>
                  <a:pt x="7960" y="3575"/>
                  <a:pt x="9062" y="2365"/>
                  <a:pt x="10366" y="1421"/>
                </a:cubicBezTo>
                <a:close/>
                <a:moveTo>
                  <a:pt x="11234" y="1451"/>
                </a:moveTo>
                <a:cubicBezTo>
                  <a:pt x="12520" y="2391"/>
                  <a:pt x="13607" y="3589"/>
                  <a:pt x="14415" y="4968"/>
                </a:cubicBezTo>
                <a:cubicBezTo>
                  <a:pt x="14495" y="5104"/>
                  <a:pt x="14572" y="5244"/>
                  <a:pt x="14646" y="5383"/>
                </a:cubicBezTo>
                <a:cubicBezTo>
                  <a:pt x="13574" y="5833"/>
                  <a:pt x="12424" y="6090"/>
                  <a:pt x="11234" y="6141"/>
                </a:cubicBezTo>
                <a:lnTo>
                  <a:pt x="11234" y="1451"/>
                </a:lnTo>
                <a:close/>
                <a:moveTo>
                  <a:pt x="3448" y="4128"/>
                </a:moveTo>
                <a:cubicBezTo>
                  <a:pt x="4152" y="4783"/>
                  <a:pt x="4928" y="5335"/>
                  <a:pt x="5759" y="5775"/>
                </a:cubicBezTo>
                <a:cubicBezTo>
                  <a:pt x="5120" y="7219"/>
                  <a:pt x="4759" y="8779"/>
                  <a:pt x="4701" y="10368"/>
                </a:cubicBezTo>
                <a:lnTo>
                  <a:pt x="876" y="10368"/>
                </a:lnTo>
                <a:cubicBezTo>
                  <a:pt x="979" y="7972"/>
                  <a:pt x="1935" y="5793"/>
                  <a:pt x="3448" y="4128"/>
                </a:cubicBezTo>
                <a:close/>
                <a:moveTo>
                  <a:pt x="18152" y="4128"/>
                </a:moveTo>
                <a:cubicBezTo>
                  <a:pt x="19665" y="5793"/>
                  <a:pt x="20621" y="7972"/>
                  <a:pt x="20724" y="10368"/>
                </a:cubicBezTo>
                <a:lnTo>
                  <a:pt x="16858" y="10368"/>
                </a:lnTo>
                <a:cubicBezTo>
                  <a:pt x="16800" y="8785"/>
                  <a:pt x="16441" y="7231"/>
                  <a:pt x="15807" y="5792"/>
                </a:cubicBezTo>
                <a:cubicBezTo>
                  <a:pt x="16650" y="5349"/>
                  <a:pt x="17439" y="4792"/>
                  <a:pt x="18152" y="4128"/>
                </a:cubicBezTo>
                <a:close/>
                <a:moveTo>
                  <a:pt x="6541" y="6148"/>
                </a:moveTo>
                <a:cubicBezTo>
                  <a:pt x="7739" y="6662"/>
                  <a:pt x="9031" y="6956"/>
                  <a:pt x="10366" y="7008"/>
                </a:cubicBezTo>
                <a:lnTo>
                  <a:pt x="10366" y="10368"/>
                </a:lnTo>
                <a:lnTo>
                  <a:pt x="5569" y="10368"/>
                </a:lnTo>
                <a:cubicBezTo>
                  <a:pt x="5626" y="8908"/>
                  <a:pt x="5956" y="7475"/>
                  <a:pt x="6541" y="6148"/>
                </a:cubicBezTo>
                <a:close/>
                <a:moveTo>
                  <a:pt x="15024" y="6163"/>
                </a:moveTo>
                <a:cubicBezTo>
                  <a:pt x="15604" y="7486"/>
                  <a:pt x="15934" y="8914"/>
                  <a:pt x="15991" y="10368"/>
                </a:cubicBezTo>
                <a:lnTo>
                  <a:pt x="11234" y="10368"/>
                </a:lnTo>
                <a:lnTo>
                  <a:pt x="11234" y="7008"/>
                </a:lnTo>
                <a:cubicBezTo>
                  <a:pt x="12557" y="6956"/>
                  <a:pt x="13835" y="6668"/>
                  <a:pt x="15024" y="6163"/>
                </a:cubicBezTo>
                <a:close/>
                <a:moveTo>
                  <a:pt x="876" y="11234"/>
                </a:moveTo>
                <a:lnTo>
                  <a:pt x="4700" y="11234"/>
                </a:lnTo>
                <a:cubicBezTo>
                  <a:pt x="4753" y="12849"/>
                  <a:pt x="5119" y="14437"/>
                  <a:pt x="5773" y="15903"/>
                </a:cubicBezTo>
                <a:cubicBezTo>
                  <a:pt x="4953" y="16335"/>
                  <a:pt x="4185" y="16876"/>
                  <a:pt x="3488" y="17518"/>
                </a:cubicBezTo>
                <a:cubicBezTo>
                  <a:pt x="1952" y="15847"/>
                  <a:pt x="980" y="13652"/>
                  <a:pt x="876" y="11234"/>
                </a:cubicBezTo>
                <a:close/>
                <a:moveTo>
                  <a:pt x="5567" y="11234"/>
                </a:moveTo>
                <a:lnTo>
                  <a:pt x="10366" y="11234"/>
                </a:lnTo>
                <a:lnTo>
                  <a:pt x="10366" y="14676"/>
                </a:lnTo>
                <a:cubicBezTo>
                  <a:pt x="9036" y="14728"/>
                  <a:pt x="7749" y="15021"/>
                  <a:pt x="6554" y="15532"/>
                </a:cubicBezTo>
                <a:cubicBezTo>
                  <a:pt x="5955" y="14182"/>
                  <a:pt x="5619" y="12720"/>
                  <a:pt x="5567" y="11234"/>
                </a:cubicBezTo>
                <a:close/>
                <a:moveTo>
                  <a:pt x="11234" y="11234"/>
                </a:moveTo>
                <a:lnTo>
                  <a:pt x="15992" y="11234"/>
                </a:lnTo>
                <a:cubicBezTo>
                  <a:pt x="15940" y="12714"/>
                  <a:pt x="15605" y="14169"/>
                  <a:pt x="15010" y="15515"/>
                </a:cubicBezTo>
                <a:cubicBezTo>
                  <a:pt x="13825" y="15013"/>
                  <a:pt x="12552" y="14728"/>
                  <a:pt x="11234" y="14676"/>
                </a:cubicBezTo>
                <a:lnTo>
                  <a:pt x="11234" y="11234"/>
                </a:lnTo>
                <a:close/>
                <a:moveTo>
                  <a:pt x="16860" y="11234"/>
                </a:moveTo>
                <a:lnTo>
                  <a:pt x="20724" y="11234"/>
                </a:lnTo>
                <a:cubicBezTo>
                  <a:pt x="20620" y="13652"/>
                  <a:pt x="19648" y="15847"/>
                  <a:pt x="18112" y="17518"/>
                </a:cubicBezTo>
                <a:cubicBezTo>
                  <a:pt x="17406" y="16867"/>
                  <a:pt x="16627" y="16321"/>
                  <a:pt x="15795" y="15886"/>
                </a:cubicBezTo>
                <a:cubicBezTo>
                  <a:pt x="16444" y="14425"/>
                  <a:pt x="16807" y="12842"/>
                  <a:pt x="16860" y="11234"/>
                </a:cubicBezTo>
                <a:close/>
                <a:moveTo>
                  <a:pt x="10366" y="15544"/>
                </a:moveTo>
                <a:lnTo>
                  <a:pt x="10366" y="20226"/>
                </a:lnTo>
                <a:cubicBezTo>
                  <a:pt x="9026" y="19256"/>
                  <a:pt x="7899" y="18005"/>
                  <a:pt x="7077" y="16566"/>
                </a:cubicBezTo>
                <a:cubicBezTo>
                  <a:pt x="7029" y="16481"/>
                  <a:pt x="6982" y="16396"/>
                  <a:pt x="6936" y="16310"/>
                </a:cubicBezTo>
                <a:cubicBezTo>
                  <a:pt x="8013" y="15855"/>
                  <a:pt x="9170" y="15594"/>
                  <a:pt x="10366" y="15544"/>
                </a:cubicBezTo>
                <a:close/>
                <a:moveTo>
                  <a:pt x="11234" y="15544"/>
                </a:moveTo>
                <a:cubicBezTo>
                  <a:pt x="12418" y="15594"/>
                  <a:pt x="13563" y="15849"/>
                  <a:pt x="14631" y="16295"/>
                </a:cubicBezTo>
                <a:cubicBezTo>
                  <a:pt x="14582" y="16386"/>
                  <a:pt x="14532" y="16476"/>
                  <a:pt x="14480" y="16566"/>
                </a:cubicBezTo>
                <a:cubicBezTo>
                  <a:pt x="13667" y="17990"/>
                  <a:pt x="12556" y="19230"/>
                  <a:pt x="11234" y="20196"/>
                </a:cubicBezTo>
                <a:lnTo>
                  <a:pt x="11234" y="15544"/>
                </a:lnTo>
                <a:close/>
                <a:moveTo>
                  <a:pt x="15415" y="16666"/>
                </a:moveTo>
                <a:cubicBezTo>
                  <a:pt x="16162" y="17059"/>
                  <a:pt x="16861" y="17548"/>
                  <a:pt x="17498" y="18131"/>
                </a:cubicBezTo>
                <a:cubicBezTo>
                  <a:pt x="16023" y="19479"/>
                  <a:pt x="14143" y="20390"/>
                  <a:pt x="12062" y="20655"/>
                </a:cubicBezTo>
                <a:cubicBezTo>
                  <a:pt x="13343" y="19655"/>
                  <a:pt x="14426" y="18410"/>
                  <a:pt x="15233" y="16997"/>
                </a:cubicBezTo>
                <a:cubicBezTo>
                  <a:pt x="15295" y="16887"/>
                  <a:pt x="15356" y="16777"/>
                  <a:pt x="15415" y="16666"/>
                </a:cubicBezTo>
                <a:close/>
                <a:moveTo>
                  <a:pt x="6153" y="16683"/>
                </a:moveTo>
                <a:cubicBezTo>
                  <a:pt x="6209" y="16788"/>
                  <a:pt x="6267" y="16893"/>
                  <a:pt x="6326" y="16997"/>
                </a:cubicBezTo>
                <a:cubicBezTo>
                  <a:pt x="7132" y="18407"/>
                  <a:pt x="8212" y="19649"/>
                  <a:pt x="9489" y="20648"/>
                </a:cubicBezTo>
                <a:cubicBezTo>
                  <a:pt x="7428" y="20375"/>
                  <a:pt x="5565" y="19468"/>
                  <a:pt x="4102" y="18131"/>
                </a:cubicBezTo>
                <a:cubicBezTo>
                  <a:pt x="4730" y="17557"/>
                  <a:pt x="5418" y="17073"/>
                  <a:pt x="6153" y="16683"/>
                </a:cubicBez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8" name="image3.png" descr="image3.png"/>
          <p:cNvPicPr>
            <a:picLocks noChangeAspect="1"/>
          </p:cNvPicPr>
          <p:nvPr/>
        </p:nvPicPr>
        <p:blipFill>
          <a:blip r:embed="rId5">
            <a:alphaModFix amt="98000"/>
          </a:blip>
          <a:stretch>
            <a:fillRect/>
          </a:stretch>
        </p:blipFill>
        <p:spPr>
          <a:xfrm>
            <a:off x="285325" y="9315094"/>
            <a:ext cx="254004" cy="25400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Conference name…"/>
          <p:cNvSpPr txBox="1"/>
          <p:nvPr/>
        </p:nvSpPr>
        <p:spPr>
          <a:xfrm>
            <a:off x="7877533" y="8560997"/>
            <a:ext cx="473501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br/>
            <a:r>
              <a:t>Conference name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Venue, year</a:t>
            </a:r>
          </a:p>
        </p:txBody>
      </p:sp>
      <p:sp>
        <p:nvSpPr>
          <p:cNvPr id="30" name="Introduction &amp; Background"/>
          <p:cNvSpPr txBox="1"/>
          <p:nvPr/>
        </p:nvSpPr>
        <p:spPr>
          <a:xfrm>
            <a:off x="237473" y="3712259"/>
            <a:ext cx="1160906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6000" b="1" spc="-119">
                <a:solidFill>
                  <a:srgbClr val="FFFFFF"/>
                </a:solidFill>
              </a:defRPr>
            </a:lvl1pPr>
          </a:lstStyle>
          <a:p>
            <a:r>
              <a:t>Introduction &amp; Background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0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490" y="149170"/>
            <a:ext cx="2208781" cy="106353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fpecorelli@unisa.it…"/>
          <p:cNvSpPr txBox="1"/>
          <p:nvPr/>
        </p:nvSpPr>
        <p:spPr>
          <a:xfrm>
            <a:off x="708161" y="8560997"/>
            <a:ext cx="473501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 u="sng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</a:defRPr>
            </a:pPr>
            <a:r>
              <a:rPr>
                <a:hlinkClick r:id="rId4"/>
              </a:rPr>
              <a:t>fpecorelli@unisa.it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https://fabiano-pecorelli.github.io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@FabianoPecorel1</a:t>
            </a:r>
          </a:p>
        </p:txBody>
      </p:sp>
      <p:sp>
        <p:nvSpPr>
          <p:cNvPr id="42" name="Forma"/>
          <p:cNvSpPr/>
          <p:nvPr/>
        </p:nvSpPr>
        <p:spPr>
          <a:xfrm>
            <a:off x="285325" y="8702940"/>
            <a:ext cx="254004" cy="160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" name="Forma"/>
          <p:cNvSpPr/>
          <p:nvPr/>
        </p:nvSpPr>
        <p:spPr>
          <a:xfrm>
            <a:off x="285325" y="8961048"/>
            <a:ext cx="254004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1993" y="938"/>
                </a:moveTo>
                <a:cubicBezTo>
                  <a:pt x="14122" y="1194"/>
                  <a:pt x="16044" y="2125"/>
                  <a:pt x="17542" y="3512"/>
                </a:cubicBezTo>
                <a:cubicBezTo>
                  <a:pt x="16898" y="4108"/>
                  <a:pt x="16188" y="4611"/>
                  <a:pt x="15429" y="5012"/>
                </a:cubicBezTo>
                <a:cubicBezTo>
                  <a:pt x="15343" y="4850"/>
                  <a:pt x="15255" y="4689"/>
                  <a:pt x="15162" y="4531"/>
                </a:cubicBezTo>
                <a:cubicBezTo>
                  <a:pt x="14347" y="3140"/>
                  <a:pt x="13267" y="1918"/>
                  <a:pt x="11993" y="938"/>
                </a:cubicBezTo>
                <a:close/>
                <a:moveTo>
                  <a:pt x="9560" y="943"/>
                </a:moveTo>
                <a:cubicBezTo>
                  <a:pt x="8289" y="1922"/>
                  <a:pt x="7211" y="3142"/>
                  <a:pt x="6397" y="4531"/>
                </a:cubicBezTo>
                <a:cubicBezTo>
                  <a:pt x="6308" y="4684"/>
                  <a:pt x="6222" y="4839"/>
                  <a:pt x="6139" y="4995"/>
                </a:cubicBezTo>
                <a:cubicBezTo>
                  <a:pt x="5392" y="4597"/>
                  <a:pt x="4693" y="4100"/>
                  <a:pt x="4058" y="3512"/>
                </a:cubicBezTo>
                <a:cubicBezTo>
                  <a:pt x="5545" y="2136"/>
                  <a:pt x="7450" y="1207"/>
                  <a:pt x="9560" y="943"/>
                </a:cubicBezTo>
                <a:close/>
                <a:moveTo>
                  <a:pt x="10366" y="1421"/>
                </a:moveTo>
                <a:lnTo>
                  <a:pt x="10366" y="6141"/>
                </a:lnTo>
                <a:cubicBezTo>
                  <a:pt x="9165" y="6090"/>
                  <a:pt x="8002" y="5827"/>
                  <a:pt x="6920" y="5368"/>
                </a:cubicBezTo>
                <a:cubicBezTo>
                  <a:pt x="6992" y="5234"/>
                  <a:pt x="7066" y="5100"/>
                  <a:pt x="7143" y="4968"/>
                </a:cubicBezTo>
                <a:cubicBezTo>
                  <a:pt x="7960" y="3575"/>
                  <a:pt x="9062" y="2365"/>
                  <a:pt x="10366" y="1421"/>
                </a:cubicBezTo>
                <a:close/>
                <a:moveTo>
                  <a:pt x="11234" y="1451"/>
                </a:moveTo>
                <a:cubicBezTo>
                  <a:pt x="12520" y="2391"/>
                  <a:pt x="13607" y="3589"/>
                  <a:pt x="14415" y="4968"/>
                </a:cubicBezTo>
                <a:cubicBezTo>
                  <a:pt x="14495" y="5104"/>
                  <a:pt x="14572" y="5244"/>
                  <a:pt x="14646" y="5383"/>
                </a:cubicBezTo>
                <a:cubicBezTo>
                  <a:pt x="13574" y="5833"/>
                  <a:pt x="12424" y="6090"/>
                  <a:pt x="11234" y="6141"/>
                </a:cubicBezTo>
                <a:lnTo>
                  <a:pt x="11234" y="1451"/>
                </a:lnTo>
                <a:close/>
                <a:moveTo>
                  <a:pt x="3448" y="4128"/>
                </a:moveTo>
                <a:cubicBezTo>
                  <a:pt x="4152" y="4783"/>
                  <a:pt x="4928" y="5335"/>
                  <a:pt x="5759" y="5775"/>
                </a:cubicBezTo>
                <a:cubicBezTo>
                  <a:pt x="5120" y="7219"/>
                  <a:pt x="4759" y="8779"/>
                  <a:pt x="4701" y="10368"/>
                </a:cubicBezTo>
                <a:lnTo>
                  <a:pt x="876" y="10368"/>
                </a:lnTo>
                <a:cubicBezTo>
                  <a:pt x="979" y="7972"/>
                  <a:pt x="1935" y="5793"/>
                  <a:pt x="3448" y="4128"/>
                </a:cubicBezTo>
                <a:close/>
                <a:moveTo>
                  <a:pt x="18152" y="4128"/>
                </a:moveTo>
                <a:cubicBezTo>
                  <a:pt x="19665" y="5793"/>
                  <a:pt x="20621" y="7972"/>
                  <a:pt x="20724" y="10368"/>
                </a:cubicBezTo>
                <a:lnTo>
                  <a:pt x="16858" y="10368"/>
                </a:lnTo>
                <a:cubicBezTo>
                  <a:pt x="16800" y="8785"/>
                  <a:pt x="16441" y="7231"/>
                  <a:pt x="15807" y="5792"/>
                </a:cubicBezTo>
                <a:cubicBezTo>
                  <a:pt x="16650" y="5349"/>
                  <a:pt x="17439" y="4792"/>
                  <a:pt x="18152" y="4128"/>
                </a:cubicBezTo>
                <a:close/>
                <a:moveTo>
                  <a:pt x="6541" y="6148"/>
                </a:moveTo>
                <a:cubicBezTo>
                  <a:pt x="7739" y="6662"/>
                  <a:pt x="9031" y="6956"/>
                  <a:pt x="10366" y="7008"/>
                </a:cubicBezTo>
                <a:lnTo>
                  <a:pt x="10366" y="10368"/>
                </a:lnTo>
                <a:lnTo>
                  <a:pt x="5569" y="10368"/>
                </a:lnTo>
                <a:cubicBezTo>
                  <a:pt x="5626" y="8908"/>
                  <a:pt x="5956" y="7475"/>
                  <a:pt x="6541" y="6148"/>
                </a:cubicBezTo>
                <a:close/>
                <a:moveTo>
                  <a:pt x="15024" y="6163"/>
                </a:moveTo>
                <a:cubicBezTo>
                  <a:pt x="15604" y="7486"/>
                  <a:pt x="15934" y="8914"/>
                  <a:pt x="15991" y="10368"/>
                </a:cubicBezTo>
                <a:lnTo>
                  <a:pt x="11234" y="10368"/>
                </a:lnTo>
                <a:lnTo>
                  <a:pt x="11234" y="7008"/>
                </a:lnTo>
                <a:cubicBezTo>
                  <a:pt x="12557" y="6956"/>
                  <a:pt x="13835" y="6668"/>
                  <a:pt x="15024" y="6163"/>
                </a:cubicBezTo>
                <a:close/>
                <a:moveTo>
                  <a:pt x="876" y="11234"/>
                </a:moveTo>
                <a:lnTo>
                  <a:pt x="4700" y="11234"/>
                </a:lnTo>
                <a:cubicBezTo>
                  <a:pt x="4753" y="12849"/>
                  <a:pt x="5119" y="14437"/>
                  <a:pt x="5773" y="15903"/>
                </a:cubicBezTo>
                <a:cubicBezTo>
                  <a:pt x="4953" y="16335"/>
                  <a:pt x="4185" y="16876"/>
                  <a:pt x="3488" y="17518"/>
                </a:cubicBezTo>
                <a:cubicBezTo>
                  <a:pt x="1952" y="15847"/>
                  <a:pt x="980" y="13652"/>
                  <a:pt x="876" y="11234"/>
                </a:cubicBezTo>
                <a:close/>
                <a:moveTo>
                  <a:pt x="5567" y="11234"/>
                </a:moveTo>
                <a:lnTo>
                  <a:pt x="10366" y="11234"/>
                </a:lnTo>
                <a:lnTo>
                  <a:pt x="10366" y="14676"/>
                </a:lnTo>
                <a:cubicBezTo>
                  <a:pt x="9036" y="14728"/>
                  <a:pt x="7749" y="15021"/>
                  <a:pt x="6554" y="15532"/>
                </a:cubicBezTo>
                <a:cubicBezTo>
                  <a:pt x="5955" y="14182"/>
                  <a:pt x="5619" y="12720"/>
                  <a:pt x="5567" y="11234"/>
                </a:cubicBezTo>
                <a:close/>
                <a:moveTo>
                  <a:pt x="11234" y="11234"/>
                </a:moveTo>
                <a:lnTo>
                  <a:pt x="15992" y="11234"/>
                </a:lnTo>
                <a:cubicBezTo>
                  <a:pt x="15940" y="12714"/>
                  <a:pt x="15605" y="14169"/>
                  <a:pt x="15010" y="15515"/>
                </a:cubicBezTo>
                <a:cubicBezTo>
                  <a:pt x="13825" y="15013"/>
                  <a:pt x="12552" y="14728"/>
                  <a:pt x="11234" y="14676"/>
                </a:cubicBezTo>
                <a:lnTo>
                  <a:pt x="11234" y="11234"/>
                </a:lnTo>
                <a:close/>
                <a:moveTo>
                  <a:pt x="16860" y="11234"/>
                </a:moveTo>
                <a:lnTo>
                  <a:pt x="20724" y="11234"/>
                </a:lnTo>
                <a:cubicBezTo>
                  <a:pt x="20620" y="13652"/>
                  <a:pt x="19648" y="15847"/>
                  <a:pt x="18112" y="17518"/>
                </a:cubicBezTo>
                <a:cubicBezTo>
                  <a:pt x="17406" y="16867"/>
                  <a:pt x="16627" y="16321"/>
                  <a:pt x="15795" y="15886"/>
                </a:cubicBezTo>
                <a:cubicBezTo>
                  <a:pt x="16444" y="14425"/>
                  <a:pt x="16807" y="12842"/>
                  <a:pt x="16860" y="11234"/>
                </a:cubicBezTo>
                <a:close/>
                <a:moveTo>
                  <a:pt x="10366" y="15544"/>
                </a:moveTo>
                <a:lnTo>
                  <a:pt x="10366" y="20226"/>
                </a:lnTo>
                <a:cubicBezTo>
                  <a:pt x="9026" y="19256"/>
                  <a:pt x="7899" y="18005"/>
                  <a:pt x="7077" y="16566"/>
                </a:cubicBezTo>
                <a:cubicBezTo>
                  <a:pt x="7029" y="16481"/>
                  <a:pt x="6982" y="16396"/>
                  <a:pt x="6936" y="16310"/>
                </a:cubicBezTo>
                <a:cubicBezTo>
                  <a:pt x="8013" y="15855"/>
                  <a:pt x="9170" y="15594"/>
                  <a:pt x="10366" y="15544"/>
                </a:cubicBezTo>
                <a:close/>
                <a:moveTo>
                  <a:pt x="11234" y="15544"/>
                </a:moveTo>
                <a:cubicBezTo>
                  <a:pt x="12418" y="15594"/>
                  <a:pt x="13563" y="15849"/>
                  <a:pt x="14631" y="16295"/>
                </a:cubicBezTo>
                <a:cubicBezTo>
                  <a:pt x="14582" y="16386"/>
                  <a:pt x="14532" y="16476"/>
                  <a:pt x="14480" y="16566"/>
                </a:cubicBezTo>
                <a:cubicBezTo>
                  <a:pt x="13667" y="17990"/>
                  <a:pt x="12556" y="19230"/>
                  <a:pt x="11234" y="20196"/>
                </a:cubicBezTo>
                <a:lnTo>
                  <a:pt x="11234" y="15544"/>
                </a:lnTo>
                <a:close/>
                <a:moveTo>
                  <a:pt x="15415" y="16666"/>
                </a:moveTo>
                <a:cubicBezTo>
                  <a:pt x="16162" y="17059"/>
                  <a:pt x="16861" y="17548"/>
                  <a:pt x="17498" y="18131"/>
                </a:cubicBezTo>
                <a:cubicBezTo>
                  <a:pt x="16023" y="19479"/>
                  <a:pt x="14143" y="20390"/>
                  <a:pt x="12062" y="20655"/>
                </a:cubicBezTo>
                <a:cubicBezTo>
                  <a:pt x="13343" y="19655"/>
                  <a:pt x="14426" y="18410"/>
                  <a:pt x="15233" y="16997"/>
                </a:cubicBezTo>
                <a:cubicBezTo>
                  <a:pt x="15295" y="16887"/>
                  <a:pt x="15356" y="16777"/>
                  <a:pt x="15415" y="16666"/>
                </a:cubicBezTo>
                <a:close/>
                <a:moveTo>
                  <a:pt x="6153" y="16683"/>
                </a:moveTo>
                <a:cubicBezTo>
                  <a:pt x="6209" y="16788"/>
                  <a:pt x="6267" y="16893"/>
                  <a:pt x="6326" y="16997"/>
                </a:cubicBezTo>
                <a:cubicBezTo>
                  <a:pt x="7132" y="18407"/>
                  <a:pt x="8212" y="19649"/>
                  <a:pt x="9489" y="20648"/>
                </a:cubicBezTo>
                <a:cubicBezTo>
                  <a:pt x="7428" y="20375"/>
                  <a:pt x="5565" y="19468"/>
                  <a:pt x="4102" y="18131"/>
                </a:cubicBezTo>
                <a:cubicBezTo>
                  <a:pt x="4730" y="17557"/>
                  <a:pt x="5418" y="17073"/>
                  <a:pt x="6153" y="16683"/>
                </a:cubicBez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4" name="image3.png" descr="image3.png"/>
          <p:cNvPicPr>
            <a:picLocks noChangeAspect="1"/>
          </p:cNvPicPr>
          <p:nvPr/>
        </p:nvPicPr>
        <p:blipFill>
          <a:blip r:embed="rId5">
            <a:alphaModFix amt="98000"/>
          </a:blip>
          <a:stretch>
            <a:fillRect/>
          </a:stretch>
        </p:blipFill>
        <p:spPr>
          <a:xfrm>
            <a:off x="285325" y="9315094"/>
            <a:ext cx="254004" cy="254003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Conference name…"/>
          <p:cNvSpPr txBox="1"/>
          <p:nvPr/>
        </p:nvSpPr>
        <p:spPr>
          <a:xfrm>
            <a:off x="7877533" y="8560997"/>
            <a:ext cx="473501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br/>
            <a:r>
              <a:t>Conference name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Venue, 2021</a:t>
            </a:r>
          </a:p>
        </p:txBody>
      </p:sp>
      <p:sp>
        <p:nvSpPr>
          <p:cNvPr id="46" name="Introduction &amp; Background"/>
          <p:cNvSpPr txBox="1"/>
          <p:nvPr/>
        </p:nvSpPr>
        <p:spPr>
          <a:xfrm>
            <a:off x="118111" y="410702"/>
            <a:ext cx="1160905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Introduction &amp; Background</a:t>
            </a:r>
          </a:p>
        </p:txBody>
      </p:sp>
      <p:sp>
        <p:nvSpPr>
          <p:cNvPr id="4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mmagine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3" cy="1068219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55" name="Rettangolo"/>
          <p:cNvSpPr txBox="1">
            <a:spLocks noGrp="1"/>
          </p:cNvSpPr>
          <p:nvPr>
            <p:ph type="body" sz="quarter" idx="22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56" name="Titolo Testo"/>
          <p:cNvSpPr txBox="1">
            <a:spLocks noGrp="1"/>
          </p:cNvSpPr>
          <p:nvPr>
            <p:ph type="title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Titolo Testo</a:t>
            </a:r>
          </a:p>
        </p:txBody>
      </p:sp>
      <p:sp>
        <p:nvSpPr>
          <p:cNvPr id="5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571500"/>
            <a:ext cx="11607801" cy="461060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63944" y="8237678"/>
            <a:ext cx="1270001" cy="1270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>
            <a:spLocks noGrp="1"/>
          </p:cNvSpPr>
          <p:nvPr>
            <p:ph type="pic" idx="21"/>
          </p:nvPr>
        </p:nvSpPr>
        <p:spPr>
          <a:xfrm>
            <a:off x="5319128" y="495298"/>
            <a:ext cx="7543803" cy="878006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6" name="Titolo Testo"/>
          <p:cNvSpPr txBox="1">
            <a:spLocks noGrp="1"/>
          </p:cNvSpPr>
          <p:nvPr>
            <p:ph type="title"/>
          </p:nvPr>
        </p:nvSpPr>
        <p:spPr>
          <a:xfrm>
            <a:off x="698500" y="692533"/>
            <a:ext cx="5105400" cy="4387468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6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 numCol="1" spcCol="38100"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tangolo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76" name="Titolo Testo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1412977"/>
            <a:ext cx="11607801" cy="671805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magine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7" cy="859790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94" name="Rettangolo"/>
          <p:cNvSpPr txBox="1">
            <a:spLocks noGrp="1"/>
          </p:cNvSpPr>
          <p:nvPr>
            <p:ph type="body" sz="half" idx="22"/>
          </p:nvPr>
        </p:nvSpPr>
        <p:spPr>
          <a:xfrm>
            <a:off x="698500" y="3480196"/>
            <a:ext cx="5105400" cy="5593163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95" name="Titolo Testo"/>
          <p:cNvSpPr txBox="1">
            <a:spLocks noGrp="1"/>
          </p:cNvSpPr>
          <p:nvPr>
            <p:ph type="title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9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1412977"/>
            <a:ext cx="5105400" cy="671805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ttangolo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105" name="Titolo Testo"/>
          <p:cNvSpPr txBox="1">
            <a:spLocks noGrp="1"/>
          </p:cNvSpPr>
          <p:nvPr>
            <p:ph type="title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0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1409700"/>
            <a:ext cx="11607801" cy="671803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 livello uno…"/>
          <p:cNvSpPr txBox="1">
            <a:spLocks noGrp="1"/>
          </p:cNvSpPr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2" spcCol="589358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1948462" y="1950720"/>
            <a:ext cx="10403841" cy="100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64012" y="8237678"/>
            <a:ext cx="1270001" cy="1270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7" Type="http://schemas.openxmlformats.org/officeDocument/2006/relationships/hyperlink" Target="mailto:email@studenti.unisa.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email@studenti.unisa.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email@studenti.unisa.i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email@studenti.unisa.i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email@studenti.unisa.it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mailto:email@studenti.unisa.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mailto:email@studenti.unisa.i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email@studenti.unisa.i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email@studenti.unisa.i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email@studenti.unisa.i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email@studenti.unisa.i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email@studenti.unisa.i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email@studenti.unisa.i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email@studenti.unisa.i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email@studenti.unisa.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email@studenti.unisa.it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mailto:email@studenti.unisa.i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7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Titolo tesi"/>
          <p:cNvSpPr txBox="1">
            <a:spLocks noGrp="1"/>
          </p:cNvSpPr>
          <p:nvPr>
            <p:ph type="title"/>
          </p:nvPr>
        </p:nvSpPr>
        <p:spPr>
          <a:xfrm>
            <a:off x="-16136" y="3155503"/>
            <a:ext cx="13037072" cy="228331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pc="-199">
                <a:solidFill>
                  <a:srgbClr val="30303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it-IT" sz="5400" dirty="0">
                <a:effectLst/>
                <a:latin typeface="Arial" panose="020B0604020202020204" pitchFamily="34" charset="0"/>
              </a:rPr>
              <a:t>Progettazione e Sviluppo di un Bot per</a:t>
            </a:r>
            <a:br>
              <a:rPr lang="it-IT" sz="5400" dirty="0"/>
            </a:br>
            <a:r>
              <a:rPr lang="it-IT" sz="5400" dirty="0">
                <a:effectLst/>
                <a:latin typeface="Arial" panose="020B0604020202020204" pitchFamily="34" charset="0"/>
              </a:rPr>
              <a:t>l’Identificazione di Test </a:t>
            </a:r>
            <a:r>
              <a:rPr lang="it-IT" sz="5400" dirty="0" err="1">
                <a:effectLst/>
                <a:latin typeface="Arial" panose="020B0604020202020204" pitchFamily="34" charset="0"/>
              </a:rPr>
              <a:t>Smell</a:t>
            </a:r>
            <a:r>
              <a:rPr lang="it-IT" sz="5400" dirty="0">
                <a:effectLst/>
                <a:latin typeface="Arial" panose="020B0604020202020204" pitchFamily="34" charset="0"/>
              </a:rPr>
              <a:t>:</a:t>
            </a:r>
            <a:br>
              <a:rPr lang="it-IT" sz="5400" dirty="0"/>
            </a:br>
            <a:r>
              <a:rPr lang="it-IT" sz="5400" dirty="0">
                <a:effectLst/>
                <a:latin typeface="Arial" panose="020B0604020202020204" pitchFamily="34" charset="0"/>
              </a:rPr>
              <a:t>Il Progetto TOTEM</a:t>
            </a:r>
            <a:endParaRPr sz="5400" dirty="0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Raggruppa"/>
          <p:cNvGrpSpPr/>
          <p:nvPr/>
        </p:nvGrpSpPr>
        <p:grpSpPr>
          <a:xfrm>
            <a:off x="602224" y="170717"/>
            <a:ext cx="1020435" cy="1020436"/>
            <a:chOff x="0" y="0"/>
            <a:chExt cx="1020434" cy="1020434"/>
          </a:xfrm>
        </p:grpSpPr>
        <p:sp>
          <p:nvSpPr>
            <p:cNvPr id="190" name="Cerchio"/>
            <p:cNvSpPr/>
            <p:nvPr/>
          </p:nvSpPr>
          <p:spPr>
            <a:xfrm>
              <a:off x="0" y="0"/>
              <a:ext cx="1020435" cy="102043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191" name="image2.tif" descr="image2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0" y="2139"/>
              <a:ext cx="1016153" cy="10161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Nome Cognome Mat.:  xxxxxxxxx"/>
          <p:cNvSpPr txBox="1"/>
          <p:nvPr/>
        </p:nvSpPr>
        <p:spPr>
          <a:xfrm>
            <a:off x="6888740" y="6858268"/>
            <a:ext cx="5537024" cy="995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34190">
              <a:lnSpc>
                <a:spcPct val="100000"/>
              </a:lnSpc>
              <a:spcBef>
                <a:spcPts val="0"/>
              </a:spcBef>
              <a:defRPr sz="29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</a:t>
            </a:r>
            <a:r>
              <a:rPr dirty="0"/>
              <a:t> </a:t>
            </a:r>
            <a:r>
              <a:rPr lang="it-IT" dirty="0"/>
              <a:t>Tartaglia</a:t>
            </a:r>
            <a:br>
              <a:rPr dirty="0"/>
            </a:br>
            <a:r>
              <a:rPr dirty="0"/>
              <a:t>Mat.:  </a:t>
            </a:r>
            <a:r>
              <a:rPr lang="it-IT" dirty="0"/>
              <a:t>0512106347</a:t>
            </a:r>
            <a:endParaRPr dirty="0"/>
          </a:p>
        </p:txBody>
      </p:sp>
      <p:grpSp>
        <p:nvGrpSpPr>
          <p:cNvPr id="196" name="Raggruppa"/>
          <p:cNvGrpSpPr/>
          <p:nvPr/>
        </p:nvGrpSpPr>
        <p:grpSpPr>
          <a:xfrm>
            <a:off x="1837439" y="116347"/>
            <a:ext cx="1083420" cy="1129176"/>
            <a:chOff x="0" y="0"/>
            <a:chExt cx="1083419" cy="1129175"/>
          </a:xfrm>
        </p:grpSpPr>
        <p:sp>
          <p:nvSpPr>
            <p:cNvPr id="194" name="Ovale"/>
            <p:cNvSpPr/>
            <p:nvPr/>
          </p:nvSpPr>
          <p:spPr>
            <a:xfrm>
              <a:off x="49466" y="66770"/>
              <a:ext cx="1006820" cy="99563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195" name="image1.tif" descr="image1.tif"/>
            <p:cNvPicPr>
              <a:picLocks noChangeAspect="1"/>
            </p:cNvPicPr>
            <p:nvPr/>
          </p:nvPicPr>
          <p:blipFill>
            <a:blip r:embed="rId4"/>
            <a:srcRect l="19293" r="24200" b="37033"/>
            <a:stretch>
              <a:fillRect/>
            </a:stretch>
          </p:blipFill>
          <p:spPr>
            <a:xfrm>
              <a:off x="0" y="0"/>
              <a:ext cx="1083420" cy="1129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2" name="Prof. Nome Cognome…"/>
          <p:cNvSpPr txBox="1"/>
          <p:nvPr/>
        </p:nvSpPr>
        <p:spPr>
          <a:xfrm>
            <a:off x="575334" y="6858268"/>
            <a:ext cx="5537024" cy="995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34190">
              <a:lnSpc>
                <a:spcPct val="100000"/>
              </a:lnSpc>
              <a:spcBef>
                <a:spcPts val="0"/>
              </a:spcBef>
              <a:defRPr sz="29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lang="it-IT" dirty="0"/>
          </a:p>
          <a:p>
            <a:pPr defTabSz="534190">
              <a:lnSpc>
                <a:spcPct val="100000"/>
              </a:lnSpc>
              <a:spcBef>
                <a:spcPts val="0"/>
              </a:spcBef>
              <a:defRPr sz="29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Prof. </a:t>
            </a:r>
            <a:r>
              <a:rPr lang="it-IT" dirty="0"/>
              <a:t>Fabio Palomba</a:t>
            </a:r>
          </a:p>
        </p:txBody>
      </p:sp>
      <p:sp>
        <p:nvSpPr>
          <p:cNvPr id="203" name="Corso di Laurea (Magistrale) in Informatica"/>
          <p:cNvSpPr txBox="1"/>
          <p:nvPr/>
        </p:nvSpPr>
        <p:spPr>
          <a:xfrm>
            <a:off x="2376032" y="1530558"/>
            <a:ext cx="825273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34190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/>
              <a:t>Corso di </a:t>
            </a:r>
            <a:r>
              <a:rPr dirty="0" err="1"/>
              <a:t>Laurea</a:t>
            </a:r>
            <a:r>
              <a:rPr dirty="0"/>
              <a:t> in Informatica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DD1F52-F637-5C92-6BA6-3AF3D70C4D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211" y="8552694"/>
            <a:ext cx="1051737" cy="1051737"/>
          </a:xfrm>
          <a:prstGeom prst="rect">
            <a:avLst/>
          </a:prstGeom>
        </p:spPr>
      </p:pic>
      <p:pic>
        <p:nvPicPr>
          <p:cNvPr id="18" name="email.png" descr="email.png">
            <a:extLst>
              <a:ext uri="{FF2B5EF4-FFF2-40B4-BE49-F238E27FC236}">
                <a16:creationId xmlns:a16="http://schemas.microsoft.com/office/drawing/2014/main" id="{290CB678-994A-9CCC-C343-611807B36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email@studenti.unisa.it…">
            <a:extLst>
              <a:ext uri="{FF2B5EF4-FFF2-40B4-BE49-F238E27FC236}">
                <a16:creationId xmlns:a16="http://schemas.microsoft.com/office/drawing/2014/main" id="{91A6F810-EDC9-0356-D434-C52245E92029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Studio empirico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87F76E5-3AA5-B859-737F-B40FFC371D68}"/>
              </a:ext>
            </a:extLst>
          </p:cNvPr>
          <p:cNvSpPr txBox="1"/>
          <p:nvPr/>
        </p:nvSpPr>
        <p:spPr>
          <a:xfrm>
            <a:off x="1284051" y="1776134"/>
            <a:ext cx="10436698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Un </a:t>
            </a:r>
            <a:r>
              <a:rPr kumimoji="0" lang="it-IT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Test </a:t>
            </a:r>
            <a:r>
              <a:rPr kumimoji="0" lang="it-IT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Smell</a:t>
            </a:r>
            <a:r>
              <a:rPr kumimoji="0" lang="it-IT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è una convenzione di scrittura del codice poco raccomandabile all’interno delle classi di test.</a:t>
            </a:r>
          </a:p>
        </p:txBody>
      </p:sp>
      <p:sp>
        <p:nvSpPr>
          <p:cNvPr id="15" name="Rettangolo">
            <a:extLst>
              <a:ext uri="{FF2B5EF4-FFF2-40B4-BE49-F238E27FC236}">
                <a16:creationId xmlns:a16="http://schemas.microsoft.com/office/drawing/2014/main" id="{BEF69A95-1D63-EF46-C0D5-94135C8A15ED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" name="Titolo Tesi…">
            <a:extLst>
              <a:ext uri="{FF2B5EF4-FFF2-40B4-BE49-F238E27FC236}">
                <a16:creationId xmlns:a16="http://schemas.microsoft.com/office/drawing/2014/main" id="{77AE5D0D-6EA6-7A29-D752-1CC3AB6F3862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8" name="email.png" descr="email.png">
            <a:extLst>
              <a:ext uri="{FF2B5EF4-FFF2-40B4-BE49-F238E27FC236}">
                <a16:creationId xmlns:a16="http://schemas.microsoft.com/office/drawing/2014/main" id="{D3B8A50B-43D1-1987-2840-25DD1FC3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email@studenti.unisa.it…">
            <a:extLst>
              <a:ext uri="{FF2B5EF4-FFF2-40B4-BE49-F238E27FC236}">
                <a16:creationId xmlns:a16="http://schemas.microsoft.com/office/drawing/2014/main" id="{0D5A3C1E-88C7-AF6E-C619-70EECA18B0A7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0143552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Studio empirico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87F76E5-3AA5-B859-737F-B40FFC371D68}"/>
              </a:ext>
            </a:extLst>
          </p:cNvPr>
          <p:cNvSpPr txBox="1"/>
          <p:nvPr/>
        </p:nvSpPr>
        <p:spPr>
          <a:xfrm>
            <a:off x="1284051" y="1776134"/>
            <a:ext cx="10436698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Un </a:t>
            </a:r>
            <a:r>
              <a:rPr kumimoji="0" lang="it-IT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Test </a:t>
            </a:r>
            <a:r>
              <a:rPr kumimoji="0" lang="it-IT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Smell</a:t>
            </a:r>
            <a:r>
              <a:rPr kumimoji="0" lang="it-IT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è una convenzione di scrittura del codice poco raccomandabile all’interno delle classi di test.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D7C40F-D56D-5D29-038A-4CAF1CC2019F}"/>
              </a:ext>
            </a:extLst>
          </p:cNvPr>
          <p:cNvSpPr txBox="1"/>
          <p:nvPr/>
        </p:nvSpPr>
        <p:spPr>
          <a:xfrm>
            <a:off x="1284051" y="4196774"/>
            <a:ext cx="10436698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Non è un errore, ma compromette la leggibilità del codice.</a:t>
            </a: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B70ADBE9-8F2C-0256-61F2-26A2F69E1B2C}"/>
              </a:ext>
            </a:extLst>
          </p:cNvPr>
          <p:cNvSpPr/>
          <p:nvPr/>
        </p:nvSpPr>
        <p:spPr>
          <a:xfrm>
            <a:off x="6119278" y="3333645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75000"/>
            </a:schemeClr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Rettangolo">
            <a:extLst>
              <a:ext uri="{FF2B5EF4-FFF2-40B4-BE49-F238E27FC236}">
                <a16:creationId xmlns:a16="http://schemas.microsoft.com/office/drawing/2014/main" id="{CE2A65F7-33CA-C4F7-CE09-A56450755D5C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" name="Titolo Tesi…">
            <a:extLst>
              <a:ext uri="{FF2B5EF4-FFF2-40B4-BE49-F238E27FC236}">
                <a16:creationId xmlns:a16="http://schemas.microsoft.com/office/drawing/2014/main" id="{0F80A771-BEBB-899D-B556-5EE9DECD6EDB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8" name="email.png" descr="email.png">
            <a:extLst>
              <a:ext uri="{FF2B5EF4-FFF2-40B4-BE49-F238E27FC236}">
                <a16:creationId xmlns:a16="http://schemas.microsoft.com/office/drawing/2014/main" id="{7AF98267-4A35-1B30-F91C-C8AD2C00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email@studenti.unisa.it…">
            <a:extLst>
              <a:ext uri="{FF2B5EF4-FFF2-40B4-BE49-F238E27FC236}">
                <a16:creationId xmlns:a16="http://schemas.microsoft.com/office/drawing/2014/main" id="{B889FF94-FF65-F3B8-D08B-BCDA3CEF4683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77055768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Studio empirico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87F76E5-3AA5-B859-737F-B40FFC371D68}"/>
              </a:ext>
            </a:extLst>
          </p:cNvPr>
          <p:cNvSpPr txBox="1"/>
          <p:nvPr/>
        </p:nvSpPr>
        <p:spPr>
          <a:xfrm>
            <a:off x="1284051" y="1776134"/>
            <a:ext cx="10436698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Un </a:t>
            </a:r>
            <a:r>
              <a:rPr kumimoji="0" lang="it-IT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Test </a:t>
            </a:r>
            <a:r>
              <a:rPr kumimoji="0" lang="it-IT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Smell</a:t>
            </a:r>
            <a:r>
              <a:rPr kumimoji="0" lang="it-IT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è una convenzione di scrittura del codice poco raccomandabile all’interno delle classi di test.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D7C40F-D56D-5D29-038A-4CAF1CC2019F}"/>
              </a:ext>
            </a:extLst>
          </p:cNvPr>
          <p:cNvSpPr txBox="1"/>
          <p:nvPr/>
        </p:nvSpPr>
        <p:spPr>
          <a:xfrm>
            <a:off x="1284051" y="4196774"/>
            <a:ext cx="10436698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Non è un errore, ma compromette la leggibilità del codice.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D0E545C-0ED5-B23B-7B13-6D2FF70277BA}"/>
              </a:ext>
            </a:extLst>
          </p:cNvPr>
          <p:cNvSpPr txBox="1"/>
          <p:nvPr/>
        </p:nvSpPr>
        <p:spPr>
          <a:xfrm>
            <a:off x="1284051" y="6201916"/>
            <a:ext cx="10436698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Rischia di complicare il testing e far salire ulteriormente i costi di sviluppo!</a:t>
            </a: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B70ADBE9-8F2C-0256-61F2-26A2F69E1B2C}"/>
              </a:ext>
            </a:extLst>
          </p:cNvPr>
          <p:cNvSpPr/>
          <p:nvPr/>
        </p:nvSpPr>
        <p:spPr>
          <a:xfrm>
            <a:off x="6119278" y="3333645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75000"/>
            </a:schemeClr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56A7707B-0F52-D2AD-DAF9-3F8B367AE4F3}"/>
              </a:ext>
            </a:extLst>
          </p:cNvPr>
          <p:cNvSpPr/>
          <p:nvPr/>
        </p:nvSpPr>
        <p:spPr>
          <a:xfrm>
            <a:off x="6119278" y="5348302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75000"/>
            </a:schemeClr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Rettangolo">
            <a:extLst>
              <a:ext uri="{FF2B5EF4-FFF2-40B4-BE49-F238E27FC236}">
                <a16:creationId xmlns:a16="http://schemas.microsoft.com/office/drawing/2014/main" id="{7BAEB171-DEBC-7309-0938-3A2DE5463069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" name="Titolo Tesi…">
            <a:extLst>
              <a:ext uri="{FF2B5EF4-FFF2-40B4-BE49-F238E27FC236}">
                <a16:creationId xmlns:a16="http://schemas.microsoft.com/office/drawing/2014/main" id="{683B8E8C-AA37-1896-664F-CAE5C97235F0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8" name="email.png" descr="email.png">
            <a:extLst>
              <a:ext uri="{FF2B5EF4-FFF2-40B4-BE49-F238E27FC236}">
                <a16:creationId xmlns:a16="http://schemas.microsoft.com/office/drawing/2014/main" id="{63875D3D-4A6E-75D2-D2FA-B2FFF352F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email@studenti.unisa.it…">
            <a:extLst>
              <a:ext uri="{FF2B5EF4-FFF2-40B4-BE49-F238E27FC236}">
                <a16:creationId xmlns:a16="http://schemas.microsoft.com/office/drawing/2014/main" id="{858DCD5A-F80B-5722-2B4F-2764A2B2D3F1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2053175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Studio empirico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9BFB3479-EDF4-25D6-727C-F5566F165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953" y="2080394"/>
            <a:ext cx="6485171" cy="36202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903C0-7927-561A-F6CE-7100C4B618CD}"/>
              </a:ext>
            </a:extLst>
          </p:cNvPr>
          <p:cNvSpPr txBox="1"/>
          <p:nvPr/>
        </p:nvSpPr>
        <p:spPr>
          <a:xfrm>
            <a:off x="838676" y="2369447"/>
            <a:ext cx="4353247" cy="25073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TOTEM</a:t>
            </a:r>
            <a:r>
              <a:rPr kumimoji="0" lang="it-I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è in grado di rilevare in modo automatico eventuali </a:t>
            </a:r>
            <a:r>
              <a:rPr kumimoji="0" lang="it-IT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Test </a:t>
            </a:r>
            <a:r>
              <a:rPr kumimoji="0" lang="it-IT" sz="3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Smell</a:t>
            </a:r>
            <a:r>
              <a:rPr kumimoji="0" lang="it-I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!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D9E29B2-8B8D-8443-866A-21A879DF42BD}"/>
              </a:ext>
            </a:extLst>
          </p:cNvPr>
          <p:cNvSpPr txBox="1"/>
          <p:nvPr/>
        </p:nvSpPr>
        <p:spPr>
          <a:xfrm>
            <a:off x="838676" y="6122773"/>
            <a:ext cx="11327448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sviluppatore dovrà limitarsi a</a:t>
            </a:r>
            <a:r>
              <a:rPr lang="it-IT" dirty="0"/>
              <a:t>d eseguire il tool, per poi visualizzare l’esito dell’analisi mostrato a schermo!</a:t>
            </a:r>
            <a:endParaRPr kumimoji="0" lang="it-IT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Rettangolo">
            <a:extLst>
              <a:ext uri="{FF2B5EF4-FFF2-40B4-BE49-F238E27FC236}">
                <a16:creationId xmlns:a16="http://schemas.microsoft.com/office/drawing/2014/main" id="{29889D6B-8B10-506F-0933-C6767BC5A360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Titolo Tesi…">
            <a:extLst>
              <a:ext uri="{FF2B5EF4-FFF2-40B4-BE49-F238E27FC236}">
                <a16:creationId xmlns:a16="http://schemas.microsoft.com/office/drawing/2014/main" id="{C2C6BDD5-E54B-39A8-0CD8-39109FDABA7C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4" name="email.png" descr="email.png">
            <a:extLst>
              <a:ext uri="{FF2B5EF4-FFF2-40B4-BE49-F238E27FC236}">
                <a16:creationId xmlns:a16="http://schemas.microsoft.com/office/drawing/2014/main" id="{E30604DA-8D43-EE2F-70F4-B36C5789E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email@studenti.unisa.it…">
            <a:extLst>
              <a:ext uri="{FF2B5EF4-FFF2-40B4-BE49-F238E27FC236}">
                <a16:creationId xmlns:a16="http://schemas.microsoft.com/office/drawing/2014/main" id="{4C03B289-FF60-7CA1-A1DE-64A6FFCAFE41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8909990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Metodologia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438FEA9-1CFF-793E-1E6F-2B8C3EE454B2}"/>
              </a:ext>
            </a:extLst>
          </p:cNvPr>
          <p:cNvSpPr txBox="1"/>
          <p:nvPr/>
        </p:nvSpPr>
        <p:spPr>
          <a:xfrm>
            <a:off x="895853" y="3535105"/>
            <a:ext cx="5860546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Come abbiamo strutturato il nostro sistema?</a:t>
            </a:r>
            <a:endParaRPr lang="it-IT" dirty="0"/>
          </a:p>
          <a:p>
            <a:pPr marL="457200" marR="0" indent="-457200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dirty="0"/>
              <a:t>Quali tecnologie abbiamo utilizzato?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EED0E9A-B1D2-9BF0-2662-2671A3A7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99" y="2371910"/>
            <a:ext cx="4876190" cy="4876190"/>
          </a:xfrm>
          <a:prstGeom prst="rect">
            <a:avLst/>
          </a:prstGeom>
        </p:spPr>
      </p:pic>
      <p:sp>
        <p:nvSpPr>
          <p:cNvPr id="11" name="Rettangolo">
            <a:extLst>
              <a:ext uri="{FF2B5EF4-FFF2-40B4-BE49-F238E27FC236}">
                <a16:creationId xmlns:a16="http://schemas.microsoft.com/office/drawing/2014/main" id="{DF2140B5-8918-8F78-E830-93B1D560827D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" name="Titolo Tesi…">
            <a:extLst>
              <a:ext uri="{FF2B5EF4-FFF2-40B4-BE49-F238E27FC236}">
                <a16:creationId xmlns:a16="http://schemas.microsoft.com/office/drawing/2014/main" id="{8841677C-5572-4916-D1E4-E5A554F9F767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3" name="email.png" descr="email.png">
            <a:extLst>
              <a:ext uri="{FF2B5EF4-FFF2-40B4-BE49-F238E27FC236}">
                <a16:creationId xmlns:a16="http://schemas.microsoft.com/office/drawing/2014/main" id="{67102887-002E-4F16-1289-C39D5BA56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email@studenti.unisa.it…">
            <a:extLst>
              <a:ext uri="{FF2B5EF4-FFF2-40B4-BE49-F238E27FC236}">
                <a16:creationId xmlns:a16="http://schemas.microsoft.com/office/drawing/2014/main" id="{69FB75B4-E895-199A-3E96-90BCE91068FB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3258334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Metodologia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64DAA6C-BAAC-6A25-3B20-361BAD336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60" y="1478992"/>
            <a:ext cx="8621679" cy="484570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CEF54D-BFD9-1B2B-271D-2457C025BD95}"/>
              </a:ext>
            </a:extLst>
          </p:cNvPr>
          <p:cNvSpPr txBox="1"/>
          <p:nvPr/>
        </p:nvSpPr>
        <p:spPr>
          <a:xfrm>
            <a:off x="1854537" y="6019358"/>
            <a:ext cx="9295724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TOTEM si basa su un’architettura </a:t>
            </a:r>
            <a:r>
              <a:rPr kumimoji="0" lang="it-IT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Client-Server</a:t>
            </a: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per effettuare l’analisi del codice.</a:t>
            </a:r>
            <a:endParaRPr kumimoji="0" lang="it-IT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Rettangolo">
            <a:extLst>
              <a:ext uri="{FF2B5EF4-FFF2-40B4-BE49-F238E27FC236}">
                <a16:creationId xmlns:a16="http://schemas.microsoft.com/office/drawing/2014/main" id="{39E5B2AC-3BB6-0C4D-E879-B567C4335D55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" name="Titolo Tesi…">
            <a:extLst>
              <a:ext uri="{FF2B5EF4-FFF2-40B4-BE49-F238E27FC236}">
                <a16:creationId xmlns:a16="http://schemas.microsoft.com/office/drawing/2014/main" id="{DA153C04-99B7-00A9-C890-E1802492388C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3" name="email.png" descr="email.png">
            <a:extLst>
              <a:ext uri="{FF2B5EF4-FFF2-40B4-BE49-F238E27FC236}">
                <a16:creationId xmlns:a16="http://schemas.microsoft.com/office/drawing/2014/main" id="{6E84F85A-7481-DAEC-9CD8-FACD7D1AD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email@studenti.unisa.it…">
            <a:extLst>
              <a:ext uri="{FF2B5EF4-FFF2-40B4-BE49-F238E27FC236}">
                <a16:creationId xmlns:a16="http://schemas.microsoft.com/office/drawing/2014/main" id="{F5D1828B-4FBB-B7C8-431F-1AD3CE6DAE3E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3983155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Metodologia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magine 2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4056DB27-C701-AF49-4FDF-56D1EA5853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57" y="1776134"/>
            <a:ext cx="1667610" cy="166761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78FB94-C12A-52ED-16A7-4D562232104B}"/>
              </a:ext>
            </a:extLst>
          </p:cNvPr>
          <p:cNvSpPr txBox="1"/>
          <p:nvPr/>
        </p:nvSpPr>
        <p:spPr>
          <a:xfrm>
            <a:off x="3190672" y="1628855"/>
            <a:ext cx="8975452" cy="1676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/>
              <a:t>TOTEM è disponibile come plug-in di </a:t>
            </a:r>
            <a:r>
              <a:rPr lang="it-IT" sz="2800" b="1" dirty="0" err="1"/>
              <a:t>IntelliJ</a:t>
            </a:r>
            <a:r>
              <a:rPr lang="it-IT" sz="2800" b="1" dirty="0"/>
              <a:t> IDEA</a:t>
            </a:r>
            <a:r>
              <a:rPr lang="it-IT" sz="2800" dirty="0"/>
              <a:t>, dove il plug-in rappresenta il client, ed è stato sviluppato in </a:t>
            </a:r>
            <a:r>
              <a:rPr lang="it-IT" sz="2800" b="1" dirty="0"/>
              <a:t>Java </a:t>
            </a:r>
            <a:r>
              <a:rPr lang="it-IT" sz="2800" dirty="0"/>
              <a:t>sfruttando le </a:t>
            </a:r>
            <a:r>
              <a:rPr lang="it-IT" sz="2800" b="1" dirty="0"/>
              <a:t>API</a:t>
            </a:r>
            <a:r>
              <a:rPr lang="it-IT" sz="2800" dirty="0"/>
              <a:t> messe a disposizione dall’</a:t>
            </a:r>
            <a:r>
              <a:rPr lang="it-IT" sz="2800" b="1" dirty="0"/>
              <a:t>IDE</a:t>
            </a:r>
            <a:r>
              <a:rPr lang="it-IT" sz="2800" dirty="0"/>
              <a:t>.</a:t>
            </a:r>
            <a:endParaRPr kumimoji="0" lang="it-IT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Rettangolo">
            <a:extLst>
              <a:ext uri="{FF2B5EF4-FFF2-40B4-BE49-F238E27FC236}">
                <a16:creationId xmlns:a16="http://schemas.microsoft.com/office/drawing/2014/main" id="{2154B4C9-BDC0-D286-2C97-38E06E01FA5B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" name="Titolo Tesi…">
            <a:extLst>
              <a:ext uri="{FF2B5EF4-FFF2-40B4-BE49-F238E27FC236}">
                <a16:creationId xmlns:a16="http://schemas.microsoft.com/office/drawing/2014/main" id="{F39FD699-51E1-0B8D-03C3-5625AEFD2250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7" name="email.png" descr="email.png">
            <a:extLst>
              <a:ext uri="{FF2B5EF4-FFF2-40B4-BE49-F238E27FC236}">
                <a16:creationId xmlns:a16="http://schemas.microsoft.com/office/drawing/2014/main" id="{FCA5E6F9-678D-CA6C-D785-56476F03F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email@studenti.unisa.it…">
            <a:extLst>
              <a:ext uri="{FF2B5EF4-FFF2-40B4-BE49-F238E27FC236}">
                <a16:creationId xmlns:a16="http://schemas.microsoft.com/office/drawing/2014/main" id="{910A19D6-A1AF-245A-0F63-7E8BF702663F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09015312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Metodologia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magine 2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4056DB27-C701-AF49-4FDF-56D1EA5853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57" y="1776134"/>
            <a:ext cx="1667610" cy="166761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1BF93B1-40A3-47B9-FBF8-18DC3B064B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3" y="3953361"/>
            <a:ext cx="1858690" cy="166761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78FB94-C12A-52ED-16A7-4D562232104B}"/>
              </a:ext>
            </a:extLst>
          </p:cNvPr>
          <p:cNvSpPr txBox="1"/>
          <p:nvPr/>
        </p:nvSpPr>
        <p:spPr>
          <a:xfrm>
            <a:off x="3190672" y="1628855"/>
            <a:ext cx="8975452" cy="1676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/>
              <a:t>TOTEM è disponibile come plug-in di </a:t>
            </a:r>
            <a:r>
              <a:rPr lang="it-IT" sz="2800" b="1" dirty="0" err="1"/>
              <a:t>IntelliJ</a:t>
            </a:r>
            <a:r>
              <a:rPr lang="it-IT" sz="2800" b="1" dirty="0"/>
              <a:t> IDEA</a:t>
            </a:r>
            <a:r>
              <a:rPr lang="it-IT" sz="2800" dirty="0"/>
              <a:t>, dove il plug-in rappresenta il client, ed è stato sviluppato in </a:t>
            </a:r>
            <a:r>
              <a:rPr lang="it-IT" sz="2800" b="1" dirty="0"/>
              <a:t>Java </a:t>
            </a:r>
            <a:r>
              <a:rPr lang="it-IT" sz="2800" dirty="0"/>
              <a:t>sfruttando le </a:t>
            </a:r>
            <a:r>
              <a:rPr lang="it-IT" sz="2800" b="1" dirty="0"/>
              <a:t>API</a:t>
            </a:r>
            <a:r>
              <a:rPr lang="it-IT" sz="2800" dirty="0"/>
              <a:t> messe a disposizione dall’</a:t>
            </a:r>
            <a:r>
              <a:rPr lang="it-IT" sz="2800" b="1" dirty="0"/>
              <a:t>IDE</a:t>
            </a:r>
            <a:r>
              <a:rPr lang="it-IT" sz="2800" dirty="0"/>
              <a:t>.</a:t>
            </a:r>
            <a:endParaRPr kumimoji="0" lang="it-IT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BFE693-3178-D23F-E48A-D8B1418D4250}"/>
              </a:ext>
            </a:extLst>
          </p:cNvPr>
          <p:cNvSpPr txBox="1"/>
          <p:nvPr/>
        </p:nvSpPr>
        <p:spPr>
          <a:xfrm>
            <a:off x="3237407" y="3837467"/>
            <a:ext cx="8975452" cy="1676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Il server, invece, è eseguito localmente sulla stessa macchina su cui è in esecuzione il client. Esso è stato sviluppato in </a:t>
            </a: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Spring Boot</a:t>
            </a:r>
            <a:r>
              <a:rPr kumimoji="0" lang="it-IT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.</a:t>
            </a:r>
            <a:endParaRPr kumimoji="0" lang="it-IT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Rettangolo">
            <a:extLst>
              <a:ext uri="{FF2B5EF4-FFF2-40B4-BE49-F238E27FC236}">
                <a16:creationId xmlns:a16="http://schemas.microsoft.com/office/drawing/2014/main" id="{F632DA62-D275-7F67-EBC1-4DCE7AC5E046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" name="Titolo Tesi…">
            <a:extLst>
              <a:ext uri="{FF2B5EF4-FFF2-40B4-BE49-F238E27FC236}">
                <a16:creationId xmlns:a16="http://schemas.microsoft.com/office/drawing/2014/main" id="{8BA3C2D9-487F-0696-381B-A7C9B6066292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7" name="email.png" descr="email.png">
            <a:extLst>
              <a:ext uri="{FF2B5EF4-FFF2-40B4-BE49-F238E27FC236}">
                <a16:creationId xmlns:a16="http://schemas.microsoft.com/office/drawing/2014/main" id="{FBFE5837-FB39-A5FD-A234-860B1966D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email@studenti.unisa.it…">
            <a:extLst>
              <a:ext uri="{FF2B5EF4-FFF2-40B4-BE49-F238E27FC236}">
                <a16:creationId xmlns:a16="http://schemas.microsoft.com/office/drawing/2014/main" id="{0EF75F6A-98C6-D26F-6BB2-8122EB1D401C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0664718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Metodologia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magine 2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4056DB27-C701-AF49-4FDF-56D1EA5853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57" y="1776134"/>
            <a:ext cx="1667610" cy="166761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1BF93B1-40A3-47B9-FBF8-18DC3B064B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3" y="3953361"/>
            <a:ext cx="1858690" cy="16676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4163045-78CD-2483-25F8-218A978A3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24" y="6130588"/>
            <a:ext cx="1616275" cy="161627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78FB94-C12A-52ED-16A7-4D562232104B}"/>
              </a:ext>
            </a:extLst>
          </p:cNvPr>
          <p:cNvSpPr txBox="1"/>
          <p:nvPr/>
        </p:nvSpPr>
        <p:spPr>
          <a:xfrm>
            <a:off x="3190672" y="1628855"/>
            <a:ext cx="8975452" cy="1676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/>
              <a:t>TOTEM è disponibile come plug-in di </a:t>
            </a:r>
            <a:r>
              <a:rPr lang="it-IT" sz="2800" b="1" dirty="0" err="1"/>
              <a:t>IntelliJ</a:t>
            </a:r>
            <a:r>
              <a:rPr lang="it-IT" sz="2800" b="1" dirty="0"/>
              <a:t> IDEA</a:t>
            </a:r>
            <a:r>
              <a:rPr lang="it-IT" sz="2800" dirty="0"/>
              <a:t>, dove il plug-in rappresenta il client, ed è stato sviluppato in </a:t>
            </a:r>
            <a:r>
              <a:rPr lang="it-IT" sz="2800" b="1" dirty="0"/>
              <a:t>Java </a:t>
            </a:r>
            <a:r>
              <a:rPr lang="it-IT" sz="2800" dirty="0"/>
              <a:t>sfruttando le </a:t>
            </a:r>
            <a:r>
              <a:rPr lang="it-IT" sz="2800" b="1" dirty="0"/>
              <a:t>API</a:t>
            </a:r>
            <a:r>
              <a:rPr lang="it-IT" sz="2800" dirty="0"/>
              <a:t> messe a disposizione dall’</a:t>
            </a:r>
            <a:r>
              <a:rPr lang="it-IT" sz="2800" b="1" dirty="0"/>
              <a:t>IDE</a:t>
            </a:r>
            <a:r>
              <a:rPr lang="it-IT" sz="2800" dirty="0"/>
              <a:t>.</a:t>
            </a:r>
            <a:endParaRPr kumimoji="0" lang="it-IT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BFE693-3178-D23F-E48A-D8B1418D4250}"/>
              </a:ext>
            </a:extLst>
          </p:cNvPr>
          <p:cNvSpPr txBox="1"/>
          <p:nvPr/>
        </p:nvSpPr>
        <p:spPr>
          <a:xfrm>
            <a:off x="3237407" y="3837467"/>
            <a:ext cx="8975452" cy="1676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Il server, invece, è eseguito localmente sulla stessa macchina su cui è in esecuzione il client. Esso è stato sviluppato in </a:t>
            </a: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Spring Boot</a:t>
            </a:r>
            <a:r>
              <a:rPr kumimoji="0" lang="it-IT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.</a:t>
            </a:r>
            <a:endParaRPr kumimoji="0" lang="it-IT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A8FFF3-1F74-7930-890A-4646470B4A61}"/>
              </a:ext>
            </a:extLst>
          </p:cNvPr>
          <p:cNvSpPr txBox="1"/>
          <p:nvPr/>
        </p:nvSpPr>
        <p:spPr>
          <a:xfrm>
            <a:off x="3237407" y="5912776"/>
            <a:ext cx="8975452" cy="1676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Il </a:t>
            </a: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client</a:t>
            </a:r>
            <a:r>
              <a:rPr kumimoji="0" lang="it-IT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estrae dati sul codice e li comunica al </a:t>
            </a: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server</a:t>
            </a:r>
            <a:r>
              <a:rPr kumimoji="0" lang="it-IT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, nel quale viene effettuata l’analisi e invia i risultati al client. I dati sono scambiati tramite file </a:t>
            </a: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JSON</a:t>
            </a:r>
            <a:r>
              <a:rPr kumimoji="0" lang="it-IT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.</a:t>
            </a:r>
            <a:endParaRPr kumimoji="0" lang="it-IT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Rettangolo">
            <a:extLst>
              <a:ext uri="{FF2B5EF4-FFF2-40B4-BE49-F238E27FC236}">
                <a16:creationId xmlns:a16="http://schemas.microsoft.com/office/drawing/2014/main" id="{65B04D6D-CAC0-C2F3-9C22-F79A5351CC38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" name="Titolo Tesi…">
            <a:extLst>
              <a:ext uri="{FF2B5EF4-FFF2-40B4-BE49-F238E27FC236}">
                <a16:creationId xmlns:a16="http://schemas.microsoft.com/office/drawing/2014/main" id="{E180D4BE-098A-9861-13C0-3379DD5FE202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7" name="email.png" descr="email.png">
            <a:extLst>
              <a:ext uri="{FF2B5EF4-FFF2-40B4-BE49-F238E27FC236}">
                <a16:creationId xmlns:a16="http://schemas.microsoft.com/office/drawing/2014/main" id="{38C6C815-707A-C9F9-FBD7-7463D5412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email@studenti.unisa.it…">
            <a:extLst>
              <a:ext uri="{FF2B5EF4-FFF2-40B4-BE49-F238E27FC236}">
                <a16:creationId xmlns:a16="http://schemas.microsoft.com/office/drawing/2014/main" id="{2DF68B60-111E-F149-89AE-43D28BBBCA72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09262142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Risultati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438FEA9-1CFF-793E-1E6F-2B8C3EE454B2}"/>
              </a:ext>
            </a:extLst>
          </p:cNvPr>
          <p:cNvSpPr txBox="1"/>
          <p:nvPr/>
        </p:nvSpPr>
        <p:spPr>
          <a:xfrm>
            <a:off x="6502400" y="3954190"/>
            <a:ext cx="5860546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dirty="0"/>
              <a:t>Come funziona il nostro tool?</a:t>
            </a:r>
          </a:p>
          <a:p>
            <a:pPr marL="457200" marR="0" indent="-457200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dirty="0"/>
              <a:t>È conforme ai requisiti?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0344DC-9C2E-15B3-08DB-180A874F0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31" y="2393257"/>
            <a:ext cx="4876190" cy="4876190"/>
          </a:xfrm>
          <a:prstGeom prst="rect">
            <a:avLst/>
          </a:prstGeom>
        </p:spPr>
      </p:pic>
      <p:sp>
        <p:nvSpPr>
          <p:cNvPr id="11" name="Rettangolo">
            <a:extLst>
              <a:ext uri="{FF2B5EF4-FFF2-40B4-BE49-F238E27FC236}">
                <a16:creationId xmlns:a16="http://schemas.microsoft.com/office/drawing/2014/main" id="{CBFA75C0-E88F-111C-90DA-3F91B19FA873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" name="Titolo Tesi…">
            <a:extLst>
              <a:ext uri="{FF2B5EF4-FFF2-40B4-BE49-F238E27FC236}">
                <a16:creationId xmlns:a16="http://schemas.microsoft.com/office/drawing/2014/main" id="{08F6F2A0-8A42-E3D1-D51B-FA78F5BB074C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3" name="email.png" descr="email.png">
            <a:extLst>
              <a:ext uri="{FF2B5EF4-FFF2-40B4-BE49-F238E27FC236}">
                <a16:creationId xmlns:a16="http://schemas.microsoft.com/office/drawing/2014/main" id="{7197CAA1-DB02-33C9-EFB3-399118B6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email@studenti.unisa.it…">
            <a:extLst>
              <a:ext uri="{FF2B5EF4-FFF2-40B4-BE49-F238E27FC236}">
                <a16:creationId xmlns:a16="http://schemas.microsoft.com/office/drawing/2014/main" id="{67751D11-6E05-8912-5C2F-116CA1BBBF74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4844304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Introduzione e Background</a:t>
            </a:r>
          </a:p>
        </p:txBody>
      </p:sp>
      <p:sp>
        <p:nvSpPr>
          <p:cNvPr id="244" name="Titolo Tesi…"/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247" name="email.png" descr="em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438FEA9-1CFF-793E-1E6F-2B8C3EE454B2}"/>
              </a:ext>
            </a:extLst>
          </p:cNvPr>
          <p:cNvSpPr txBox="1"/>
          <p:nvPr/>
        </p:nvSpPr>
        <p:spPr>
          <a:xfrm>
            <a:off x="895853" y="3586703"/>
            <a:ext cx="5860546" cy="25801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Che cos’è </a:t>
            </a:r>
            <a:r>
              <a:rPr kumimoji="0" lang="it-IT" sz="3000" b="1" i="0" u="none" strike="noStrike" cap="none" spc="0" normalizeH="0" baseline="0" dirty="0">
                <a:ln>
                  <a:noFill/>
                </a:ln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TOTEM</a:t>
            </a:r>
            <a:r>
              <a:rPr kumimoji="0" lang="it-IT" sz="3000" i="0" u="none" strike="noStrike" cap="none" spc="0" normalizeH="0" baseline="0" dirty="0">
                <a:ln>
                  <a:noFill/>
                </a:ln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?</a:t>
            </a:r>
            <a:endParaRPr lang="it-IT" dirty="0"/>
          </a:p>
          <a:p>
            <a:pPr marL="457200" marR="0" indent="-457200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dirty="0"/>
              <a:t>In che contesto nasce?</a:t>
            </a:r>
          </a:p>
          <a:p>
            <a:pPr marL="457200" marR="0" indent="-457200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dirty="0"/>
              <a:t>Qual è il suo obbiettivo?</a:t>
            </a:r>
          </a:p>
        </p:txBody>
      </p:sp>
      <p:sp>
        <p:nvSpPr>
          <p:cNvPr id="19" name="email@studenti.unisa.it…">
            <a:extLst>
              <a:ext uri="{FF2B5EF4-FFF2-40B4-BE49-F238E27FC236}">
                <a16:creationId xmlns:a16="http://schemas.microsoft.com/office/drawing/2014/main" id="{A5D893B4-8321-FA60-E519-CD76A0E8E4B8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98BAB-4160-D25E-D6DD-13C355FA0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69" y="2392611"/>
            <a:ext cx="4877481" cy="48774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Risultati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magine 3" descr="Immagine che contiene testo, monitor, elettronico, screenshot&#10;&#10;Descrizione generata automaticamente">
            <a:extLst>
              <a:ext uri="{FF2B5EF4-FFF2-40B4-BE49-F238E27FC236}">
                <a16:creationId xmlns:a16="http://schemas.microsoft.com/office/drawing/2014/main" id="{ABB93751-6335-5D5E-17BB-B25EDBB63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19" y="2827402"/>
            <a:ext cx="7266562" cy="4098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AA7C4A-F116-565E-2726-80AD3BD92E60}"/>
              </a:ext>
            </a:extLst>
          </p:cNvPr>
          <p:cNvSpPr txBox="1"/>
          <p:nvPr/>
        </p:nvSpPr>
        <p:spPr>
          <a:xfrm>
            <a:off x="910916" y="1222233"/>
            <a:ext cx="11182967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Per avviare l’analisi è necessario selezionare il tool dalla barra degli strumenti.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182182B-BC87-9945-440B-A748AE6DB553}"/>
              </a:ext>
            </a:extLst>
          </p:cNvPr>
          <p:cNvSpPr txBox="1"/>
          <p:nvPr/>
        </p:nvSpPr>
        <p:spPr>
          <a:xfrm>
            <a:off x="910915" y="6926197"/>
            <a:ext cx="11182967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Fine. Non serve fare altro.</a:t>
            </a:r>
          </a:p>
        </p:txBody>
      </p:sp>
      <p:sp>
        <p:nvSpPr>
          <p:cNvPr id="12" name="Rettangolo">
            <a:extLst>
              <a:ext uri="{FF2B5EF4-FFF2-40B4-BE49-F238E27FC236}">
                <a16:creationId xmlns:a16="http://schemas.microsoft.com/office/drawing/2014/main" id="{2C56E766-AECB-4FB4-15C9-9D24D43CB44B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Titolo Tesi…">
            <a:extLst>
              <a:ext uri="{FF2B5EF4-FFF2-40B4-BE49-F238E27FC236}">
                <a16:creationId xmlns:a16="http://schemas.microsoft.com/office/drawing/2014/main" id="{67205FAE-EAAE-2E6C-3C10-9EAF4DC1999A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5" name="email.png" descr="email.png">
            <a:extLst>
              <a:ext uri="{FF2B5EF4-FFF2-40B4-BE49-F238E27FC236}">
                <a16:creationId xmlns:a16="http://schemas.microsoft.com/office/drawing/2014/main" id="{2CC3A374-724D-5389-C2EB-DE1192157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email@studenti.unisa.it…">
            <a:extLst>
              <a:ext uri="{FF2B5EF4-FFF2-40B4-BE49-F238E27FC236}">
                <a16:creationId xmlns:a16="http://schemas.microsoft.com/office/drawing/2014/main" id="{ECD04A45-AAC1-3675-2140-DFAE5FE8ED34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72828175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Risultati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AA7C4A-F116-565E-2726-80AD3BD92E60}"/>
              </a:ext>
            </a:extLst>
          </p:cNvPr>
          <p:cNvSpPr txBox="1"/>
          <p:nvPr/>
        </p:nvSpPr>
        <p:spPr>
          <a:xfrm>
            <a:off x="895853" y="1776134"/>
            <a:ext cx="11182967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Verrà poi visualizzata una notifica contenente i risultati dell’analisi, all’interno dell’interfaccia dell’IDE.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C0D628F-9D6F-E695-2817-9A19BDA65276}"/>
              </a:ext>
            </a:extLst>
          </p:cNvPr>
          <p:cNvSpPr txBox="1"/>
          <p:nvPr/>
        </p:nvSpPr>
        <p:spPr>
          <a:xfrm>
            <a:off x="910915" y="3694076"/>
            <a:ext cx="11182967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Attualmente, TOTEM rileva tre tipi di Test </a:t>
            </a:r>
            <a:r>
              <a:rPr kumimoji="0" lang="it-IT" sz="3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Smell</a:t>
            </a: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:</a:t>
            </a:r>
          </a:p>
        </p:txBody>
      </p:sp>
      <p:sp>
        <p:nvSpPr>
          <p:cNvPr id="14" name="Rettangolo">
            <a:extLst>
              <a:ext uri="{FF2B5EF4-FFF2-40B4-BE49-F238E27FC236}">
                <a16:creationId xmlns:a16="http://schemas.microsoft.com/office/drawing/2014/main" id="{15219CC1-FDE6-706E-01BD-A8F249A16964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" name="Titolo Tesi…">
            <a:extLst>
              <a:ext uri="{FF2B5EF4-FFF2-40B4-BE49-F238E27FC236}">
                <a16:creationId xmlns:a16="http://schemas.microsoft.com/office/drawing/2014/main" id="{956BB1C9-C82D-11CA-8459-7124DF4B990F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8" name="email.png" descr="email.png">
            <a:extLst>
              <a:ext uri="{FF2B5EF4-FFF2-40B4-BE49-F238E27FC236}">
                <a16:creationId xmlns:a16="http://schemas.microsoft.com/office/drawing/2014/main" id="{2F05773A-628F-13F5-B056-2D5D0E9A5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email@studenti.unisa.it…">
            <a:extLst>
              <a:ext uri="{FF2B5EF4-FFF2-40B4-BE49-F238E27FC236}">
                <a16:creationId xmlns:a16="http://schemas.microsoft.com/office/drawing/2014/main" id="{234A4B21-FB9F-8899-3B0E-2C30B757443E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1915324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Risultati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AA7C4A-F116-565E-2726-80AD3BD92E60}"/>
              </a:ext>
            </a:extLst>
          </p:cNvPr>
          <p:cNvSpPr txBox="1"/>
          <p:nvPr/>
        </p:nvSpPr>
        <p:spPr>
          <a:xfrm>
            <a:off x="895853" y="1776134"/>
            <a:ext cx="11182967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Verrà poi visualizzata una notifica contenente i risultati dell’analisi, all’interno dell’interfaccia dell’IDE.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C0D628F-9D6F-E695-2817-9A19BDA65276}"/>
              </a:ext>
            </a:extLst>
          </p:cNvPr>
          <p:cNvSpPr txBox="1"/>
          <p:nvPr/>
        </p:nvSpPr>
        <p:spPr>
          <a:xfrm>
            <a:off x="910915" y="3694076"/>
            <a:ext cx="11182967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Attualmente, TOTEM rileva tre tipi di Test </a:t>
            </a:r>
            <a:r>
              <a:rPr kumimoji="0" lang="it-IT" sz="3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Smell</a:t>
            </a: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E2C48D-176A-9115-533D-930AFDE52944}"/>
              </a:ext>
            </a:extLst>
          </p:cNvPr>
          <p:cNvSpPr txBox="1"/>
          <p:nvPr/>
        </p:nvSpPr>
        <p:spPr>
          <a:xfrm>
            <a:off x="895853" y="5010605"/>
            <a:ext cx="338725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9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Eager</a:t>
            </a:r>
            <a:r>
              <a:rPr kumimoji="0" lang="it-IT" sz="29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Test</a:t>
            </a:r>
          </a:p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Un metodo di test esercita più di un metodo di produzione.</a:t>
            </a:r>
          </a:p>
        </p:txBody>
      </p:sp>
      <p:sp>
        <p:nvSpPr>
          <p:cNvPr id="14" name="Rettangolo">
            <a:extLst>
              <a:ext uri="{FF2B5EF4-FFF2-40B4-BE49-F238E27FC236}">
                <a16:creationId xmlns:a16="http://schemas.microsoft.com/office/drawing/2014/main" id="{AA81DC74-268D-E1E6-F599-45275F92CB5C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" name="Titolo Tesi…">
            <a:extLst>
              <a:ext uri="{FF2B5EF4-FFF2-40B4-BE49-F238E27FC236}">
                <a16:creationId xmlns:a16="http://schemas.microsoft.com/office/drawing/2014/main" id="{399F3E59-9551-074B-6EC0-4FE58AF8A1AA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8" name="email.png" descr="email.png">
            <a:extLst>
              <a:ext uri="{FF2B5EF4-FFF2-40B4-BE49-F238E27FC236}">
                <a16:creationId xmlns:a16="http://schemas.microsoft.com/office/drawing/2014/main" id="{3965315D-318B-F23C-0EC8-175EC354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email@studenti.unisa.it…">
            <a:extLst>
              <a:ext uri="{FF2B5EF4-FFF2-40B4-BE49-F238E27FC236}">
                <a16:creationId xmlns:a16="http://schemas.microsoft.com/office/drawing/2014/main" id="{71850675-AE63-6BA5-D358-4C23CBFB59D7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7701269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Risultati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AA7C4A-F116-565E-2726-80AD3BD92E60}"/>
              </a:ext>
            </a:extLst>
          </p:cNvPr>
          <p:cNvSpPr txBox="1"/>
          <p:nvPr/>
        </p:nvSpPr>
        <p:spPr>
          <a:xfrm>
            <a:off x="895853" y="1776134"/>
            <a:ext cx="11182967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Verrà poi visualizzata una notifica contenente i risultati dell’analisi, all’interno dell’interfaccia dell’IDE.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C0D628F-9D6F-E695-2817-9A19BDA65276}"/>
              </a:ext>
            </a:extLst>
          </p:cNvPr>
          <p:cNvSpPr txBox="1"/>
          <p:nvPr/>
        </p:nvSpPr>
        <p:spPr>
          <a:xfrm>
            <a:off x="910915" y="3694076"/>
            <a:ext cx="11182967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Attualmente, TOTEM rileva tre tipi di Test </a:t>
            </a:r>
            <a:r>
              <a:rPr kumimoji="0" lang="it-IT" sz="3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Smell</a:t>
            </a: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E2C48D-176A-9115-533D-930AFDE52944}"/>
              </a:ext>
            </a:extLst>
          </p:cNvPr>
          <p:cNvSpPr txBox="1"/>
          <p:nvPr/>
        </p:nvSpPr>
        <p:spPr>
          <a:xfrm>
            <a:off x="895853" y="5010605"/>
            <a:ext cx="338725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9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Eager</a:t>
            </a:r>
            <a:r>
              <a:rPr kumimoji="0" lang="it-IT" sz="29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Test</a:t>
            </a:r>
          </a:p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Un metodo di test esercita più di un metodo di produzione.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8E2C453-932D-AA25-8854-864CD8625C04}"/>
              </a:ext>
            </a:extLst>
          </p:cNvPr>
          <p:cNvSpPr txBox="1"/>
          <p:nvPr/>
        </p:nvSpPr>
        <p:spPr>
          <a:xfrm>
            <a:off x="4808772" y="5010605"/>
            <a:ext cx="338725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9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General </a:t>
            </a:r>
            <a:r>
              <a:rPr kumimoji="0" lang="it-IT" sz="29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Fixture</a:t>
            </a:r>
            <a:endParaRPr kumimoji="0" lang="it-IT" sz="29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L’inizializzazione delle variabili d’istanza è troppo generica.</a:t>
            </a:r>
          </a:p>
        </p:txBody>
      </p:sp>
      <p:sp>
        <p:nvSpPr>
          <p:cNvPr id="14" name="Rettangolo">
            <a:extLst>
              <a:ext uri="{FF2B5EF4-FFF2-40B4-BE49-F238E27FC236}">
                <a16:creationId xmlns:a16="http://schemas.microsoft.com/office/drawing/2014/main" id="{BEEED5AF-27C4-BA20-A575-68878EBFA59E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" name="Titolo Tesi…">
            <a:extLst>
              <a:ext uri="{FF2B5EF4-FFF2-40B4-BE49-F238E27FC236}">
                <a16:creationId xmlns:a16="http://schemas.microsoft.com/office/drawing/2014/main" id="{7219E290-B742-4FAF-9A65-4A25E306E4E6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8" name="email.png" descr="email.png">
            <a:extLst>
              <a:ext uri="{FF2B5EF4-FFF2-40B4-BE49-F238E27FC236}">
                <a16:creationId xmlns:a16="http://schemas.microsoft.com/office/drawing/2014/main" id="{F51B7E61-FA62-D0BE-4E80-305624A8C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email@studenti.unisa.it…">
            <a:extLst>
              <a:ext uri="{FF2B5EF4-FFF2-40B4-BE49-F238E27FC236}">
                <a16:creationId xmlns:a16="http://schemas.microsoft.com/office/drawing/2014/main" id="{D50931A3-501D-D814-3E39-E5684D8CFD9E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2171352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Risultati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AA7C4A-F116-565E-2726-80AD3BD92E60}"/>
              </a:ext>
            </a:extLst>
          </p:cNvPr>
          <p:cNvSpPr txBox="1"/>
          <p:nvPr/>
        </p:nvSpPr>
        <p:spPr>
          <a:xfrm>
            <a:off x="895853" y="1776134"/>
            <a:ext cx="11182967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Verrà poi visualizzata una notifica contenente i risultati dell’analisi, all’interno dell’interfaccia dell’IDE.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C0D628F-9D6F-E695-2817-9A19BDA65276}"/>
              </a:ext>
            </a:extLst>
          </p:cNvPr>
          <p:cNvSpPr txBox="1"/>
          <p:nvPr/>
        </p:nvSpPr>
        <p:spPr>
          <a:xfrm>
            <a:off x="910915" y="3694076"/>
            <a:ext cx="11182967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Attualmente, TOTEM rileva tre tipi di Test </a:t>
            </a:r>
            <a:r>
              <a:rPr kumimoji="0" lang="it-IT" sz="3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Smell</a:t>
            </a: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E2C48D-176A-9115-533D-930AFDE52944}"/>
              </a:ext>
            </a:extLst>
          </p:cNvPr>
          <p:cNvSpPr txBox="1"/>
          <p:nvPr/>
        </p:nvSpPr>
        <p:spPr>
          <a:xfrm>
            <a:off x="895853" y="5010605"/>
            <a:ext cx="338725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9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Eager</a:t>
            </a:r>
            <a:r>
              <a:rPr kumimoji="0" lang="it-IT" sz="29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Test</a:t>
            </a:r>
          </a:p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Un metodo di test esercita più di un metodo di produzione.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8E2C453-932D-AA25-8854-864CD8625C04}"/>
              </a:ext>
            </a:extLst>
          </p:cNvPr>
          <p:cNvSpPr txBox="1"/>
          <p:nvPr/>
        </p:nvSpPr>
        <p:spPr>
          <a:xfrm>
            <a:off x="4808772" y="5010605"/>
            <a:ext cx="338725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9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General </a:t>
            </a:r>
            <a:r>
              <a:rPr kumimoji="0" lang="it-IT" sz="29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Fixture</a:t>
            </a:r>
            <a:endParaRPr kumimoji="0" lang="it-IT" sz="29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L’inizializzazione delle variabili d’istanza è troppo generica.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74D20DA-7168-CEB3-D044-037C7B252341}"/>
              </a:ext>
            </a:extLst>
          </p:cNvPr>
          <p:cNvSpPr txBox="1"/>
          <p:nvPr/>
        </p:nvSpPr>
        <p:spPr>
          <a:xfrm>
            <a:off x="8706630" y="5010605"/>
            <a:ext cx="338725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9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Lack</a:t>
            </a:r>
            <a:r>
              <a:rPr kumimoji="0" lang="it-IT" sz="29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of </a:t>
            </a:r>
            <a:r>
              <a:rPr kumimoji="0" lang="it-IT" sz="29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Cohesion</a:t>
            </a:r>
            <a:endParaRPr kumimoji="0" lang="it-IT" sz="29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Vi è un’eccessiva discrepanza tra le variabili utilizzate dai metodi di test.</a:t>
            </a:r>
          </a:p>
        </p:txBody>
      </p:sp>
      <p:sp>
        <p:nvSpPr>
          <p:cNvPr id="14" name="Rettangolo">
            <a:extLst>
              <a:ext uri="{FF2B5EF4-FFF2-40B4-BE49-F238E27FC236}">
                <a16:creationId xmlns:a16="http://schemas.microsoft.com/office/drawing/2014/main" id="{FAA24CE7-09C1-E8E7-5024-CA6F6D562FCB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" name="Titolo Tesi…">
            <a:extLst>
              <a:ext uri="{FF2B5EF4-FFF2-40B4-BE49-F238E27FC236}">
                <a16:creationId xmlns:a16="http://schemas.microsoft.com/office/drawing/2014/main" id="{43486F8E-3DD6-F158-A0E1-BB1F469D4DF0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8" name="email.png" descr="email.png">
            <a:extLst>
              <a:ext uri="{FF2B5EF4-FFF2-40B4-BE49-F238E27FC236}">
                <a16:creationId xmlns:a16="http://schemas.microsoft.com/office/drawing/2014/main" id="{34CB1EE7-0BF2-3D8A-FCCE-08871CB2D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email@studenti.unisa.it…">
            <a:extLst>
              <a:ext uri="{FF2B5EF4-FFF2-40B4-BE49-F238E27FC236}">
                <a16:creationId xmlns:a16="http://schemas.microsoft.com/office/drawing/2014/main" id="{B92C4E28-11FB-CFE6-D17A-C7AADEB18871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3984281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Conclusioni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438FEA9-1CFF-793E-1E6F-2B8C3EE454B2}"/>
              </a:ext>
            </a:extLst>
          </p:cNvPr>
          <p:cNvSpPr txBox="1"/>
          <p:nvPr/>
        </p:nvSpPr>
        <p:spPr>
          <a:xfrm>
            <a:off x="895853" y="4155788"/>
            <a:ext cx="5860546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Quali sono i possibili sviluppi futuri del nostro tool?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0302C02-4D13-465E-03D2-6CDA15BBA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99" y="2389026"/>
            <a:ext cx="4877481" cy="4877481"/>
          </a:xfrm>
          <a:prstGeom prst="rect">
            <a:avLst/>
          </a:prstGeom>
        </p:spPr>
      </p:pic>
      <p:sp>
        <p:nvSpPr>
          <p:cNvPr id="11" name="Rettangolo">
            <a:extLst>
              <a:ext uri="{FF2B5EF4-FFF2-40B4-BE49-F238E27FC236}">
                <a16:creationId xmlns:a16="http://schemas.microsoft.com/office/drawing/2014/main" id="{A26D64D3-9C38-76C6-8520-974CCCFC07C5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" name="Titolo Tesi…">
            <a:extLst>
              <a:ext uri="{FF2B5EF4-FFF2-40B4-BE49-F238E27FC236}">
                <a16:creationId xmlns:a16="http://schemas.microsoft.com/office/drawing/2014/main" id="{6A4988D6-F83B-3A30-9050-9E942C52088E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3" name="email.png" descr="email.png">
            <a:extLst>
              <a:ext uri="{FF2B5EF4-FFF2-40B4-BE49-F238E27FC236}">
                <a16:creationId xmlns:a16="http://schemas.microsoft.com/office/drawing/2014/main" id="{2983A2CA-05AE-0B94-0646-BF955BC34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email@studenti.unisa.it…">
            <a:extLst>
              <a:ext uri="{FF2B5EF4-FFF2-40B4-BE49-F238E27FC236}">
                <a16:creationId xmlns:a16="http://schemas.microsoft.com/office/drawing/2014/main" id="{01144143-2DC5-2CD9-EEF1-01FE77D3DD80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24969957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Conclusioni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E6536F-0257-1F41-9D06-31AC3331FFFD}"/>
              </a:ext>
            </a:extLst>
          </p:cNvPr>
          <p:cNvSpPr txBox="1"/>
          <p:nvPr/>
        </p:nvSpPr>
        <p:spPr>
          <a:xfrm>
            <a:off x="895853" y="1776134"/>
            <a:ext cx="11213094" cy="12054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just" defTabSz="1733930" rtl="0" fontAlgn="auto" latinLnBrk="0" hangingPunct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Per i futuri sviluppi di </a:t>
            </a:r>
            <a:r>
              <a:rPr kumimoji="0" lang="it-IT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TOTEM</a:t>
            </a: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, pianifichiamo di:</a:t>
            </a:r>
          </a:p>
        </p:txBody>
      </p:sp>
      <p:sp>
        <p:nvSpPr>
          <p:cNvPr id="13" name="Rettangolo">
            <a:extLst>
              <a:ext uri="{FF2B5EF4-FFF2-40B4-BE49-F238E27FC236}">
                <a16:creationId xmlns:a16="http://schemas.microsoft.com/office/drawing/2014/main" id="{3F39FD19-C4A8-97C7-A936-238617954FD2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" name="Titolo Tesi…">
            <a:extLst>
              <a:ext uri="{FF2B5EF4-FFF2-40B4-BE49-F238E27FC236}">
                <a16:creationId xmlns:a16="http://schemas.microsoft.com/office/drawing/2014/main" id="{73621B45-AB29-186B-34CD-3AC44543CAC0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5" name="email.png" descr="email.png">
            <a:extLst>
              <a:ext uri="{FF2B5EF4-FFF2-40B4-BE49-F238E27FC236}">
                <a16:creationId xmlns:a16="http://schemas.microsoft.com/office/drawing/2014/main" id="{59E12692-A580-67C4-6417-D67F1A21D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email@studenti.unisa.it…">
            <a:extLst>
              <a:ext uri="{FF2B5EF4-FFF2-40B4-BE49-F238E27FC236}">
                <a16:creationId xmlns:a16="http://schemas.microsoft.com/office/drawing/2014/main" id="{F5B01D04-7FC4-B89F-D8D7-814E31175464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35996226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Conclusioni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E6536F-0257-1F41-9D06-31AC3331FFFD}"/>
              </a:ext>
            </a:extLst>
          </p:cNvPr>
          <p:cNvSpPr txBox="1"/>
          <p:nvPr/>
        </p:nvSpPr>
        <p:spPr>
          <a:xfrm>
            <a:off x="895853" y="1776134"/>
            <a:ext cx="11213094" cy="30008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just" defTabSz="1733930" rtl="0" fontAlgn="auto" latinLnBrk="0" hangingPunct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Per i futuri sviluppi di </a:t>
            </a:r>
            <a:r>
              <a:rPr kumimoji="0" lang="it-IT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TOTEM</a:t>
            </a: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, pianifichiamo di:</a:t>
            </a:r>
          </a:p>
          <a:p>
            <a:pPr marL="457200" marR="0" indent="-457200" algn="just" defTabSz="1733930" rtl="0" fontAlgn="auto" latinLnBrk="0" hangingPunct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b="0" dirty="0"/>
              <a:t>Migliorare l'uso delle risorse per incrementare le performance generali di </a:t>
            </a:r>
            <a:r>
              <a:rPr lang="it-IT" b="1" dirty="0"/>
              <a:t>TOTEM</a:t>
            </a:r>
            <a:r>
              <a:rPr lang="it-IT" dirty="0"/>
              <a:t>;</a:t>
            </a:r>
          </a:p>
        </p:txBody>
      </p:sp>
      <p:sp>
        <p:nvSpPr>
          <p:cNvPr id="13" name="Rettangolo">
            <a:extLst>
              <a:ext uri="{FF2B5EF4-FFF2-40B4-BE49-F238E27FC236}">
                <a16:creationId xmlns:a16="http://schemas.microsoft.com/office/drawing/2014/main" id="{3F39FD19-C4A8-97C7-A936-238617954FD2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" name="Titolo Tesi…">
            <a:extLst>
              <a:ext uri="{FF2B5EF4-FFF2-40B4-BE49-F238E27FC236}">
                <a16:creationId xmlns:a16="http://schemas.microsoft.com/office/drawing/2014/main" id="{73621B45-AB29-186B-34CD-3AC44543CAC0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5" name="email.png" descr="email.png">
            <a:extLst>
              <a:ext uri="{FF2B5EF4-FFF2-40B4-BE49-F238E27FC236}">
                <a16:creationId xmlns:a16="http://schemas.microsoft.com/office/drawing/2014/main" id="{59E12692-A580-67C4-6417-D67F1A21D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email@studenti.unisa.it…">
            <a:extLst>
              <a:ext uri="{FF2B5EF4-FFF2-40B4-BE49-F238E27FC236}">
                <a16:creationId xmlns:a16="http://schemas.microsoft.com/office/drawing/2014/main" id="{F5B01D04-7FC4-B89F-D8D7-814E31175464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1559770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Conclusioni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E6536F-0257-1F41-9D06-31AC3331FFFD}"/>
              </a:ext>
            </a:extLst>
          </p:cNvPr>
          <p:cNvSpPr txBox="1"/>
          <p:nvPr/>
        </p:nvSpPr>
        <p:spPr>
          <a:xfrm>
            <a:off x="895853" y="1776134"/>
            <a:ext cx="11213094" cy="47961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just" defTabSz="1733930" rtl="0" fontAlgn="auto" latinLnBrk="0" hangingPunct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Per i futuri sviluppi di </a:t>
            </a:r>
            <a:r>
              <a:rPr kumimoji="0" lang="it-IT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TOTEM</a:t>
            </a: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, pianifichiamo di:</a:t>
            </a:r>
          </a:p>
          <a:p>
            <a:pPr marL="457200" marR="0" indent="-457200" algn="just" defTabSz="1733930" rtl="0" fontAlgn="auto" latinLnBrk="0" hangingPunct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b="0" dirty="0"/>
              <a:t>Migliorare l'uso delle risorse per incrementare le performance generali di </a:t>
            </a:r>
            <a:r>
              <a:rPr lang="it-IT" b="1" dirty="0"/>
              <a:t>TOTEM</a:t>
            </a:r>
            <a:r>
              <a:rPr lang="it-IT" dirty="0"/>
              <a:t>;</a:t>
            </a:r>
          </a:p>
          <a:p>
            <a:pPr marL="457200" marR="0" indent="-457200" algn="just" defTabSz="1733930" rtl="0" fontAlgn="auto" latinLnBrk="0" hangingPunct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Rilevare più tipi di Test </a:t>
            </a:r>
            <a:r>
              <a:rPr kumimoji="0" lang="it-IT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Smell</a:t>
            </a: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, oltre a </a:t>
            </a:r>
            <a:r>
              <a:rPr lang="it-IT" b="1" dirty="0" err="1"/>
              <a:t>Eager</a:t>
            </a:r>
            <a:r>
              <a:rPr lang="it-IT" b="1" dirty="0"/>
              <a:t> Test</a:t>
            </a:r>
            <a:r>
              <a:rPr lang="it-IT" dirty="0"/>
              <a:t>, </a:t>
            </a:r>
            <a:r>
              <a:rPr lang="it-IT" b="1" dirty="0"/>
              <a:t>General </a:t>
            </a:r>
            <a:r>
              <a:rPr lang="it-IT" b="1" dirty="0" err="1"/>
              <a:t>Fixture</a:t>
            </a:r>
            <a:r>
              <a:rPr lang="it-IT" dirty="0"/>
              <a:t> e </a:t>
            </a:r>
            <a:r>
              <a:rPr lang="it-IT" b="1" dirty="0" err="1"/>
              <a:t>Lack</a:t>
            </a:r>
            <a:r>
              <a:rPr lang="it-IT" b="1" dirty="0"/>
              <a:t> of </a:t>
            </a:r>
            <a:r>
              <a:rPr lang="it-IT" b="1" dirty="0" err="1"/>
              <a:t>Cohesion</a:t>
            </a: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;</a:t>
            </a:r>
            <a:endParaRPr lang="it-IT" dirty="0"/>
          </a:p>
        </p:txBody>
      </p:sp>
      <p:sp>
        <p:nvSpPr>
          <p:cNvPr id="13" name="Rettangolo">
            <a:extLst>
              <a:ext uri="{FF2B5EF4-FFF2-40B4-BE49-F238E27FC236}">
                <a16:creationId xmlns:a16="http://schemas.microsoft.com/office/drawing/2014/main" id="{3F39FD19-C4A8-97C7-A936-238617954FD2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" name="Titolo Tesi…">
            <a:extLst>
              <a:ext uri="{FF2B5EF4-FFF2-40B4-BE49-F238E27FC236}">
                <a16:creationId xmlns:a16="http://schemas.microsoft.com/office/drawing/2014/main" id="{73621B45-AB29-186B-34CD-3AC44543CAC0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5" name="email.png" descr="email.png">
            <a:extLst>
              <a:ext uri="{FF2B5EF4-FFF2-40B4-BE49-F238E27FC236}">
                <a16:creationId xmlns:a16="http://schemas.microsoft.com/office/drawing/2014/main" id="{59E12692-A580-67C4-6417-D67F1A21D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email@studenti.unisa.it…">
            <a:extLst>
              <a:ext uri="{FF2B5EF4-FFF2-40B4-BE49-F238E27FC236}">
                <a16:creationId xmlns:a16="http://schemas.microsoft.com/office/drawing/2014/main" id="{F5B01D04-7FC4-B89F-D8D7-814E31175464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56641221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Conclusioni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E6536F-0257-1F41-9D06-31AC3331FFFD}"/>
              </a:ext>
            </a:extLst>
          </p:cNvPr>
          <p:cNvSpPr txBox="1"/>
          <p:nvPr/>
        </p:nvSpPr>
        <p:spPr>
          <a:xfrm>
            <a:off x="895853" y="1776134"/>
            <a:ext cx="11213094" cy="5899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just" defTabSz="1733930" rtl="0" fontAlgn="auto" latinLnBrk="0" hangingPunct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Per i futuri sviluppi di </a:t>
            </a:r>
            <a:r>
              <a:rPr kumimoji="0" lang="it-IT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TOTEM</a:t>
            </a: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, pianifichiamo di:</a:t>
            </a:r>
          </a:p>
          <a:p>
            <a:pPr marL="457200" marR="0" indent="-457200" algn="just" defTabSz="1733930" rtl="0" fontAlgn="auto" latinLnBrk="0" hangingPunct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b="0" dirty="0"/>
              <a:t>Migliorare l'uso delle risorse per incrementare le performance generali di </a:t>
            </a:r>
            <a:r>
              <a:rPr lang="it-IT" b="1" dirty="0"/>
              <a:t>TOTEM</a:t>
            </a:r>
            <a:r>
              <a:rPr lang="it-IT" dirty="0"/>
              <a:t>;</a:t>
            </a:r>
          </a:p>
          <a:p>
            <a:pPr marL="457200" marR="0" indent="-457200" algn="just" defTabSz="1733930" rtl="0" fontAlgn="auto" latinLnBrk="0" hangingPunct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Rilevare più tipi di Test </a:t>
            </a:r>
            <a:r>
              <a:rPr kumimoji="0" lang="it-IT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Smell</a:t>
            </a: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, oltre a </a:t>
            </a:r>
            <a:r>
              <a:rPr lang="it-IT" b="1" dirty="0" err="1"/>
              <a:t>Eager</a:t>
            </a:r>
            <a:r>
              <a:rPr lang="it-IT" b="1" dirty="0"/>
              <a:t> Test</a:t>
            </a:r>
            <a:r>
              <a:rPr lang="it-IT" dirty="0"/>
              <a:t>, </a:t>
            </a:r>
            <a:r>
              <a:rPr lang="it-IT" b="1" dirty="0"/>
              <a:t>General </a:t>
            </a:r>
            <a:r>
              <a:rPr lang="it-IT" b="1" dirty="0" err="1"/>
              <a:t>Fixture</a:t>
            </a:r>
            <a:r>
              <a:rPr lang="it-IT" dirty="0"/>
              <a:t> e </a:t>
            </a:r>
            <a:r>
              <a:rPr lang="it-IT" b="1" dirty="0" err="1"/>
              <a:t>Lack</a:t>
            </a:r>
            <a:r>
              <a:rPr lang="it-IT" b="1" dirty="0"/>
              <a:t> of </a:t>
            </a:r>
            <a:r>
              <a:rPr lang="it-IT" b="1" dirty="0" err="1"/>
              <a:t>Cohesion</a:t>
            </a: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;</a:t>
            </a:r>
            <a:endParaRPr lang="it-IT" dirty="0"/>
          </a:p>
          <a:p>
            <a:pPr marL="457200" marR="0" indent="-457200" algn="just" defTabSz="1733930" rtl="0" fontAlgn="auto" latinLnBrk="0" hangingPunct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Sviluppare un sistema di </a:t>
            </a:r>
            <a:r>
              <a:rPr kumimoji="0" lang="it-IT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refactoring</a:t>
            </a: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automatico del codice.</a:t>
            </a:r>
          </a:p>
        </p:txBody>
      </p:sp>
      <p:sp>
        <p:nvSpPr>
          <p:cNvPr id="13" name="Rettangolo">
            <a:extLst>
              <a:ext uri="{FF2B5EF4-FFF2-40B4-BE49-F238E27FC236}">
                <a16:creationId xmlns:a16="http://schemas.microsoft.com/office/drawing/2014/main" id="{3F39FD19-C4A8-97C7-A936-238617954FD2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" name="Titolo Tesi…">
            <a:extLst>
              <a:ext uri="{FF2B5EF4-FFF2-40B4-BE49-F238E27FC236}">
                <a16:creationId xmlns:a16="http://schemas.microsoft.com/office/drawing/2014/main" id="{73621B45-AB29-186B-34CD-3AC44543CAC0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5" name="email.png" descr="email.png">
            <a:extLst>
              <a:ext uri="{FF2B5EF4-FFF2-40B4-BE49-F238E27FC236}">
                <a16:creationId xmlns:a16="http://schemas.microsoft.com/office/drawing/2014/main" id="{59E12692-A580-67C4-6417-D67F1A21D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email@studenti.unisa.it…">
            <a:extLst>
              <a:ext uri="{FF2B5EF4-FFF2-40B4-BE49-F238E27FC236}">
                <a16:creationId xmlns:a16="http://schemas.microsoft.com/office/drawing/2014/main" id="{F5B01D04-7FC4-B89F-D8D7-814E31175464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4164306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Introduzione e Background</a:t>
            </a:r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465904E-1F0C-5EFF-B0E3-D661D465FF89}"/>
              </a:ext>
            </a:extLst>
          </p:cNvPr>
          <p:cNvSpPr txBox="1"/>
          <p:nvPr/>
        </p:nvSpPr>
        <p:spPr>
          <a:xfrm>
            <a:off x="1391268" y="2402276"/>
            <a:ext cx="10222264" cy="247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TOTEM</a:t>
            </a:r>
          </a:p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(Module for the </a:t>
            </a:r>
            <a:r>
              <a:rPr kumimoji="0" lang="it-IT" sz="4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</a:t>
            </a:r>
            <a:r>
              <a:rPr kumimoji="0" lang="it-IT" sz="4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kumimoji="0" lang="it-IT" sz="4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ecti</a:t>
            </a:r>
            <a:r>
              <a:rPr kumimoji="0" lang="it-IT" sz="4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</a:t>
            </a:r>
            <a:r>
              <a:rPr kumimoji="0" lang="it-IT" sz="4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rPr kumimoji="0" lang="it-IT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of </a:t>
            </a:r>
            <a:r>
              <a:rPr kumimoji="0" lang="it-IT" sz="4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TE</a:t>
            </a:r>
            <a:r>
              <a:rPr kumimoji="0" lang="it-IT" sz="4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st</a:t>
            </a:r>
            <a:r>
              <a:rPr kumimoji="0" lang="it-IT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kumimoji="0" lang="it-IT" sz="4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rPr kumimoji="0" lang="it-IT" sz="4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rPr kumimoji="0" lang="it-IT" sz="4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ells</a:t>
            </a:r>
            <a:r>
              <a:rPr kumimoji="0" lang="it-IT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B6D715-E511-886E-AEBD-EB43A00C3E85}"/>
              </a:ext>
            </a:extLst>
          </p:cNvPr>
          <p:cNvSpPr txBox="1"/>
          <p:nvPr/>
        </p:nvSpPr>
        <p:spPr>
          <a:xfrm>
            <a:off x="1570965" y="5847658"/>
            <a:ext cx="9862870" cy="1288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/>
              <a:t>Un innovativo </a:t>
            </a:r>
            <a:r>
              <a:rPr lang="it-IT" sz="2800" b="1" dirty="0"/>
              <a:t>tool di assistenza allo sviluppo </a:t>
            </a:r>
            <a:r>
              <a:rPr lang="it-IT" sz="2800" dirty="0"/>
              <a:t>pensato per la rilevazione automatica di </a:t>
            </a:r>
            <a:r>
              <a:rPr lang="it-IT" sz="2800" b="1" dirty="0"/>
              <a:t>Test </a:t>
            </a:r>
            <a:r>
              <a:rPr lang="it-IT" sz="2800" b="1" dirty="0" err="1"/>
              <a:t>Smell</a:t>
            </a:r>
            <a:r>
              <a:rPr lang="it-IT" sz="2800" dirty="0"/>
              <a:t>.</a:t>
            </a:r>
            <a:endParaRPr kumimoji="0" lang="it-IT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Rettangolo">
            <a:extLst>
              <a:ext uri="{FF2B5EF4-FFF2-40B4-BE49-F238E27FC236}">
                <a16:creationId xmlns:a16="http://schemas.microsoft.com/office/drawing/2014/main" id="{41336195-E05B-CA38-4E0C-2A7AC242B5A0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Titolo Tesi…">
            <a:extLst>
              <a:ext uri="{FF2B5EF4-FFF2-40B4-BE49-F238E27FC236}">
                <a16:creationId xmlns:a16="http://schemas.microsoft.com/office/drawing/2014/main" id="{B112153C-0C79-1D00-E52A-4411A5CCDDFF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4" name="email.png" descr="email.png">
            <a:extLst>
              <a:ext uri="{FF2B5EF4-FFF2-40B4-BE49-F238E27FC236}">
                <a16:creationId xmlns:a16="http://schemas.microsoft.com/office/drawing/2014/main" id="{FCD80A5E-6C8C-39C9-EA55-46F9D485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email@studenti.unisa.it…">
            <a:extLst>
              <a:ext uri="{FF2B5EF4-FFF2-40B4-BE49-F238E27FC236}">
                <a16:creationId xmlns:a16="http://schemas.microsoft.com/office/drawing/2014/main" id="{572BDACB-12F1-BEB9-1481-CBC239071532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41099937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Conclusioni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ttangolo">
            <a:extLst>
              <a:ext uri="{FF2B5EF4-FFF2-40B4-BE49-F238E27FC236}">
                <a16:creationId xmlns:a16="http://schemas.microsoft.com/office/drawing/2014/main" id="{3F39FD19-C4A8-97C7-A936-238617954FD2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" name="Titolo Tesi…">
            <a:extLst>
              <a:ext uri="{FF2B5EF4-FFF2-40B4-BE49-F238E27FC236}">
                <a16:creationId xmlns:a16="http://schemas.microsoft.com/office/drawing/2014/main" id="{73621B45-AB29-186B-34CD-3AC44543CAC0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5" name="email.png" descr="email.png">
            <a:extLst>
              <a:ext uri="{FF2B5EF4-FFF2-40B4-BE49-F238E27FC236}">
                <a16:creationId xmlns:a16="http://schemas.microsoft.com/office/drawing/2014/main" id="{59E12692-A580-67C4-6417-D67F1A21D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email@studenti.unisa.it…">
            <a:extLst>
              <a:ext uri="{FF2B5EF4-FFF2-40B4-BE49-F238E27FC236}">
                <a16:creationId xmlns:a16="http://schemas.microsoft.com/office/drawing/2014/main" id="{F5B01D04-7FC4-B89F-D8D7-814E31175464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EB2C6D-8910-7E4D-A069-B41BB3B382BE}"/>
              </a:ext>
            </a:extLst>
          </p:cNvPr>
          <p:cNvSpPr txBox="1"/>
          <p:nvPr/>
        </p:nvSpPr>
        <p:spPr>
          <a:xfrm>
            <a:off x="1970568" y="1776134"/>
            <a:ext cx="9063664" cy="1846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Il tool è disponibile pubblicamente su </a:t>
            </a:r>
            <a:r>
              <a:rPr kumimoji="0" lang="it-IT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GitHub</a:t>
            </a: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.</a:t>
            </a:r>
          </a:p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Chiunque può scaricarlo e modificarlo!</a:t>
            </a:r>
            <a:endParaRPr kumimoji="0" lang="it-IT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54B44C-A899-5D43-755B-5B31CD84A7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90" y="4038947"/>
            <a:ext cx="3866619" cy="38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5687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Introduzione e Background">
            <a:extLst>
              <a:ext uri="{FF2B5EF4-FFF2-40B4-BE49-F238E27FC236}">
                <a16:creationId xmlns:a16="http://schemas.microsoft.com/office/drawing/2014/main" id="{F4481377-7FBA-5EF5-8646-A9E6A619BBFB}"/>
              </a:ext>
            </a:extLst>
          </p:cNvPr>
          <p:cNvSpPr txBox="1"/>
          <p:nvPr/>
        </p:nvSpPr>
        <p:spPr>
          <a:xfrm>
            <a:off x="641852" y="6740483"/>
            <a:ext cx="117464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Grazie per l’attenzione!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37B908-11F3-79F3-C65C-55894B4CA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59" y="1718586"/>
            <a:ext cx="4877481" cy="4877481"/>
          </a:xfrm>
          <a:prstGeom prst="rect">
            <a:avLst/>
          </a:prstGeom>
        </p:spPr>
      </p:pic>
      <p:sp>
        <p:nvSpPr>
          <p:cNvPr id="10" name="Rettangolo">
            <a:extLst>
              <a:ext uri="{FF2B5EF4-FFF2-40B4-BE49-F238E27FC236}">
                <a16:creationId xmlns:a16="http://schemas.microsoft.com/office/drawing/2014/main" id="{14A66684-DC71-FDE3-8145-0B0E6BA3EF98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Titolo Tesi…">
            <a:extLst>
              <a:ext uri="{FF2B5EF4-FFF2-40B4-BE49-F238E27FC236}">
                <a16:creationId xmlns:a16="http://schemas.microsoft.com/office/drawing/2014/main" id="{CDE4261F-63C3-68AE-6989-7D1F9C81A2B6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2" name="email.png" descr="email.png">
            <a:extLst>
              <a:ext uri="{FF2B5EF4-FFF2-40B4-BE49-F238E27FC236}">
                <a16:creationId xmlns:a16="http://schemas.microsoft.com/office/drawing/2014/main" id="{4B7B81A6-519F-E34E-F57E-724D83D28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email@studenti.unisa.it…">
            <a:extLst>
              <a:ext uri="{FF2B5EF4-FFF2-40B4-BE49-F238E27FC236}">
                <a16:creationId xmlns:a16="http://schemas.microsoft.com/office/drawing/2014/main" id="{6AF67D8B-E817-D03C-0C26-905E6A4A9EEB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2696009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Introduzione e Background</a:t>
            </a:r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EF58574-89B5-7E23-66B1-151EDE1CD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29" y="2145582"/>
            <a:ext cx="7714330" cy="577371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4A1A22-6FC8-D858-D38B-4EF533B879CE}"/>
              </a:ext>
            </a:extLst>
          </p:cNvPr>
          <p:cNvSpPr txBox="1"/>
          <p:nvPr/>
        </p:nvSpPr>
        <p:spPr>
          <a:xfrm>
            <a:off x="1430159" y="1303789"/>
            <a:ext cx="9862870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L’automazione sta assumendo un ruolo sempre più importante all’interno dello sviluppo software.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CAA24A3-36C0-10A9-4D00-6A0F108CD96B}"/>
              </a:ext>
            </a:extLst>
          </p:cNvPr>
          <p:cNvSpPr txBox="1"/>
          <p:nvPr/>
        </p:nvSpPr>
        <p:spPr>
          <a:xfrm>
            <a:off x="1284051" y="6731847"/>
            <a:ext cx="10436698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/>
              <a:t>Per far fronte alle richieste di un’utenza sempre più ampia, gli sviluppatori hanno bisogno di strumenti in grado di assisterli.</a:t>
            </a:r>
            <a:endParaRPr kumimoji="0" lang="it-IT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Rettangolo">
            <a:extLst>
              <a:ext uri="{FF2B5EF4-FFF2-40B4-BE49-F238E27FC236}">
                <a16:creationId xmlns:a16="http://schemas.microsoft.com/office/drawing/2014/main" id="{E4536DC9-B795-7058-D101-E7D0DC8388D0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Titolo Tesi…">
            <a:extLst>
              <a:ext uri="{FF2B5EF4-FFF2-40B4-BE49-F238E27FC236}">
                <a16:creationId xmlns:a16="http://schemas.microsoft.com/office/drawing/2014/main" id="{805B7E34-B5B6-D69B-8B3C-E75A9CC766B6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5" name="email.png" descr="email.png">
            <a:extLst>
              <a:ext uri="{FF2B5EF4-FFF2-40B4-BE49-F238E27FC236}">
                <a16:creationId xmlns:a16="http://schemas.microsoft.com/office/drawing/2014/main" id="{829F40E9-E180-447E-EB3B-9029618CD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email@studenti.unisa.it…">
            <a:extLst>
              <a:ext uri="{FF2B5EF4-FFF2-40B4-BE49-F238E27FC236}">
                <a16:creationId xmlns:a16="http://schemas.microsoft.com/office/drawing/2014/main" id="{B6DC8C6C-F2B3-136E-A446-501E0F815100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6168776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Introduzione e Background</a:t>
            </a:r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6FBC0F8-A0E1-883D-462C-38AAC47FC020}"/>
              </a:ext>
            </a:extLst>
          </p:cNvPr>
          <p:cNvSpPr txBox="1"/>
          <p:nvPr/>
        </p:nvSpPr>
        <p:spPr>
          <a:xfrm>
            <a:off x="805732" y="1813134"/>
            <a:ext cx="6984869" cy="2174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R="0" algn="just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tabLst/>
            </a:pPr>
            <a:r>
              <a:rPr kumimoji="0" lang="it-IT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Software Testing</a:t>
            </a: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: fase dello sviluppo in cui si esercita il software su degli specifici input, per verificare se l’output è quello previsto.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4916BF-7BDD-F51A-031C-A384BA438B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4" t="12776" r="26514" b="12776"/>
          <a:stretch/>
        </p:blipFill>
        <p:spPr>
          <a:xfrm>
            <a:off x="8222226" y="2358252"/>
            <a:ext cx="4237400" cy="5037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ttangolo">
            <a:extLst>
              <a:ext uri="{FF2B5EF4-FFF2-40B4-BE49-F238E27FC236}">
                <a16:creationId xmlns:a16="http://schemas.microsoft.com/office/drawing/2014/main" id="{57453C67-2B88-EFA0-89B3-25C9FA165383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" name="Titolo Tesi…">
            <a:extLst>
              <a:ext uri="{FF2B5EF4-FFF2-40B4-BE49-F238E27FC236}">
                <a16:creationId xmlns:a16="http://schemas.microsoft.com/office/drawing/2014/main" id="{BE907ED9-E494-723C-5B76-A52B62DF5A95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3" name="email.png" descr="email.png">
            <a:extLst>
              <a:ext uri="{FF2B5EF4-FFF2-40B4-BE49-F238E27FC236}">
                <a16:creationId xmlns:a16="http://schemas.microsoft.com/office/drawing/2014/main" id="{9A29C7D2-52C0-4626-196F-4146A3F6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email@studenti.unisa.it…">
            <a:extLst>
              <a:ext uri="{FF2B5EF4-FFF2-40B4-BE49-F238E27FC236}">
                <a16:creationId xmlns:a16="http://schemas.microsoft.com/office/drawing/2014/main" id="{A5B4C96B-CA4B-9900-8C92-698148CABC09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6436800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Introduzione e Background</a:t>
            </a:r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6FBC0F8-A0E1-883D-462C-38AAC47FC020}"/>
              </a:ext>
            </a:extLst>
          </p:cNvPr>
          <p:cNvSpPr txBox="1"/>
          <p:nvPr/>
        </p:nvSpPr>
        <p:spPr>
          <a:xfrm>
            <a:off x="805732" y="1813134"/>
            <a:ext cx="6984869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R="0" algn="just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tabLst/>
            </a:pPr>
            <a:r>
              <a:rPr kumimoji="0" lang="it-IT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Software Testing</a:t>
            </a: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: fase dello sviluppo in cui si esercita il software su degli specifici input, per verificare se l’output è quello previsto.</a:t>
            </a:r>
          </a:p>
          <a:p>
            <a:pPr marL="457200" marR="0" lvl="0" indent="-457200" algn="just" defTabSz="1733930" rtl="0" eaLnBrk="1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Fino al 25% del budget viene investito in questa fase.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4916BF-7BDD-F51A-031C-A384BA438B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4" t="12776" r="26514" b="12776"/>
          <a:stretch/>
        </p:blipFill>
        <p:spPr>
          <a:xfrm>
            <a:off x="8222226" y="2358252"/>
            <a:ext cx="4237400" cy="5037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ttangolo">
            <a:extLst>
              <a:ext uri="{FF2B5EF4-FFF2-40B4-BE49-F238E27FC236}">
                <a16:creationId xmlns:a16="http://schemas.microsoft.com/office/drawing/2014/main" id="{57453C67-2B88-EFA0-89B3-25C9FA165383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" name="Titolo Tesi…">
            <a:extLst>
              <a:ext uri="{FF2B5EF4-FFF2-40B4-BE49-F238E27FC236}">
                <a16:creationId xmlns:a16="http://schemas.microsoft.com/office/drawing/2014/main" id="{BE907ED9-E494-723C-5B76-A52B62DF5A95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3" name="email.png" descr="email.png">
            <a:extLst>
              <a:ext uri="{FF2B5EF4-FFF2-40B4-BE49-F238E27FC236}">
                <a16:creationId xmlns:a16="http://schemas.microsoft.com/office/drawing/2014/main" id="{9A29C7D2-52C0-4626-196F-4146A3F6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email@studenti.unisa.it…">
            <a:extLst>
              <a:ext uri="{FF2B5EF4-FFF2-40B4-BE49-F238E27FC236}">
                <a16:creationId xmlns:a16="http://schemas.microsoft.com/office/drawing/2014/main" id="{A5B4C96B-CA4B-9900-8C92-698148CABC09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3857793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pPr marL="0" marR="0" lvl="0" indent="0" algn="l" defTabSz="173393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500" b="1" i="0" u="none" strike="noStrike" kern="0" cap="none" spc="-9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Introduzione e Background</a:t>
            </a:r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6FBC0F8-A0E1-883D-462C-38AAC47FC020}"/>
              </a:ext>
            </a:extLst>
          </p:cNvPr>
          <p:cNvSpPr txBox="1"/>
          <p:nvPr/>
        </p:nvSpPr>
        <p:spPr>
          <a:xfrm>
            <a:off x="805732" y="1813134"/>
            <a:ext cx="6984869" cy="5073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lvl="0" indent="0" algn="just" defTabSz="1733930" rtl="0" eaLnBrk="1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Software Testing</a:t>
            </a:r>
            <a:r>
              <a:rPr kumimoji="0" lang="it-IT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: fase dello sviluppo in cui si esercita il software su degli specifici input, per verificare se l’output è quello previsto.</a:t>
            </a:r>
          </a:p>
          <a:p>
            <a:pPr marL="457200" marR="0" lvl="0" indent="-457200" algn="just" defTabSz="1733930" rtl="0" eaLnBrk="1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Fino al 25% del budget viene investito in questa fase.</a:t>
            </a:r>
          </a:p>
          <a:p>
            <a:pPr marL="457200" marR="0" lvl="0" indent="-457200" algn="just" defTabSz="1733930" rtl="0" eaLnBrk="1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Spesso, i sistemi software presentano problematiche gravi a causa di un testing inadeguato!</a:t>
            </a:r>
            <a:endParaRPr kumimoji="0" lang="it-IT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4916BF-7BDD-F51A-031C-A384BA438B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4" t="12776" r="26514" b="12776"/>
          <a:stretch/>
        </p:blipFill>
        <p:spPr>
          <a:xfrm>
            <a:off x="8222226" y="2358252"/>
            <a:ext cx="4237400" cy="5037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ttangolo">
            <a:extLst>
              <a:ext uri="{FF2B5EF4-FFF2-40B4-BE49-F238E27FC236}">
                <a16:creationId xmlns:a16="http://schemas.microsoft.com/office/drawing/2014/main" id="{E27FB156-DA67-C937-AB69-A515916EEF65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" name="Titolo Tesi…">
            <a:extLst>
              <a:ext uri="{FF2B5EF4-FFF2-40B4-BE49-F238E27FC236}">
                <a16:creationId xmlns:a16="http://schemas.microsoft.com/office/drawing/2014/main" id="{319F9CCE-836B-6E19-CEA0-F988F3B19AE8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3" name="email.png" descr="email.png">
            <a:extLst>
              <a:ext uri="{FF2B5EF4-FFF2-40B4-BE49-F238E27FC236}">
                <a16:creationId xmlns:a16="http://schemas.microsoft.com/office/drawing/2014/main" id="{F4D13D5B-1539-78EC-B381-9057849FD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email@studenti.unisa.it…">
            <a:extLst>
              <a:ext uri="{FF2B5EF4-FFF2-40B4-BE49-F238E27FC236}">
                <a16:creationId xmlns:a16="http://schemas.microsoft.com/office/drawing/2014/main" id="{FCA0B0DC-10AE-66E2-7134-B2A69FD3CB34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5347486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pPr marL="0" marR="0" lvl="0" indent="0" algn="l" defTabSz="173393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500" b="1" i="0" u="none" strike="noStrike" kern="0" cap="none" spc="-9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Introduzione e Background</a:t>
            </a:r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6FBC0F8-A0E1-883D-462C-38AAC47FC020}"/>
              </a:ext>
            </a:extLst>
          </p:cNvPr>
          <p:cNvSpPr txBox="1"/>
          <p:nvPr/>
        </p:nvSpPr>
        <p:spPr>
          <a:xfrm>
            <a:off x="805732" y="1813134"/>
            <a:ext cx="6984869" cy="5899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lvl="0" indent="0" algn="just" defTabSz="1733930" rtl="0" eaLnBrk="1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Software Testing</a:t>
            </a:r>
            <a:r>
              <a:rPr kumimoji="0" lang="it-IT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: fase dello sviluppo in cui si esercita il software su degli specifici input, per verificare se l’output è quello previsto.</a:t>
            </a:r>
          </a:p>
          <a:p>
            <a:pPr marL="457200" marR="0" lvl="0" indent="-457200" algn="just" defTabSz="1733930" rtl="0" eaLnBrk="1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Fino al 25% del budget viene investito in questa fase.</a:t>
            </a:r>
          </a:p>
          <a:p>
            <a:pPr marL="457200" marR="0" lvl="0" indent="-457200" algn="just" defTabSz="1733930" rtl="0" eaLnBrk="1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Spesso, i sistemi software presentano problematiche gravi a causa di un testing inadeguato!</a:t>
            </a:r>
            <a:endParaRPr kumimoji="0" lang="it-IT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457200" marR="0" lvl="0" indent="-457200" algn="just" defTabSz="1733930" rtl="0" eaLnBrk="1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rPr>
              <a:t>Caso di studio: i </a:t>
            </a:r>
            <a:r>
              <a:rPr kumimoji="0" lang="it-IT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rPr>
              <a:t>Test </a:t>
            </a:r>
            <a:r>
              <a:rPr kumimoji="0" lang="it-IT" sz="3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rPr>
              <a:t>Smell</a:t>
            </a:r>
            <a:r>
              <a:rPr kumimoji="0" lang="it-IT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rPr>
              <a:t>.</a:t>
            </a:r>
            <a:endParaRPr kumimoji="0" lang="it-IT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4916BF-7BDD-F51A-031C-A384BA438B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4" t="12776" r="26514" b="12776"/>
          <a:stretch/>
        </p:blipFill>
        <p:spPr>
          <a:xfrm>
            <a:off x="8222226" y="2358252"/>
            <a:ext cx="4237400" cy="5037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ttangolo">
            <a:extLst>
              <a:ext uri="{FF2B5EF4-FFF2-40B4-BE49-F238E27FC236}">
                <a16:creationId xmlns:a16="http://schemas.microsoft.com/office/drawing/2014/main" id="{73FCB7D5-DFC7-A1D0-87D2-C5BD0B218A7E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" name="Titolo Tesi…">
            <a:extLst>
              <a:ext uri="{FF2B5EF4-FFF2-40B4-BE49-F238E27FC236}">
                <a16:creationId xmlns:a16="http://schemas.microsoft.com/office/drawing/2014/main" id="{E2059E84-F751-7453-04DF-2D56763A724D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3" name="email.png" descr="email.png">
            <a:extLst>
              <a:ext uri="{FF2B5EF4-FFF2-40B4-BE49-F238E27FC236}">
                <a16:creationId xmlns:a16="http://schemas.microsoft.com/office/drawing/2014/main" id="{EEC2A501-0458-BADB-00B4-901CE02BE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email@studenti.unisa.it…">
            <a:extLst>
              <a:ext uri="{FF2B5EF4-FFF2-40B4-BE49-F238E27FC236}">
                <a16:creationId xmlns:a16="http://schemas.microsoft.com/office/drawing/2014/main" id="{36FAE28D-CB68-3D8B-E9A2-45DD40563846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8814766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418044"/>
            <a:ext cx="11609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Studio empirico</a:t>
            </a:r>
            <a:endParaRPr dirty="0"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438FEA9-1CFF-793E-1E6F-2B8C3EE454B2}"/>
              </a:ext>
            </a:extLst>
          </p:cNvPr>
          <p:cNvSpPr txBox="1"/>
          <p:nvPr/>
        </p:nvSpPr>
        <p:spPr>
          <a:xfrm>
            <a:off x="6502400" y="3125758"/>
            <a:ext cx="5860546" cy="341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Cosa sono i </a:t>
            </a:r>
            <a:r>
              <a:rPr kumimoji="0" lang="it-IT" sz="3000" b="1" i="0" u="none" strike="noStrike" cap="none" spc="0" normalizeH="0" baseline="0" dirty="0">
                <a:ln>
                  <a:noFill/>
                </a:ln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Test </a:t>
            </a:r>
            <a:r>
              <a:rPr kumimoji="0" lang="it-IT" sz="3000" b="1" i="0" u="none" strike="noStrike" cap="none" spc="0" normalizeH="0" baseline="0" dirty="0" err="1">
                <a:ln>
                  <a:noFill/>
                </a:ln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Smell</a:t>
            </a:r>
            <a:r>
              <a:rPr kumimoji="0" lang="it-IT" sz="30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?</a:t>
            </a:r>
          </a:p>
          <a:p>
            <a:pPr marL="457200" marR="0" indent="-457200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dirty="0"/>
              <a:t>Come influiscono sulla qualità del software sviluppato?</a:t>
            </a:r>
          </a:p>
          <a:p>
            <a:pPr marL="457200" marR="0" indent="-457200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dirty="0"/>
              <a:t>In che modo </a:t>
            </a:r>
            <a:r>
              <a:rPr lang="it-IT" b="1" dirty="0"/>
              <a:t>TOTEM</a:t>
            </a:r>
            <a:r>
              <a:rPr lang="it-IT" dirty="0"/>
              <a:t> aiuta a limitare la loro influenza?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432CC8F-2D03-35F7-EBF3-6D894659C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31" y="2446396"/>
            <a:ext cx="4876190" cy="4876190"/>
          </a:xfrm>
          <a:prstGeom prst="rect">
            <a:avLst/>
          </a:prstGeom>
        </p:spPr>
      </p:pic>
      <p:sp>
        <p:nvSpPr>
          <p:cNvPr id="11" name="Rettangolo">
            <a:extLst>
              <a:ext uri="{FF2B5EF4-FFF2-40B4-BE49-F238E27FC236}">
                <a16:creationId xmlns:a16="http://schemas.microsoft.com/office/drawing/2014/main" id="{85D6B697-FFD2-D64B-6127-70A02A925613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2A1E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" name="Titolo Tesi…">
            <a:extLst>
              <a:ext uri="{FF2B5EF4-FFF2-40B4-BE49-F238E27FC236}">
                <a16:creationId xmlns:a16="http://schemas.microsoft.com/office/drawing/2014/main" id="{CF98BE71-0CFF-6F82-6BB8-8B48F3FA6AB7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Il progetto TOTEM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3" name="email.png" descr="email.png">
            <a:extLst>
              <a:ext uri="{FF2B5EF4-FFF2-40B4-BE49-F238E27FC236}">
                <a16:creationId xmlns:a16="http://schemas.microsoft.com/office/drawing/2014/main" id="{53025872-55BF-7796-E156-75CE111EC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8808647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email@studenti.unisa.it…">
            <a:extLst>
              <a:ext uri="{FF2B5EF4-FFF2-40B4-BE49-F238E27FC236}">
                <a16:creationId xmlns:a16="http://schemas.microsoft.com/office/drawing/2014/main" id="{8195251D-1216-83C7-2F0A-17B516A424D0}"/>
              </a:ext>
            </a:extLst>
          </p:cNvPr>
          <p:cNvSpPr txBox="1"/>
          <p:nvPr/>
        </p:nvSpPr>
        <p:spPr>
          <a:xfrm>
            <a:off x="983157" y="8694214"/>
            <a:ext cx="3315010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s.tartaglia3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Simone Tartaglia</a:t>
            </a:r>
            <a:endParaRPr lang="it-IT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9365430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1645</Words>
  <Application>Microsoft Office PowerPoint</Application>
  <PresentationFormat>Personalizzato</PresentationFormat>
  <Paragraphs>202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Arial</vt:lpstr>
      <vt:lpstr>Helvetica</vt:lpstr>
      <vt:lpstr>Helvetica Neue</vt:lpstr>
      <vt:lpstr>Helvetica Neue Medium</vt:lpstr>
      <vt:lpstr>Lucida Grande</vt:lpstr>
      <vt:lpstr>White</vt:lpstr>
      <vt:lpstr>Progettazione e Sviluppo di un Bot per l’Identificazione di Test Smell: Il Progetto TOTEM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SIMONE TARTAGLIA</cp:lastModifiedBy>
  <cp:revision>44</cp:revision>
  <dcterms:modified xsi:type="dcterms:W3CDTF">2022-07-18T08:55:28Z</dcterms:modified>
</cp:coreProperties>
</file>